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917" r:id="rId2"/>
    <p:sldId id="1500" r:id="rId3"/>
    <p:sldId id="1499" r:id="rId4"/>
    <p:sldId id="1501" r:id="rId5"/>
    <p:sldId id="1498" r:id="rId6"/>
    <p:sldId id="1207" r:id="rId7"/>
    <p:sldId id="1468" r:id="rId8"/>
    <p:sldId id="1473" r:id="rId9"/>
    <p:sldId id="1194" r:id="rId10"/>
    <p:sldId id="1476" r:id="rId11"/>
    <p:sldId id="1477" r:id="rId12"/>
    <p:sldId id="1463" r:id="rId13"/>
    <p:sldId id="1487" r:id="rId14"/>
    <p:sldId id="1502" r:id="rId15"/>
    <p:sldId id="1485" r:id="rId16"/>
    <p:sldId id="1491" r:id="rId17"/>
    <p:sldId id="1492" r:id="rId18"/>
    <p:sldId id="1493" r:id="rId19"/>
    <p:sldId id="1494" r:id="rId20"/>
    <p:sldId id="1495" r:id="rId21"/>
    <p:sldId id="1497" r:id="rId22"/>
    <p:sldId id="1488" r:id="rId23"/>
    <p:sldId id="1479" r:id="rId24"/>
    <p:sldId id="1121" r:id="rId25"/>
    <p:sldId id="1469" r:id="rId26"/>
    <p:sldId id="1470" r:id="rId27"/>
    <p:sldId id="1471" r:id="rId28"/>
    <p:sldId id="1474" r:id="rId29"/>
  </p:sldIdLst>
  <p:sldSz cx="12192000" cy="6858000"/>
  <p:notesSz cx="6858000" cy="9144000"/>
  <p:embeddedFontLst>
    <p:embeddedFont>
      <p:font typeface="Clear Sans Bold" panose="020B0604020202020204" charset="0"/>
      <p:bold r:id="rId32"/>
    </p:embeddedFont>
    <p:embeddedFont>
      <p:font typeface="Cambria Math" panose="02040503050406030204" pitchFamily="18" charset="0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DejaVu Sans Mono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Open Sans SemiBold" panose="020B0706030804020204" pitchFamily="34" charset="0"/>
      <p:bold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6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inecz János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A4A"/>
    <a:srgbClr val="E41A1C"/>
    <a:srgbClr val="377EB8"/>
    <a:srgbClr val="7570B3"/>
    <a:srgbClr val="C5C3DF"/>
    <a:srgbClr val="F5A9CF"/>
    <a:srgbClr val="FEB986"/>
    <a:srgbClr val="E7298A"/>
    <a:srgbClr val="FFC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08" autoAdjust="0"/>
    <p:restoredTop sz="88724" autoAdjust="0"/>
  </p:normalViewPr>
  <p:slideViewPr>
    <p:cSldViewPr>
      <p:cViewPr varScale="1">
        <p:scale>
          <a:sx n="125" d="100"/>
          <a:sy n="125" d="100"/>
        </p:scale>
        <p:origin x="1104" y="126"/>
      </p:cViewPr>
      <p:guideLst>
        <p:guide orient="horz" pos="1176"/>
        <p:guide pos="6336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4" d="100"/>
        <a:sy n="94" d="100"/>
      </p:scale>
      <p:origin x="0" y="-4530"/>
    </p:cViewPr>
  </p:sorterViewPr>
  <p:notesViewPr>
    <p:cSldViewPr>
      <p:cViewPr varScale="1">
        <p:scale>
          <a:sx n="56" d="100"/>
          <a:sy n="56" d="100"/>
        </p:scale>
        <p:origin x="798" y="84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DF98-73A7-40A6-8A84-2EB5B4F2C4CC}" type="datetimeFigureOut">
              <a:rPr lang="hu-HU" smtClean="0"/>
              <a:t>2020.12.06.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CCB88-D127-4977-BCAE-B3A8451B90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35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191-0BE1-0142-AFC1-0297AE024A0E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3C59-3253-3B42-8BE0-F6D0BA6B0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4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impossible to read this many papers – consequently,</a:t>
            </a:r>
            <a:r>
              <a:rPr lang="en-US" baseline="0" dirty="0" smtClean="0"/>
              <a:t> algorithms are often rediscovered in different communities.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3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5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8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Bag</a:t>
                </a:r>
                <a:r>
                  <a:rPr lang="hu-HU" baseline="0" dirty="0" smtClean="0"/>
                  <a:t> relations </a:t>
                </a:r>
                <a:r>
                  <a:rPr lang="hu-HU" baseline="0" dirty="0" err="1" smtClean="0"/>
                  <a:t>can</a:t>
                </a:r>
                <a:r>
                  <a:rPr lang="hu-HU" baseline="0" dirty="0" smtClean="0"/>
                  <a:t> </a:t>
                </a:r>
                <a:r>
                  <a:rPr lang="hu-HU" baseline="0" dirty="0" err="1" smtClean="0"/>
                  <a:t>form</a:t>
                </a:r>
                <a:r>
                  <a:rPr lang="hu-HU" baseline="0" dirty="0" smtClean="0"/>
                  <a:t> a ring </a:t>
                </a:r>
                <a:r>
                  <a:rPr lang="hu-HU" baseline="0" dirty="0" err="1" smtClean="0"/>
                  <a:t>if</a:t>
                </a:r>
                <a:r>
                  <a:rPr lang="hu-HU" baseline="0" dirty="0" smtClean="0"/>
                  <a:t> </a:t>
                </a:r>
                <a:r>
                  <a:rPr lang="hu-HU" baseline="0" dirty="0" err="1" smtClean="0"/>
                  <a:t>the</a:t>
                </a:r>
                <a:r>
                  <a:rPr lang="hu-HU" baseline="0" dirty="0" smtClean="0"/>
                  <a:t> </a:t>
                </a:r>
                <a:r>
                  <a:rPr lang="hu-HU" baseline="0" dirty="0" err="1" smtClean="0"/>
                  <a:t>bags</a:t>
                </a:r>
                <a:r>
                  <a:rPr lang="hu-HU" baseline="0" dirty="0" smtClean="0"/>
                  <a:t> </a:t>
                </a:r>
                <a:r>
                  <a:rPr lang="hu-HU" baseline="0" dirty="0" err="1" smtClean="0"/>
                  <a:t>are</a:t>
                </a:r>
                <a:r>
                  <a:rPr lang="hu-HU" baseline="0" dirty="0" smtClean="0"/>
                  <a:t> </a:t>
                </a:r>
                <a:r>
                  <a:rPr lang="hu-HU" baseline="0" dirty="0" err="1" smtClean="0"/>
                  <a:t>allowed</a:t>
                </a:r>
                <a:r>
                  <a:rPr lang="hu-HU" baseline="0" dirty="0" smtClean="0"/>
                  <a:t> </a:t>
                </a:r>
                <a:r>
                  <a:rPr lang="hu-HU" baseline="0" dirty="0" err="1" smtClean="0"/>
                  <a:t>to</a:t>
                </a:r>
                <a:r>
                  <a:rPr lang="hu-HU" baseline="0" dirty="0" smtClean="0"/>
                  <a:t> </a:t>
                </a:r>
                <a:r>
                  <a:rPr lang="hu-HU" baseline="0" dirty="0" err="1" smtClean="0"/>
                  <a:t>have</a:t>
                </a:r>
                <a:r>
                  <a:rPr lang="hu-HU" baseline="0" dirty="0" smtClean="0"/>
                  <a:t> a </a:t>
                </a:r>
                <a:r>
                  <a:rPr lang="hu-HU" baseline="0" dirty="0" err="1" smtClean="0"/>
                  <a:t>multiplicity</a:t>
                </a:r>
                <a:r>
                  <a:rPr lang="hu-HU" baseline="0" dirty="0" smtClean="0"/>
                  <a:t> </a:t>
                </a:r>
                <a:r>
                  <a:rPr lang="hu-HU" baseline="0" dirty="0" err="1" smtClean="0"/>
                  <a:t>from</a:t>
                </a:r>
                <a:r>
                  <a:rPr lang="hu-HU" baseline="0" dirty="0" smtClean="0"/>
                  <a:t> Z.</a:t>
                </a:r>
                <a:endParaRPr lang="en-GB" dirty="0"/>
              </a:p>
            </p:txBody>
          </p:sp>
        </mc:Choice>
        <mc:Fallback xmlns="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⨁</a:t>
                </a:r>
                <a:r>
                  <a:rPr lang="hu-HU" dirty="0" smtClean="0">
                    <a:ea typeface="Cambria Math" panose="02040503050406030204" pitchFamily="18" charset="0"/>
                  </a:rPr>
                  <a:t> kiválasztás</a:t>
                </a:r>
              </a:p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⨂</a:t>
                </a:r>
                <a:r>
                  <a:rPr lang="hu-HU" dirty="0" smtClean="0">
                    <a:ea typeface="Cambria Math" panose="02040503050406030204" pitchFamily="18" charset="0"/>
                  </a:rPr>
                  <a:t> kiterjesztés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Nested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loop</a:t>
            </a:r>
            <a:endParaRPr lang="hu-HU" baseline="0" dirty="0" smtClean="0"/>
          </a:p>
          <a:p>
            <a:r>
              <a:rPr lang="hu-HU" baseline="0" dirty="0" err="1" smtClean="0"/>
              <a:t>Double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nested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loop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7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Nested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loop</a:t>
            </a:r>
            <a:endParaRPr lang="hu-HU" baseline="0" dirty="0" smtClean="0"/>
          </a:p>
          <a:p>
            <a:r>
              <a:rPr lang="hu-HU" baseline="0" dirty="0" err="1" smtClean="0"/>
              <a:t>Double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nested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loop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8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844795"/>
            <a:ext cx="12192000" cy="13620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/>
          <a:lstStyle>
            <a:lvl1pPr algn="ctr">
              <a:defRPr sz="4000" b="1" cap="none" baseline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" y="50799"/>
            <a:ext cx="12192000" cy="756000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algn="l">
              <a:defRPr b="1" cap="all" baseline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857254"/>
            <a:ext cx="11811000" cy="5529263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93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38100" y="50799"/>
            <a:ext cx="12192000" cy="756000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algn="l">
              <a:defRPr b="1" cap="all" baseline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sz="half" idx="10"/>
          </p:nvPr>
        </p:nvSpPr>
        <p:spPr>
          <a:xfrm>
            <a:off x="6124575" y="1825625"/>
            <a:ext cx="5181600" cy="4351338"/>
          </a:xfrm>
        </p:spPr>
        <p:txBody>
          <a:bodyPr/>
          <a:lstStyle>
            <a:lvl1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43948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92" r:id="rId3"/>
    <p:sldLayoutId id="214748369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18" Type="http://schemas.openxmlformats.org/officeDocument/2006/relationships/image" Target="../media/image18.png"/><Relationship Id="rId21" Type="http://schemas.openxmlformats.org/officeDocument/2006/relationships/image" Target="../media/image21.png"/><Relationship Id="rId7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1.png"/><Relationship Id="rId11" Type="http://schemas.openxmlformats.org/officeDocument/2006/relationships/image" Target="../media/image1620.png"/><Relationship Id="rId15" Type="http://schemas.openxmlformats.org/officeDocument/2006/relationships/image" Target="../media/image1570.png"/><Relationship Id="rId10" Type="http://schemas.openxmlformats.org/officeDocument/2006/relationships/image" Target="../media/image1610.png"/><Relationship Id="rId19" Type="http://schemas.openxmlformats.org/officeDocument/2006/relationships/image" Target="../media/image19.png"/><Relationship Id="rId9" Type="http://schemas.openxmlformats.org/officeDocument/2006/relationships/image" Target="../media/image16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13" Type="http://schemas.openxmlformats.org/officeDocument/2006/relationships/image" Target="../media/image1600.png"/><Relationship Id="rId18" Type="http://schemas.openxmlformats.org/officeDocument/2006/relationships/image" Target="../media/image17.png"/><Relationship Id="rId21" Type="http://schemas.openxmlformats.org/officeDocument/2006/relationships/image" Target="../media/image2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62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652.png"/><Relationship Id="rId19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1610.png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1.png"/><Relationship Id="rId7" Type="http://schemas.openxmlformats.org/officeDocument/2006/relationships/image" Target="../media/image208.png"/><Relationship Id="rId12" Type="http://schemas.openxmlformats.org/officeDocument/2006/relationships/image" Target="../media/image183.png"/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1.png"/><Relationship Id="rId11" Type="http://schemas.openxmlformats.org/officeDocument/2006/relationships/image" Target="../media/image182.png"/><Relationship Id="rId5" Type="http://schemas.openxmlformats.org/officeDocument/2006/relationships/image" Target="../media/image26.png"/><Relationship Id="rId10" Type="http://schemas.openxmlformats.org/officeDocument/2006/relationships/image" Target="../media/image181.png"/><Relationship Id="rId4" Type="http://schemas.openxmlformats.org/officeDocument/2006/relationships/image" Target="../media/image250.png"/><Relationship Id="rId9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1.png"/><Relationship Id="rId7" Type="http://schemas.openxmlformats.org/officeDocument/2006/relationships/image" Target="../media/image208.png"/><Relationship Id="rId12" Type="http://schemas.openxmlformats.org/officeDocument/2006/relationships/image" Target="../media/image183.png"/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1.png"/><Relationship Id="rId11" Type="http://schemas.openxmlformats.org/officeDocument/2006/relationships/image" Target="../media/image186.png"/><Relationship Id="rId5" Type="http://schemas.openxmlformats.org/officeDocument/2006/relationships/image" Target="../media/image27.png"/><Relationship Id="rId10" Type="http://schemas.openxmlformats.org/officeDocument/2006/relationships/image" Target="../media/image181.png"/><Relationship Id="rId4" Type="http://schemas.openxmlformats.org/officeDocument/2006/relationships/image" Target="../media/image184.png"/><Relationship Id="rId9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1.png"/><Relationship Id="rId7" Type="http://schemas.openxmlformats.org/officeDocument/2006/relationships/image" Target="../media/image208.png"/><Relationship Id="rId12" Type="http://schemas.openxmlformats.org/officeDocument/2006/relationships/image" Target="../media/image183.png"/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1.png"/><Relationship Id="rId11" Type="http://schemas.openxmlformats.org/officeDocument/2006/relationships/image" Target="../media/image189.png"/><Relationship Id="rId5" Type="http://schemas.openxmlformats.org/officeDocument/2006/relationships/image" Target="../media/image28.png"/><Relationship Id="rId10" Type="http://schemas.openxmlformats.org/officeDocument/2006/relationships/image" Target="../media/image181.png"/><Relationship Id="rId4" Type="http://schemas.openxmlformats.org/officeDocument/2006/relationships/image" Target="../media/image187.png"/><Relationship Id="rId9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90.png"/><Relationship Id="rId7" Type="http://schemas.openxmlformats.org/officeDocument/2006/relationships/image" Target="../media/image208.png"/><Relationship Id="rId12" Type="http://schemas.openxmlformats.org/officeDocument/2006/relationships/image" Target="../media/image183.png"/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1.png"/><Relationship Id="rId11" Type="http://schemas.openxmlformats.org/officeDocument/2006/relationships/image" Target="../media/image192.png"/><Relationship Id="rId5" Type="http://schemas.openxmlformats.org/officeDocument/2006/relationships/image" Target="../media/image29.png"/><Relationship Id="rId10" Type="http://schemas.openxmlformats.org/officeDocument/2006/relationships/image" Target="../media/image181.png"/><Relationship Id="rId4" Type="http://schemas.openxmlformats.org/officeDocument/2006/relationships/image" Target="../media/image1750.png"/><Relationship Id="rId9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93.png"/><Relationship Id="rId7" Type="http://schemas.openxmlformats.org/officeDocument/2006/relationships/image" Target="../media/image208.png"/><Relationship Id="rId12" Type="http://schemas.openxmlformats.org/officeDocument/2006/relationships/image" Target="../media/image183.png"/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1.png"/><Relationship Id="rId11" Type="http://schemas.openxmlformats.org/officeDocument/2006/relationships/image" Target="../media/image196.png"/><Relationship Id="rId5" Type="http://schemas.openxmlformats.org/officeDocument/2006/relationships/image" Target="../media/image30.png"/><Relationship Id="rId10" Type="http://schemas.openxmlformats.org/officeDocument/2006/relationships/image" Target="../media/image181.png"/><Relationship Id="rId4" Type="http://schemas.openxmlformats.org/officeDocument/2006/relationships/image" Target="../media/image1750.png"/><Relationship Id="rId9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97.png"/><Relationship Id="rId7" Type="http://schemas.openxmlformats.org/officeDocument/2006/relationships/image" Target="../media/image208.png"/><Relationship Id="rId12" Type="http://schemas.openxmlformats.org/officeDocument/2006/relationships/image" Target="../media/image183.png"/><Relationship Id="rId17" Type="http://schemas.openxmlformats.org/officeDocument/2006/relationships/image" Target="../media/image32.png"/><Relationship Id="rId2" Type="http://schemas.openxmlformats.org/officeDocument/2006/relationships/image" Target="../media/image1730.png"/><Relationship Id="rId16" Type="http://schemas.openxmlformats.org/officeDocument/2006/relationships/hyperlink" Target="https://arxiv.org/pdf/1310.331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1.png"/><Relationship Id="rId11" Type="http://schemas.openxmlformats.org/officeDocument/2006/relationships/image" Target="../media/image207.png"/><Relationship Id="rId5" Type="http://schemas.openxmlformats.org/officeDocument/2006/relationships/image" Target="../media/image31.png"/><Relationship Id="rId15" Type="http://schemas.openxmlformats.org/officeDocument/2006/relationships/image" Target="../media/image2081.png"/><Relationship Id="rId10" Type="http://schemas.openxmlformats.org/officeDocument/2006/relationships/image" Target="../media/image181.png"/><Relationship Id="rId4" Type="http://schemas.openxmlformats.org/officeDocument/2006/relationships/image" Target="../media/image200.png"/><Relationship Id="rId9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hyperlink" Target="https://www.osti.gov/biblio/15310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10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3" Type="http://schemas.openxmlformats.org/officeDocument/2006/relationships/image" Target="../media/image1770.png"/><Relationship Id="rId7" Type="http://schemas.openxmlformats.org/officeDocument/2006/relationships/image" Target="../media/image18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Relationship Id="rId5" Type="http://schemas.openxmlformats.org/officeDocument/2006/relationships/image" Target="../media/image1791.png"/><Relationship Id="rId10" Type="http://schemas.openxmlformats.org/officeDocument/2006/relationships/image" Target="../media/image1840.png"/><Relationship Id="rId4" Type="http://schemas.openxmlformats.org/officeDocument/2006/relationships/image" Target="../media/image1780.png"/><Relationship Id="rId9" Type="http://schemas.openxmlformats.org/officeDocument/2006/relationships/image" Target="../media/image18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3" Type="http://schemas.openxmlformats.org/officeDocument/2006/relationships/image" Target="../media/image1850.png"/><Relationship Id="rId7" Type="http://schemas.openxmlformats.org/officeDocument/2006/relationships/image" Target="../media/image16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0.png"/><Relationship Id="rId5" Type="http://schemas.openxmlformats.org/officeDocument/2006/relationships/image" Target="../media/image1650.png"/><Relationship Id="rId4" Type="http://schemas.openxmlformats.org/officeDocument/2006/relationships/image" Target="../media/image1640.png"/><Relationship Id="rId9" Type="http://schemas.openxmlformats.org/officeDocument/2006/relationships/image" Target="../media/image16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0.png"/><Relationship Id="rId4" Type="http://schemas.openxmlformats.org/officeDocument/2006/relationships/image" Target="../media/image18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0.png"/><Relationship Id="rId2" Type="http://schemas.openxmlformats.org/officeDocument/2006/relationships/image" Target="../media/image16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0.png"/><Relationship Id="rId2" Type="http://schemas.openxmlformats.org/officeDocument/2006/relationships/image" Target="../media/image16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3" Type="http://schemas.openxmlformats.org/officeDocument/2006/relationships/image" Target="../media/image1301.png"/><Relationship Id="rId7" Type="http://schemas.openxmlformats.org/officeDocument/2006/relationships/image" Target="../media/image14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2.png"/><Relationship Id="rId11" Type="http://schemas.openxmlformats.org/officeDocument/2006/relationships/image" Target="../media/image1480.png"/><Relationship Id="rId5" Type="http://schemas.openxmlformats.org/officeDocument/2006/relationships/image" Target="../media/image1400.png"/><Relationship Id="rId10" Type="http://schemas.openxmlformats.org/officeDocument/2006/relationships/image" Target="../media/image1470.png"/><Relationship Id="rId4" Type="http://schemas.openxmlformats.org/officeDocument/2006/relationships/image" Target="../media/image1390.png"/><Relationship Id="rId9" Type="http://schemas.openxmlformats.org/officeDocument/2006/relationships/image" Target="../media/image14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0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510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2.png"/><Relationship Id="rId11" Type="http://schemas.openxmlformats.org/officeDocument/2006/relationships/image" Target="../media/image1471.png"/><Relationship Id="rId5" Type="http://schemas.openxmlformats.org/officeDocument/2006/relationships/image" Target="../media/image1421.png"/><Relationship Id="rId15" Type="http://schemas.openxmlformats.org/officeDocument/2006/relationships/image" Target="../media/image1540.png"/><Relationship Id="rId10" Type="http://schemas.openxmlformats.org/officeDocument/2006/relationships/image" Target="../media/image1461.png"/><Relationship Id="rId19" Type="http://schemas.openxmlformats.org/officeDocument/2006/relationships/image" Target="../media/image12.png"/><Relationship Id="rId4" Type="http://schemas.openxmlformats.org/officeDocument/2006/relationships/image" Target="../media/image1402.png"/><Relationship Id="rId9" Type="http://schemas.openxmlformats.org/officeDocument/2006/relationships/image" Target="../media/image9.png"/><Relationship Id="rId14" Type="http://schemas.openxmlformats.org/officeDocument/2006/relationships/image" Target="../media/image15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pc.edu/~atserias/papers/joins/queries-revised.pdf" TargetMode="External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dspace.mit.edu/handle/1721.1/115964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www.bme.hu/sites/default/files/mediakit/bme_logo_kic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5" y="5365043"/>
            <a:ext cx="2771074" cy="8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156375" y="5365043"/>
            <a:ext cx="3174599" cy="890519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710918" y="579662"/>
            <a:ext cx="6529554" cy="428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 dirty="0">
              <a:solidFill>
                <a:srgbClr val="262626"/>
              </a:solidFill>
              <a:latin typeface="Open Sans" panose="020B0606030504020204" pitchFamily="34" charset="0"/>
              <a:cs typeface="Clear Sans Bold" panose="020B08030302020203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26997" r="12578" b="27498"/>
          <a:stretch/>
        </p:blipFill>
        <p:spPr>
          <a:xfrm>
            <a:off x="3777949" y="5238801"/>
            <a:ext cx="1905000" cy="1143000"/>
          </a:xfrm>
          <a:prstGeom prst="rect">
            <a:avLst/>
          </a:prstGeom>
        </p:spPr>
      </p:pic>
      <p:pic>
        <p:nvPicPr>
          <p:cNvPr id="9" name="Picture 2" descr="CW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66"/>
          <a:stretch/>
        </p:blipFill>
        <p:spPr bwMode="auto">
          <a:xfrm>
            <a:off x="9804400" y="5419776"/>
            <a:ext cx="17907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0" y="1828800"/>
            <a:ext cx="12192000" cy="30815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GraphBLAS</a:t>
            </a:r>
            <a:r>
              <a:rPr lang="en-US" sz="44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: Outlook to other fields</a:t>
            </a:r>
            <a:endParaRPr lang="en-US" sz="4000" dirty="0" smtClean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hu-HU" dirty="0" smtClean="0">
                <a:latin typeface="Open Sans" panose="020B0606030504020204" pitchFamily="34" charset="0"/>
              </a:rPr>
              <a:t/>
            </a:r>
            <a:br>
              <a:rPr lang="hu-HU" dirty="0" smtClean="0">
                <a:latin typeface="Open Sans" panose="020B0606030504020204" pitchFamily="34" charset="0"/>
              </a:rPr>
            </a:br>
            <a:r>
              <a:rPr lang="en-US" sz="36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Gábor</a:t>
            </a:r>
            <a:r>
              <a:rPr lang="hu-H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Szárnyas</a:t>
            </a:r>
            <a:endParaRPr lang="en-US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szarnyas@mit.bme.hu</a:t>
            </a:r>
            <a:endParaRPr lang="hu-HU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áblázat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80117"/>
              </p:ext>
            </p:extLst>
          </p:nvPr>
        </p:nvGraphicFramePr>
        <p:xfrm>
          <a:off x="5229225" y="3111547"/>
          <a:ext cx="2916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7" name="Táblázat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71974"/>
              </p:ext>
            </p:extLst>
          </p:nvPr>
        </p:nvGraphicFramePr>
        <p:xfrm>
          <a:off x="8302812" y="3111547"/>
          <a:ext cx="2916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03" name="Táblázat 3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63240"/>
              </p:ext>
            </p:extLst>
          </p:nvPr>
        </p:nvGraphicFramePr>
        <p:xfrm>
          <a:off x="1827300" y="3111547"/>
          <a:ext cx="3240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1" dirty="0">
                        <a:solidFill>
                          <a:srgbClr val="E41A1C"/>
                        </a:solidFill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E41A1C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E41A1C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E41A1C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E41A1C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E41A1C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4" name="Táblázat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55759"/>
              </p:ext>
            </p:extLst>
          </p:nvPr>
        </p:nvGraphicFramePr>
        <p:xfrm>
          <a:off x="4907800" y="21708"/>
          <a:ext cx="3240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hu-HU" sz="2000" b="0" i="1" dirty="0">
                        <a:solidFill>
                          <a:srgbClr val="377EB8"/>
                        </a:solidFill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377EB8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377EB8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377EB8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377EB8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377EB8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5" name="Táblázat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33087"/>
              </p:ext>
            </p:extLst>
          </p:nvPr>
        </p:nvGraphicFramePr>
        <p:xfrm>
          <a:off x="8313864" y="15968"/>
          <a:ext cx="2916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4D9A4A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4D9A4A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4D9A4A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4D9A4A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4D9A4A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hu-HU" b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hu-HU" b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hu-HU" b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4D9A4A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églalap 87"/>
              <p:cNvSpPr/>
              <p:nvPr/>
            </p:nvSpPr>
            <p:spPr>
              <a:xfrm>
                <a:off x="5838659" y="6334780"/>
                <a:ext cx="16971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⊕.⊗</m:t>
                      </m:r>
                      <m:r>
                        <a:rPr lang="en-US" sz="2800" b="1" i="0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GB" sz="2800" b="1" dirty="0">
                  <a:solidFill>
                    <a:srgbClr val="377EB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églalap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659" y="6334780"/>
                <a:ext cx="169713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églalap 91"/>
              <p:cNvSpPr/>
              <p:nvPr/>
            </p:nvSpPr>
            <p:spPr>
              <a:xfrm>
                <a:off x="8300237" y="6336470"/>
                <a:ext cx="29185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⊕.⊗</m:t>
                      </m:r>
                      <m:r>
                        <a:rPr lang="en-US" sz="2800" b="1" i="0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4D9A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dirty="0" smtClean="0">
                              <a:solidFill>
                                <a:srgbClr val="4D9A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4D9A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4D9A4A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Téglalap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237" y="6336470"/>
                <a:ext cx="29185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églalap 92"/>
              <p:cNvSpPr/>
              <p:nvPr/>
            </p:nvSpPr>
            <p:spPr>
              <a:xfrm>
                <a:off x="3386320" y="6334782"/>
                <a:ext cx="505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GB" sz="2800" b="1" dirty="0">
                  <a:solidFill>
                    <a:srgbClr val="E41A1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Téglalap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320" y="6334782"/>
                <a:ext cx="50526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églalap 48"/>
              <p:cNvSpPr/>
              <p:nvPr/>
            </p:nvSpPr>
            <p:spPr>
              <a:xfrm>
                <a:off x="1826191" y="2998093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GB" sz="2400" b="1" dirty="0">
                  <a:solidFill>
                    <a:srgbClr val="E41A1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églalap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191" y="2998093"/>
                <a:ext cx="460382" cy="461665"/>
              </a:xfrm>
              <a:prstGeom prst="rect">
                <a:avLst/>
              </a:prstGeom>
              <a:blipFill>
                <a:blip r:embed="rId9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Szövegdoboz 81"/>
              <p:cNvSpPr txBox="1"/>
              <p:nvPr/>
            </p:nvSpPr>
            <p:spPr>
              <a:xfrm>
                <a:off x="4888708" y="-71381"/>
                <a:ext cx="317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GB" sz="2400" b="1" dirty="0">
                  <a:solidFill>
                    <a:srgbClr val="377EB8"/>
                  </a:solidFill>
                </a:endParaRPr>
              </a:p>
            </p:txBody>
          </p:sp>
        </mc:Choice>
        <mc:Fallback xmlns="">
          <p:sp>
            <p:nvSpPr>
              <p:cNvPr id="90" name="Szövegdoboz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08" y="-71381"/>
                <a:ext cx="317367" cy="461665"/>
              </a:xfrm>
              <a:prstGeom prst="rect">
                <a:avLst/>
              </a:prstGeom>
              <a:blipFill>
                <a:blip r:embed="rId10"/>
                <a:stretch>
                  <a:fillRect l="-576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Szövegdoboz 80"/>
              <p:cNvSpPr txBox="1"/>
              <p:nvPr/>
            </p:nvSpPr>
            <p:spPr>
              <a:xfrm>
                <a:off x="8067675" y="-71381"/>
                <a:ext cx="30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GB" sz="2400" b="1" dirty="0">
                  <a:solidFill>
                    <a:srgbClr val="4D9A4A"/>
                  </a:solidFill>
                </a:endParaRPr>
              </a:p>
            </p:txBody>
          </p:sp>
        </mc:Choice>
        <mc:Fallback xmlns="">
          <p:sp>
            <p:nvSpPr>
              <p:cNvPr id="91" name="Szövegdoboz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675" y="-71381"/>
                <a:ext cx="309268" cy="461665"/>
              </a:xfrm>
              <a:prstGeom prst="rect">
                <a:avLst/>
              </a:prstGeom>
              <a:blipFill>
                <a:blip r:embed="rId11"/>
                <a:stretch>
                  <a:fillRect l="-3922" r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144904" y="6365557"/>
                <a:ext cx="6960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𝐭𝐫𝐢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904" y="6365557"/>
                <a:ext cx="69602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8" name="Táblázat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98213"/>
              </p:ext>
            </p:extLst>
          </p:nvPr>
        </p:nvGraphicFramePr>
        <p:xfrm>
          <a:off x="11358584" y="3111547"/>
          <a:ext cx="324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7" name="Ellipszis 53"/>
          <p:cNvSpPr/>
          <p:nvPr/>
        </p:nvSpPr>
        <p:spPr>
          <a:xfrm>
            <a:off x="1750806" y="42951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08" name="Ellipszis 49"/>
          <p:cNvSpPr/>
          <p:nvPr/>
        </p:nvSpPr>
        <p:spPr>
          <a:xfrm>
            <a:off x="1506308" y="28219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09" name="Ellipszis 50"/>
          <p:cNvSpPr/>
          <p:nvPr/>
        </p:nvSpPr>
        <p:spPr>
          <a:xfrm>
            <a:off x="4260202" y="1932531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10" name="Ellipszis 47"/>
          <p:cNvSpPr/>
          <p:nvPr/>
        </p:nvSpPr>
        <p:spPr>
          <a:xfrm>
            <a:off x="633879" y="187416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11" name="Ellipszis 48"/>
          <p:cNvSpPr/>
          <p:nvPr/>
        </p:nvSpPr>
        <p:spPr>
          <a:xfrm>
            <a:off x="1075921" y="2317605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12" name="Ellipszis 49"/>
          <p:cNvSpPr/>
          <p:nvPr/>
        </p:nvSpPr>
        <p:spPr>
          <a:xfrm>
            <a:off x="1484108" y="271236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13" name="Ellipszis 50"/>
          <p:cNvSpPr/>
          <p:nvPr/>
        </p:nvSpPr>
        <p:spPr>
          <a:xfrm>
            <a:off x="4292371" y="183606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14" name="Ellipszis 51"/>
          <p:cNvSpPr/>
          <p:nvPr/>
        </p:nvSpPr>
        <p:spPr>
          <a:xfrm>
            <a:off x="3798477" y="2323985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15" name="Ellipszis 52"/>
          <p:cNvSpPr/>
          <p:nvPr/>
        </p:nvSpPr>
        <p:spPr>
          <a:xfrm>
            <a:off x="3355771" y="27501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16" name="Ellipszis 53"/>
          <p:cNvSpPr/>
          <p:nvPr/>
        </p:nvSpPr>
        <p:spPr>
          <a:xfrm>
            <a:off x="1803197" y="43904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17" name="Ellipszis 54"/>
          <p:cNvSpPr/>
          <p:nvPr/>
        </p:nvSpPr>
        <p:spPr>
          <a:xfrm>
            <a:off x="2436285" y="429689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18" name="Ellipszis 55"/>
          <p:cNvSpPr/>
          <p:nvPr/>
        </p:nvSpPr>
        <p:spPr>
          <a:xfrm>
            <a:off x="3062038" y="42636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cxnSp>
        <p:nvCxnSpPr>
          <p:cNvPr id="119" name="Egyenes összekötő 56"/>
          <p:cNvCxnSpPr>
            <a:stCxn id="113" idx="1"/>
            <a:endCxn id="116" idx="5"/>
          </p:cNvCxnSpPr>
          <p:nvPr/>
        </p:nvCxnSpPr>
        <p:spPr>
          <a:xfrm flipH="1" flipV="1">
            <a:off x="1849289" y="485132"/>
            <a:ext cx="2450990" cy="1358842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57"/>
          <p:cNvCxnSpPr>
            <a:stCxn id="113" idx="1"/>
            <a:endCxn id="117" idx="5"/>
          </p:cNvCxnSpPr>
          <p:nvPr/>
        </p:nvCxnSpPr>
        <p:spPr>
          <a:xfrm flipH="1" flipV="1">
            <a:off x="2482377" y="475781"/>
            <a:ext cx="1817902" cy="1368193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58"/>
          <p:cNvCxnSpPr>
            <a:stCxn id="113" idx="1"/>
            <a:endCxn id="118" idx="5"/>
          </p:cNvCxnSpPr>
          <p:nvPr/>
        </p:nvCxnSpPr>
        <p:spPr>
          <a:xfrm flipH="1" flipV="1">
            <a:off x="3108130" y="472458"/>
            <a:ext cx="1192149" cy="1371516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gyenes összekötő 59"/>
          <p:cNvCxnSpPr>
            <a:stCxn id="115" idx="1"/>
            <a:endCxn id="116" idx="5"/>
          </p:cNvCxnSpPr>
          <p:nvPr/>
        </p:nvCxnSpPr>
        <p:spPr>
          <a:xfrm flipH="1" flipV="1">
            <a:off x="1849289" y="485132"/>
            <a:ext cx="1514390" cy="2272879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60"/>
          <p:cNvCxnSpPr>
            <a:stCxn id="114" idx="1"/>
            <a:endCxn id="116" idx="5"/>
          </p:cNvCxnSpPr>
          <p:nvPr/>
        </p:nvCxnSpPr>
        <p:spPr>
          <a:xfrm flipH="1" flipV="1">
            <a:off x="1849289" y="485132"/>
            <a:ext cx="1957096" cy="1846761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61"/>
          <p:cNvCxnSpPr>
            <a:stCxn id="108" idx="6"/>
            <a:endCxn id="114" idx="2"/>
          </p:cNvCxnSpPr>
          <p:nvPr/>
        </p:nvCxnSpPr>
        <p:spPr>
          <a:xfrm flipV="1">
            <a:off x="1560308" y="2350985"/>
            <a:ext cx="2238169" cy="497918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62"/>
          <p:cNvCxnSpPr>
            <a:stCxn id="108" idx="7"/>
            <a:endCxn id="115" idx="2"/>
          </p:cNvCxnSpPr>
          <p:nvPr/>
        </p:nvCxnSpPr>
        <p:spPr>
          <a:xfrm flipV="1">
            <a:off x="1552400" y="2777103"/>
            <a:ext cx="1803371" cy="52708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gyenes összekötő 63"/>
          <p:cNvCxnSpPr>
            <a:stCxn id="111" idx="6"/>
            <a:endCxn id="109" idx="2"/>
          </p:cNvCxnSpPr>
          <p:nvPr/>
        </p:nvCxnSpPr>
        <p:spPr>
          <a:xfrm flipV="1">
            <a:off x="1129921" y="1959531"/>
            <a:ext cx="3130281" cy="385074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gyenes összekötő 64"/>
          <p:cNvCxnSpPr>
            <a:stCxn id="110" idx="6"/>
            <a:endCxn id="109" idx="2"/>
          </p:cNvCxnSpPr>
          <p:nvPr/>
        </p:nvCxnSpPr>
        <p:spPr>
          <a:xfrm>
            <a:off x="687879" y="1901166"/>
            <a:ext cx="3572323" cy="58365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65"/>
          <p:cNvCxnSpPr>
            <a:stCxn id="108" idx="6"/>
            <a:endCxn id="109" idx="2"/>
          </p:cNvCxnSpPr>
          <p:nvPr/>
        </p:nvCxnSpPr>
        <p:spPr>
          <a:xfrm flipV="1">
            <a:off x="1560308" y="1959531"/>
            <a:ext cx="2699894" cy="889372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gyenes összekötő 66"/>
          <p:cNvCxnSpPr>
            <a:stCxn id="112" idx="0"/>
            <a:endCxn id="107" idx="4"/>
          </p:cNvCxnSpPr>
          <p:nvPr/>
        </p:nvCxnSpPr>
        <p:spPr>
          <a:xfrm flipV="1">
            <a:off x="1511108" y="483514"/>
            <a:ext cx="266698" cy="2228852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67"/>
          <p:cNvCxnSpPr>
            <a:stCxn id="112" idx="0"/>
            <a:endCxn id="118" idx="2"/>
          </p:cNvCxnSpPr>
          <p:nvPr/>
        </p:nvCxnSpPr>
        <p:spPr>
          <a:xfrm flipV="1">
            <a:off x="1511108" y="453366"/>
            <a:ext cx="1550930" cy="2259000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68"/>
          <p:cNvCxnSpPr>
            <a:stCxn id="112" idx="0"/>
            <a:endCxn id="117" idx="3"/>
          </p:cNvCxnSpPr>
          <p:nvPr/>
        </p:nvCxnSpPr>
        <p:spPr>
          <a:xfrm flipV="1">
            <a:off x="1511108" y="475781"/>
            <a:ext cx="933085" cy="2236585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gyenes összekötő 69"/>
          <p:cNvCxnSpPr>
            <a:stCxn id="110" idx="7"/>
            <a:endCxn id="107" idx="3"/>
          </p:cNvCxnSpPr>
          <p:nvPr/>
        </p:nvCxnSpPr>
        <p:spPr>
          <a:xfrm flipV="1">
            <a:off x="679971" y="475606"/>
            <a:ext cx="1078743" cy="1406468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gyenes összekötő 70"/>
          <p:cNvCxnSpPr>
            <a:stCxn id="111" idx="7"/>
            <a:endCxn id="107" idx="3"/>
          </p:cNvCxnSpPr>
          <p:nvPr/>
        </p:nvCxnSpPr>
        <p:spPr>
          <a:xfrm flipV="1">
            <a:off x="1122013" y="475606"/>
            <a:ext cx="636701" cy="1849907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Ellipszis 71"/>
          <p:cNvSpPr/>
          <p:nvPr/>
        </p:nvSpPr>
        <p:spPr>
          <a:xfrm>
            <a:off x="1229780" y="2664568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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2" name="Ellipszis 72"/>
          <p:cNvSpPr/>
          <p:nvPr/>
        </p:nvSpPr>
        <p:spPr>
          <a:xfrm>
            <a:off x="352588" y="1777552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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3" name="Ellipszis 73"/>
          <p:cNvSpPr/>
          <p:nvPr/>
        </p:nvSpPr>
        <p:spPr>
          <a:xfrm>
            <a:off x="794630" y="2219597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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4" name="Ellipszis 74"/>
          <p:cNvSpPr/>
          <p:nvPr/>
        </p:nvSpPr>
        <p:spPr>
          <a:xfrm>
            <a:off x="4245352" y="1792977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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5" name="Ellipszis 75"/>
          <p:cNvSpPr/>
          <p:nvPr/>
        </p:nvSpPr>
        <p:spPr>
          <a:xfrm>
            <a:off x="3803310" y="2219594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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6" name="Ellipszis 76"/>
          <p:cNvSpPr/>
          <p:nvPr/>
        </p:nvSpPr>
        <p:spPr>
          <a:xfrm>
            <a:off x="3361266" y="2661634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>
                <a:solidFill>
                  <a:schemeClr val="tx1"/>
                </a:solidFill>
                <a:sym typeface="Wingdings" panose="05000000000000000000" pitchFamily="2" charset="2"/>
              </a:rPr>
              <a:t>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7" name="Ellipszis 77"/>
          <p:cNvSpPr/>
          <p:nvPr/>
        </p:nvSpPr>
        <p:spPr>
          <a:xfrm>
            <a:off x="1662456" y="175073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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8" name="Ellipszis 78"/>
          <p:cNvSpPr/>
          <p:nvPr/>
        </p:nvSpPr>
        <p:spPr>
          <a:xfrm>
            <a:off x="2287597" y="175073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>
                <a:solidFill>
                  <a:schemeClr val="tx1"/>
                </a:solidFill>
                <a:sym typeface="Wingdings" panose="05000000000000000000" pitchFamily="2" charset="2"/>
              </a:rPr>
              <a:t>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9" name="Ellipszis 79"/>
          <p:cNvSpPr/>
          <p:nvPr/>
        </p:nvSpPr>
        <p:spPr>
          <a:xfrm>
            <a:off x="2912739" y="175073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</a:t>
            </a:r>
            <a:endParaRPr lang="hu-HU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Szövegdoboz 80"/>
              <p:cNvSpPr txBox="1"/>
              <p:nvPr/>
            </p:nvSpPr>
            <p:spPr>
              <a:xfrm>
                <a:off x="2294963" y="1492848"/>
                <a:ext cx="30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GB" sz="2400" b="1" dirty="0">
                  <a:solidFill>
                    <a:srgbClr val="4D9A4A"/>
                  </a:solidFill>
                </a:endParaRPr>
              </a:p>
            </p:txBody>
          </p:sp>
        </mc:Choice>
        <mc:Fallback xmlns="">
          <p:sp>
            <p:nvSpPr>
              <p:cNvPr id="180" name="Szövegdoboz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63" y="1492848"/>
                <a:ext cx="309268" cy="461665"/>
              </a:xfrm>
              <a:prstGeom prst="rect">
                <a:avLst/>
              </a:prstGeom>
              <a:blipFill>
                <a:blip r:embed="rId16"/>
                <a:stretch>
                  <a:fillRect l="-3922" r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Szövegdoboz 81"/>
              <p:cNvSpPr txBox="1"/>
              <p:nvPr/>
            </p:nvSpPr>
            <p:spPr>
              <a:xfrm>
                <a:off x="3725975" y="757863"/>
                <a:ext cx="317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GB" sz="2400" b="1" dirty="0">
                  <a:solidFill>
                    <a:srgbClr val="377EB8"/>
                  </a:solidFill>
                </a:endParaRPr>
              </a:p>
            </p:txBody>
          </p:sp>
        </mc:Choice>
        <mc:Fallback xmlns="">
          <p:sp>
            <p:nvSpPr>
              <p:cNvPr id="181" name="Szövegdoboz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75" y="757863"/>
                <a:ext cx="317367" cy="461665"/>
              </a:xfrm>
              <a:prstGeom prst="rect">
                <a:avLst/>
              </a:prstGeom>
              <a:blipFill>
                <a:blip r:embed="rId17"/>
                <a:stretch>
                  <a:fillRect l="-3846"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Szövegdoboz 82"/>
              <p:cNvSpPr txBox="1"/>
              <p:nvPr/>
            </p:nvSpPr>
            <p:spPr>
              <a:xfrm>
                <a:off x="750595" y="757863"/>
                <a:ext cx="278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GB" sz="2400" b="1" dirty="0">
                  <a:solidFill>
                    <a:srgbClr val="E41A1C"/>
                  </a:solidFill>
                </a:endParaRPr>
              </a:p>
            </p:txBody>
          </p:sp>
        </mc:Choice>
        <mc:Fallback xmlns="">
          <p:sp>
            <p:nvSpPr>
              <p:cNvPr id="182" name="Szövegdoboz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5" y="757863"/>
                <a:ext cx="278202" cy="461665"/>
              </a:xfrm>
              <a:prstGeom prst="rect">
                <a:avLst/>
              </a:prstGeom>
              <a:blipFill>
                <a:blip r:embed="rId18"/>
                <a:stretch>
                  <a:fillRect l="-4348" r="-4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églalap 182"/>
              <p:cNvSpPr/>
              <p:nvPr/>
            </p:nvSpPr>
            <p:spPr>
              <a:xfrm>
                <a:off x="513743" y="2501642"/>
                <a:ext cx="3465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3" name="Téglalap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43" y="2501642"/>
                <a:ext cx="34657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églalap 183"/>
              <p:cNvSpPr/>
              <p:nvPr/>
            </p:nvSpPr>
            <p:spPr>
              <a:xfrm>
                <a:off x="4085226" y="2460479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4" name="Téglalap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226" y="2460479"/>
                <a:ext cx="409086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églalap 184"/>
              <p:cNvSpPr/>
              <p:nvPr/>
            </p:nvSpPr>
            <p:spPr>
              <a:xfrm>
                <a:off x="1196270" y="83317"/>
                <a:ext cx="3513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5" name="Téglalap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0" y="83317"/>
                <a:ext cx="351378" cy="400110"/>
              </a:xfrm>
              <a:prstGeom prst="rect">
                <a:avLst/>
              </a:prstGeom>
              <a:blipFill>
                <a:blip r:embed="rId2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6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1" grpId="0"/>
      <p:bldP spid="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áblázat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53208"/>
              </p:ext>
            </p:extLst>
          </p:nvPr>
        </p:nvGraphicFramePr>
        <p:xfrm>
          <a:off x="5229225" y="3111547"/>
          <a:ext cx="2916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églalap 92"/>
              <p:cNvSpPr/>
              <p:nvPr/>
            </p:nvSpPr>
            <p:spPr>
              <a:xfrm>
                <a:off x="3386320" y="6334782"/>
                <a:ext cx="505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GB" sz="2800" b="1" dirty="0">
                  <a:solidFill>
                    <a:srgbClr val="E41A1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Téglalap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320" y="6334782"/>
                <a:ext cx="50526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églalap 95"/>
              <p:cNvSpPr/>
              <p:nvPr/>
            </p:nvSpPr>
            <p:spPr>
              <a:xfrm>
                <a:off x="4858425" y="6343165"/>
                <a:ext cx="3657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TRI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rgbClr val="4D9A4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0" dirty="0" smtClean="0">
                                  <a:solidFill>
                                    <a:srgbClr val="4D9A4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rgbClr val="4D9A4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0" dirty="0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⊕.⊗</m:t>
                      </m:r>
                      <m:r>
                        <a:rPr lang="en-US" sz="2800" b="1" i="0" dirty="0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GB" sz="2800" b="1" dirty="0">
                  <a:solidFill>
                    <a:srgbClr val="377EB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Téglalap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25" y="6343165"/>
                <a:ext cx="36576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4" name="Táblázat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184064"/>
              </p:ext>
            </p:extLst>
          </p:nvPr>
        </p:nvGraphicFramePr>
        <p:xfrm>
          <a:off x="1827300" y="3111547"/>
          <a:ext cx="3240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1" dirty="0">
                        <a:solidFill>
                          <a:srgbClr val="E41A1C"/>
                        </a:solidFill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E41A1C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E41A1C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E41A1C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E41A1C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E41A1C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5" name="Táblázat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60269"/>
              </p:ext>
            </p:extLst>
          </p:nvPr>
        </p:nvGraphicFramePr>
        <p:xfrm>
          <a:off x="4907800" y="21708"/>
          <a:ext cx="3240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hu-HU" sz="2000" b="0" i="1" dirty="0">
                        <a:solidFill>
                          <a:srgbClr val="377EB8"/>
                        </a:solidFill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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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377EB8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377EB8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377EB8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377EB8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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rgbClr val="377EB8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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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sym typeface="Wingdings" panose="05000000000000000000" pitchFamily="2" charset="2"/>
                        </a:rPr>
                        <a:t></a:t>
                      </a:r>
                      <a:endParaRPr lang="hu-HU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377EB8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rgbClr val="E41A1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églalap 48"/>
              <p:cNvSpPr/>
              <p:nvPr/>
            </p:nvSpPr>
            <p:spPr>
              <a:xfrm>
                <a:off x="1826191" y="2998093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GB" sz="2400" b="1" dirty="0">
                  <a:solidFill>
                    <a:srgbClr val="E41A1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" name="Téglalap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191" y="2998093"/>
                <a:ext cx="460382" cy="461665"/>
              </a:xfrm>
              <a:prstGeom prst="rect">
                <a:avLst/>
              </a:prstGeom>
              <a:blipFill>
                <a:blip r:embed="rId13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zövegdoboz 81"/>
              <p:cNvSpPr txBox="1"/>
              <p:nvPr/>
            </p:nvSpPr>
            <p:spPr>
              <a:xfrm>
                <a:off x="4888708" y="-71381"/>
                <a:ext cx="317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GB" sz="2400" b="1" dirty="0">
                  <a:solidFill>
                    <a:srgbClr val="377EB8"/>
                  </a:solidFill>
                </a:endParaRPr>
              </a:p>
            </p:txBody>
          </p:sp>
        </mc:Choice>
        <mc:Fallback xmlns="">
          <p:sp>
            <p:nvSpPr>
              <p:cNvPr id="127" name="Szövegdoboz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08" y="-71381"/>
                <a:ext cx="317367" cy="461665"/>
              </a:xfrm>
              <a:prstGeom prst="rect">
                <a:avLst/>
              </a:prstGeom>
              <a:blipFill>
                <a:blip r:embed="rId14"/>
                <a:stretch>
                  <a:fillRect l="-576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651798" y="3427262"/>
                <a:ext cx="6960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𝐭𝐫𝐢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798" y="3427262"/>
                <a:ext cx="69602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8325579" y="4763199"/>
            <a:ext cx="869896" cy="0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26175" y="4157786"/>
                <a:ext cx="1107400" cy="517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75" y="4157786"/>
                <a:ext cx="1107400" cy="5178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áblázat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6357"/>
              </p:ext>
            </p:extLst>
          </p:nvPr>
        </p:nvGraphicFramePr>
        <p:xfrm>
          <a:off x="9347822" y="3111547"/>
          <a:ext cx="324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7" name="Ellipszis 53"/>
          <p:cNvSpPr/>
          <p:nvPr/>
        </p:nvSpPr>
        <p:spPr>
          <a:xfrm>
            <a:off x="1750806" y="42951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38" name="Ellipszis 49"/>
          <p:cNvSpPr/>
          <p:nvPr/>
        </p:nvSpPr>
        <p:spPr>
          <a:xfrm>
            <a:off x="1506308" y="28219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39" name="Ellipszis 50"/>
          <p:cNvSpPr/>
          <p:nvPr/>
        </p:nvSpPr>
        <p:spPr>
          <a:xfrm>
            <a:off x="4260202" y="1932531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40" name="Ellipszis 47"/>
          <p:cNvSpPr/>
          <p:nvPr/>
        </p:nvSpPr>
        <p:spPr>
          <a:xfrm>
            <a:off x="633879" y="187416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41" name="Ellipszis 48"/>
          <p:cNvSpPr/>
          <p:nvPr/>
        </p:nvSpPr>
        <p:spPr>
          <a:xfrm>
            <a:off x="1075921" y="2317605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42" name="Ellipszis 49"/>
          <p:cNvSpPr/>
          <p:nvPr/>
        </p:nvSpPr>
        <p:spPr>
          <a:xfrm>
            <a:off x="1484108" y="271236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43" name="Ellipszis 50"/>
          <p:cNvSpPr/>
          <p:nvPr/>
        </p:nvSpPr>
        <p:spPr>
          <a:xfrm>
            <a:off x="4292371" y="183606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44" name="Ellipszis 51"/>
          <p:cNvSpPr/>
          <p:nvPr/>
        </p:nvSpPr>
        <p:spPr>
          <a:xfrm>
            <a:off x="3798477" y="2323985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45" name="Ellipszis 52"/>
          <p:cNvSpPr/>
          <p:nvPr/>
        </p:nvSpPr>
        <p:spPr>
          <a:xfrm>
            <a:off x="3355771" y="27501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46" name="Ellipszis 53"/>
          <p:cNvSpPr/>
          <p:nvPr/>
        </p:nvSpPr>
        <p:spPr>
          <a:xfrm>
            <a:off x="1803197" y="43904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47" name="Ellipszis 54"/>
          <p:cNvSpPr/>
          <p:nvPr/>
        </p:nvSpPr>
        <p:spPr>
          <a:xfrm>
            <a:off x="2436285" y="429689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48" name="Ellipszis 55"/>
          <p:cNvSpPr/>
          <p:nvPr/>
        </p:nvSpPr>
        <p:spPr>
          <a:xfrm>
            <a:off x="3062038" y="42636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cxnSp>
        <p:nvCxnSpPr>
          <p:cNvPr id="149" name="Egyenes összekötő 56"/>
          <p:cNvCxnSpPr>
            <a:stCxn id="143" idx="1"/>
            <a:endCxn id="146" idx="5"/>
          </p:cNvCxnSpPr>
          <p:nvPr/>
        </p:nvCxnSpPr>
        <p:spPr>
          <a:xfrm flipH="1" flipV="1">
            <a:off x="1849289" y="485132"/>
            <a:ext cx="2450990" cy="1358842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gyenes összekötő 57"/>
          <p:cNvCxnSpPr>
            <a:stCxn id="143" idx="1"/>
            <a:endCxn id="147" idx="5"/>
          </p:cNvCxnSpPr>
          <p:nvPr/>
        </p:nvCxnSpPr>
        <p:spPr>
          <a:xfrm flipH="1" flipV="1">
            <a:off x="2482377" y="475781"/>
            <a:ext cx="1817902" cy="1368193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gyenes összekötő 58"/>
          <p:cNvCxnSpPr>
            <a:stCxn id="143" idx="1"/>
            <a:endCxn id="148" idx="5"/>
          </p:cNvCxnSpPr>
          <p:nvPr/>
        </p:nvCxnSpPr>
        <p:spPr>
          <a:xfrm flipH="1" flipV="1">
            <a:off x="3108130" y="472458"/>
            <a:ext cx="1192149" cy="1371516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gyenes összekötő 59"/>
          <p:cNvCxnSpPr>
            <a:stCxn id="145" idx="1"/>
            <a:endCxn id="146" idx="5"/>
          </p:cNvCxnSpPr>
          <p:nvPr/>
        </p:nvCxnSpPr>
        <p:spPr>
          <a:xfrm flipH="1" flipV="1">
            <a:off x="1849289" y="485132"/>
            <a:ext cx="1514390" cy="2272879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gyenes összekötő 60"/>
          <p:cNvCxnSpPr>
            <a:stCxn id="144" idx="1"/>
            <a:endCxn id="146" idx="5"/>
          </p:cNvCxnSpPr>
          <p:nvPr/>
        </p:nvCxnSpPr>
        <p:spPr>
          <a:xfrm flipH="1" flipV="1">
            <a:off x="1849289" y="485132"/>
            <a:ext cx="1957096" cy="1846761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gyenes összekötő 61"/>
          <p:cNvCxnSpPr>
            <a:stCxn id="138" idx="6"/>
            <a:endCxn id="144" idx="2"/>
          </p:cNvCxnSpPr>
          <p:nvPr/>
        </p:nvCxnSpPr>
        <p:spPr>
          <a:xfrm flipV="1">
            <a:off x="1560308" y="2350985"/>
            <a:ext cx="2238169" cy="497918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62"/>
          <p:cNvCxnSpPr>
            <a:stCxn id="138" idx="7"/>
            <a:endCxn id="145" idx="2"/>
          </p:cNvCxnSpPr>
          <p:nvPr/>
        </p:nvCxnSpPr>
        <p:spPr>
          <a:xfrm flipV="1">
            <a:off x="1552400" y="2777103"/>
            <a:ext cx="1803371" cy="52708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gyenes összekötő 63"/>
          <p:cNvCxnSpPr>
            <a:stCxn id="141" idx="6"/>
            <a:endCxn id="139" idx="2"/>
          </p:cNvCxnSpPr>
          <p:nvPr/>
        </p:nvCxnSpPr>
        <p:spPr>
          <a:xfrm flipV="1">
            <a:off x="1129921" y="1959531"/>
            <a:ext cx="3130281" cy="385074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64"/>
          <p:cNvCxnSpPr>
            <a:stCxn id="140" idx="6"/>
            <a:endCxn id="139" idx="2"/>
          </p:cNvCxnSpPr>
          <p:nvPr/>
        </p:nvCxnSpPr>
        <p:spPr>
          <a:xfrm>
            <a:off x="687879" y="1901166"/>
            <a:ext cx="3572323" cy="58365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gyenes összekötő 65"/>
          <p:cNvCxnSpPr>
            <a:stCxn id="138" idx="6"/>
            <a:endCxn id="139" idx="2"/>
          </p:cNvCxnSpPr>
          <p:nvPr/>
        </p:nvCxnSpPr>
        <p:spPr>
          <a:xfrm flipV="1">
            <a:off x="1560308" y="1959531"/>
            <a:ext cx="2699894" cy="889372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66"/>
          <p:cNvCxnSpPr>
            <a:stCxn id="142" idx="0"/>
            <a:endCxn id="137" idx="4"/>
          </p:cNvCxnSpPr>
          <p:nvPr/>
        </p:nvCxnSpPr>
        <p:spPr>
          <a:xfrm flipV="1">
            <a:off x="1511108" y="483514"/>
            <a:ext cx="266698" cy="2228852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gyenes összekötő 67"/>
          <p:cNvCxnSpPr>
            <a:stCxn id="142" idx="0"/>
            <a:endCxn id="148" idx="2"/>
          </p:cNvCxnSpPr>
          <p:nvPr/>
        </p:nvCxnSpPr>
        <p:spPr>
          <a:xfrm flipV="1">
            <a:off x="1511108" y="453366"/>
            <a:ext cx="1550930" cy="2259000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gyenes összekötő 68"/>
          <p:cNvCxnSpPr>
            <a:stCxn id="142" idx="0"/>
            <a:endCxn id="147" idx="3"/>
          </p:cNvCxnSpPr>
          <p:nvPr/>
        </p:nvCxnSpPr>
        <p:spPr>
          <a:xfrm flipV="1">
            <a:off x="1511108" y="475781"/>
            <a:ext cx="933085" cy="2236585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69"/>
          <p:cNvCxnSpPr>
            <a:stCxn id="140" idx="7"/>
            <a:endCxn id="137" idx="3"/>
          </p:cNvCxnSpPr>
          <p:nvPr/>
        </p:nvCxnSpPr>
        <p:spPr>
          <a:xfrm flipV="1">
            <a:off x="679971" y="475606"/>
            <a:ext cx="1078743" cy="1406468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gyenes összekötő 70"/>
          <p:cNvCxnSpPr>
            <a:stCxn id="141" idx="7"/>
            <a:endCxn id="137" idx="3"/>
          </p:cNvCxnSpPr>
          <p:nvPr/>
        </p:nvCxnSpPr>
        <p:spPr>
          <a:xfrm flipV="1">
            <a:off x="1122013" y="475606"/>
            <a:ext cx="636701" cy="1849907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zis 71"/>
          <p:cNvSpPr/>
          <p:nvPr/>
        </p:nvSpPr>
        <p:spPr>
          <a:xfrm>
            <a:off x="1229780" y="2664568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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65" name="Ellipszis 72"/>
          <p:cNvSpPr/>
          <p:nvPr/>
        </p:nvSpPr>
        <p:spPr>
          <a:xfrm>
            <a:off x="352588" y="1777552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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66" name="Ellipszis 73"/>
          <p:cNvSpPr/>
          <p:nvPr/>
        </p:nvSpPr>
        <p:spPr>
          <a:xfrm>
            <a:off x="794630" y="2219597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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67" name="Ellipszis 74"/>
          <p:cNvSpPr/>
          <p:nvPr/>
        </p:nvSpPr>
        <p:spPr>
          <a:xfrm>
            <a:off x="4245352" y="1792977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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68" name="Ellipszis 75"/>
          <p:cNvSpPr/>
          <p:nvPr/>
        </p:nvSpPr>
        <p:spPr>
          <a:xfrm>
            <a:off x="3803310" y="2219594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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69" name="Ellipszis 76"/>
          <p:cNvSpPr/>
          <p:nvPr/>
        </p:nvSpPr>
        <p:spPr>
          <a:xfrm>
            <a:off x="3361266" y="2661634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>
                <a:solidFill>
                  <a:schemeClr val="tx1"/>
                </a:solidFill>
                <a:sym typeface="Wingdings" panose="05000000000000000000" pitchFamily="2" charset="2"/>
              </a:rPr>
              <a:t>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0" name="Ellipszis 77"/>
          <p:cNvSpPr/>
          <p:nvPr/>
        </p:nvSpPr>
        <p:spPr>
          <a:xfrm>
            <a:off x="1662456" y="175073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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1" name="Ellipszis 78"/>
          <p:cNvSpPr/>
          <p:nvPr/>
        </p:nvSpPr>
        <p:spPr>
          <a:xfrm>
            <a:off x="2287597" y="175073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>
                <a:solidFill>
                  <a:schemeClr val="tx1"/>
                </a:solidFill>
                <a:sym typeface="Wingdings" panose="05000000000000000000" pitchFamily="2" charset="2"/>
              </a:rPr>
              <a:t>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72" name="Ellipszis 79"/>
          <p:cNvSpPr/>
          <p:nvPr/>
        </p:nvSpPr>
        <p:spPr>
          <a:xfrm>
            <a:off x="2912739" y="175073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</a:t>
            </a:r>
            <a:endParaRPr lang="hu-HU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Szövegdoboz 80"/>
              <p:cNvSpPr txBox="1"/>
              <p:nvPr/>
            </p:nvSpPr>
            <p:spPr>
              <a:xfrm>
                <a:off x="2294963" y="1492848"/>
                <a:ext cx="30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GB" sz="2400" b="1" dirty="0">
                  <a:solidFill>
                    <a:srgbClr val="4D9A4A"/>
                  </a:solidFill>
                </a:endParaRPr>
              </a:p>
            </p:txBody>
          </p:sp>
        </mc:Choice>
        <mc:Fallback xmlns="">
          <p:sp>
            <p:nvSpPr>
              <p:cNvPr id="173" name="Szövegdoboz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63" y="1492848"/>
                <a:ext cx="309268" cy="461665"/>
              </a:xfrm>
              <a:prstGeom prst="rect">
                <a:avLst/>
              </a:prstGeom>
              <a:blipFill>
                <a:blip r:embed="rId17"/>
                <a:stretch>
                  <a:fillRect l="-3922" r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Szövegdoboz 81"/>
              <p:cNvSpPr txBox="1"/>
              <p:nvPr/>
            </p:nvSpPr>
            <p:spPr>
              <a:xfrm>
                <a:off x="3725975" y="757863"/>
                <a:ext cx="317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GB" sz="2400" b="1" dirty="0">
                  <a:solidFill>
                    <a:srgbClr val="377EB8"/>
                  </a:solidFill>
                </a:endParaRPr>
              </a:p>
            </p:txBody>
          </p:sp>
        </mc:Choice>
        <mc:Fallback xmlns="">
          <p:sp>
            <p:nvSpPr>
              <p:cNvPr id="174" name="Szövegdoboz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75" y="757863"/>
                <a:ext cx="317367" cy="461665"/>
              </a:xfrm>
              <a:prstGeom prst="rect">
                <a:avLst/>
              </a:prstGeom>
              <a:blipFill>
                <a:blip r:embed="rId18"/>
                <a:stretch>
                  <a:fillRect l="-3846"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Szövegdoboz 82"/>
              <p:cNvSpPr txBox="1"/>
              <p:nvPr/>
            </p:nvSpPr>
            <p:spPr>
              <a:xfrm>
                <a:off x="750595" y="757863"/>
                <a:ext cx="278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GB" sz="2400" b="1" dirty="0">
                  <a:solidFill>
                    <a:srgbClr val="E41A1C"/>
                  </a:solidFill>
                </a:endParaRPr>
              </a:p>
            </p:txBody>
          </p:sp>
        </mc:Choice>
        <mc:Fallback xmlns="">
          <p:sp>
            <p:nvSpPr>
              <p:cNvPr id="175" name="Szövegdoboz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5" y="757863"/>
                <a:ext cx="278202" cy="461665"/>
              </a:xfrm>
              <a:prstGeom prst="rect">
                <a:avLst/>
              </a:prstGeom>
              <a:blipFill>
                <a:blip r:embed="rId19"/>
                <a:stretch>
                  <a:fillRect l="-4348" r="-4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églalap 175"/>
              <p:cNvSpPr/>
              <p:nvPr/>
            </p:nvSpPr>
            <p:spPr>
              <a:xfrm>
                <a:off x="513743" y="2501642"/>
                <a:ext cx="3465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6" name="Téglalap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43" y="2501642"/>
                <a:ext cx="346570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églalap 176"/>
              <p:cNvSpPr/>
              <p:nvPr/>
            </p:nvSpPr>
            <p:spPr>
              <a:xfrm>
                <a:off x="4085226" y="2460479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7" name="Téglalap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226" y="2460479"/>
                <a:ext cx="409086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églalap 177"/>
              <p:cNvSpPr/>
              <p:nvPr/>
            </p:nvSpPr>
            <p:spPr>
              <a:xfrm>
                <a:off x="1196270" y="83317"/>
                <a:ext cx="3513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8" name="Téglalap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0" y="83317"/>
                <a:ext cx="351378" cy="400110"/>
              </a:xfrm>
              <a:prstGeom prst="rect">
                <a:avLst/>
              </a:prstGeom>
              <a:blipFill>
                <a:blip r:embed="rId2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Masking in relational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01500" cy="588644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Vertex-wise triangle count in </a:t>
                </a:r>
                <a:r>
                  <a:rPr lang="en-US" dirty="0"/>
                  <a:t>linear </a:t>
                </a:r>
                <a:r>
                  <a:rPr lang="en-US" dirty="0" smtClean="0"/>
                  <a:t>algebra: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TRI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p>
                              <m:r>
                                <a:rPr lang="en-US" b="1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0" dirty="0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⊕.⊗</m:t>
                      </m:r>
                      <m:r>
                        <a:rPr lang="en-US" b="1" i="0" dirty="0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𝐭𝐫𝐢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𝐓𝐑𝐈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  <a:tabLst>
                    <a:tab pos="2112963" algn="l"/>
                  </a:tabLst>
                </a:pPr>
                <a:endParaRPr lang="en-US" dirty="0" smtClean="0"/>
              </a:p>
              <a:p>
                <a:pPr marL="0" indent="0">
                  <a:buNone/>
                  <a:tabLst>
                    <a:tab pos="2112963" algn="l"/>
                  </a:tabLst>
                </a:pPr>
                <a:r>
                  <a:rPr lang="en-US" dirty="0" smtClean="0"/>
                  <a:t>Notice that </a:t>
                </a:r>
                <a:r>
                  <a:rPr lang="en-US" dirty="0"/>
                  <a:t>i</a:t>
                </a:r>
                <a:r>
                  <a:rPr lang="en-US" dirty="0" smtClean="0"/>
                  <a:t>n relational algebra, given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  <a:endParaRPr lang="en-US" dirty="0" smtClean="0"/>
              </a:p>
              <a:p>
                <a:pPr marL="0" indent="0">
                  <a:buNone/>
                  <a:tabLst>
                    <a:tab pos="2341563" algn="l"/>
                  </a:tabLst>
                </a:pPr>
                <a:r>
                  <a:rPr lang="en-US" dirty="0" smtClean="0">
                    <a:solidFill>
                      <a:srgbClr val="E41A1C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i="1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US" i="1" dirty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i="1">
                            <a:solidFill>
                              <a:srgbClr val="377EB8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⋉</m:t>
                    </m:r>
                    <m:r>
                      <a:rPr lang="en-US" i="1" dirty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  <a:tabLst>
                    <a:tab pos="2341563" algn="l"/>
                  </a:tabLst>
                </a:pPr>
                <a:r>
                  <a:rPr lang="en-US" dirty="0" smtClean="0">
                    <a:solidFill>
                      <a:srgbClr val="E41A1C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i="1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US" i="1" dirty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377EB8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r>
                          <a:rPr lang="en-US" i="1" dirty="0">
                            <a:solidFill>
                              <a:srgbClr val="4D9A4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US" i="1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377EB8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r>
                          <a:rPr lang="en-US" i="1" dirty="0">
                            <a:solidFill>
                              <a:srgbClr val="4D9A4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⋉</m:t>
                    </m:r>
                    <m:r>
                      <a:rPr lang="en-US" i="1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  <a:tabLst>
                    <a:tab pos="2341563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i="1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US" i="1" dirty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r>
                          <a:rPr lang="en-US" i="1" dirty="0">
                            <a:solidFill>
                              <a:srgbClr val="4D9A4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US" i="1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r>
                          <a:rPr lang="en-US" i="1" dirty="0">
                            <a:solidFill>
                              <a:srgbClr val="4D9A4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⋉</m:t>
                    </m:r>
                    <m:r>
                      <a:rPr lang="en-US" i="1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</a:t>
                </a:r>
                <a:r>
                  <a:rPr lang="en-US" dirty="0" err="1" smtClean="0"/>
                  <a:t>semijoin</a:t>
                </a:r>
                <a:r>
                  <a:rPr lang="en-US" dirty="0" smtClean="0"/>
                  <a:t> operator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⋉</m:t>
                    </m:r>
                  </m:oMath>
                </a14:m>
                <a:r>
                  <a:rPr lang="en-US" dirty="0" smtClean="0"/>
                  <a:t>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schema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schema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schema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01500" cy="5886446"/>
              </a:xfrm>
              <a:blipFill>
                <a:blip r:embed="rId2"/>
                <a:stretch>
                  <a:fillRect l="-1270" t="-2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4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counting using relational ops.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01500" cy="588644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2341563" algn="l"/>
                  </a:tabLst>
                </a:pPr>
                <a:r>
                  <a:rPr lang="en-US" dirty="0" smtClean="0"/>
                  <a:t>Given relational schemas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and expression: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i="1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i="1" dirty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E41A1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⋈</m:t>
                          </m:r>
                          <m:r>
                            <a:rPr lang="en-US" i="1">
                              <a:solidFill>
                                <a:srgbClr val="377EB8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r>
                        <a:rPr lang="en-US" i="1" dirty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“masking” technique </a:t>
                </a:r>
                <a:r>
                  <a:rPr lang="en-US" dirty="0"/>
                  <a:t>cannot be translated to </a:t>
                </a:r>
                <a:r>
                  <a:rPr lang="en-US" dirty="0" smtClean="0"/>
                  <a:t>relational algebra </a:t>
                </a:r>
                <a:r>
                  <a:rPr lang="en-US" dirty="0"/>
                  <a:t>as a single operation – we have to use an </a:t>
                </a:r>
                <a:r>
                  <a:rPr lang="en-US" dirty="0" smtClean="0"/>
                  <a:t>outside loop to express it. </a:t>
                </a:r>
                <a:r>
                  <a:rPr lang="en-US" dirty="0"/>
                  <a:t>Using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 smtClean="0"/>
                  <a:t> 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count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𝑡𝑟𝑖𝐶𝑜𝑢𝑛𝑡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𝑇𝑅𝐼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See also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TRI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dirty="0">
                        <a:solidFill>
                          <a:srgbClr val="E41A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⊕.⊗</m:t>
                    </m:r>
                    <m:r>
                      <a:rPr lang="en-US" b="1" dirty="0">
                        <a:solidFill>
                          <a:srgbClr val="377EB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𝐭𝐫𝐢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𝐓𝐑𝐈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01500" cy="5886446"/>
              </a:xfrm>
              <a:blipFill>
                <a:blip r:embed="rId2"/>
                <a:stretch>
                  <a:fillRect l="-1574" t="-1347" r="-1574" b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9199645"/>
                  </p:ext>
                </p:extLst>
              </p:nvPr>
            </p:nvGraphicFramePr>
            <p:xfrm>
              <a:off x="9982200" y="3543300"/>
              <a:ext cx="1562100" cy="12801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11049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𝒕𝒓𝒊𝑪𝒐𝒖𝒏𝒕</m:t>
                                </m:r>
                              </m:oMath>
                            </m:oMathPara>
                          </a14:m>
                          <a:endParaRPr lang="en-US" b="1" i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9199645"/>
                  </p:ext>
                </p:extLst>
              </p:nvPr>
            </p:nvGraphicFramePr>
            <p:xfrm>
              <a:off x="9982200" y="3543300"/>
              <a:ext cx="1562100" cy="12801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11049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33" t="-1887" r="-245333" b="-3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1758" t="-1887" r="-1099" b="-3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42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counting using relational ops.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01500" cy="588644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2341563" algn="l"/>
                  </a:tabLst>
                </a:pPr>
                <a:r>
                  <a:rPr lang="en-US" dirty="0" smtClean="0"/>
                  <a:t>Given relational schemas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and expression: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i="1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i="1" dirty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E41A1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⋈</m:t>
                          </m:r>
                          <m:r>
                            <a:rPr lang="en-US" i="1">
                              <a:solidFill>
                                <a:srgbClr val="377EB8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r>
                        <a:rPr lang="en-US" i="1" dirty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“masking” technique </a:t>
                </a:r>
                <a:r>
                  <a:rPr lang="en-US" dirty="0"/>
                  <a:t>cannot be translated to </a:t>
                </a:r>
                <a:r>
                  <a:rPr lang="en-US" dirty="0" smtClean="0"/>
                  <a:t>relational algebra </a:t>
                </a:r>
                <a:r>
                  <a:rPr lang="en-US" dirty="0"/>
                  <a:t>as a single operation – we have to use an </a:t>
                </a:r>
                <a:r>
                  <a:rPr lang="en-US" dirty="0" smtClean="0"/>
                  <a:t>outside loop to express it. </a:t>
                </a:r>
                <a:r>
                  <a:rPr lang="en-US" dirty="0"/>
                  <a:t>Using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4D9A4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4D9A4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4D9A4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4D9A4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4D9A4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4D9A4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 smtClean="0"/>
                  <a:t> 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count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𝑡𝑟𝑖𝐶𝑜𝑢𝑛𝑡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𝑇𝑅𝐼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See also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TRI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dirty="0">
                        <a:solidFill>
                          <a:srgbClr val="E41A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⊕.⊗</m:t>
                    </m:r>
                    <m:r>
                      <a:rPr lang="en-US" b="1" dirty="0">
                        <a:solidFill>
                          <a:srgbClr val="377EB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𝐭𝐫𝐢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𝐓𝐑𝐈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01500" cy="5886446"/>
              </a:xfrm>
              <a:blipFill>
                <a:blip r:embed="rId2"/>
                <a:stretch>
                  <a:fillRect l="-1574" t="-1347" r="-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982200" y="3543300"/>
              <a:ext cx="1562100" cy="12801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11049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𝒕𝒓𝒊𝑪𝒐𝒖𝒏𝒕</m:t>
                                </m:r>
                              </m:oMath>
                            </m:oMathPara>
                          </a14:m>
                          <a:endParaRPr lang="en-US" b="1" i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9199645"/>
                  </p:ext>
                </p:extLst>
              </p:nvPr>
            </p:nvGraphicFramePr>
            <p:xfrm>
              <a:off x="9982200" y="3543300"/>
              <a:ext cx="1562100" cy="12801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11049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33" t="-1887" r="-245333" b="-3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1758" t="-1887" r="-1099" b="-3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59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enumeration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39600" cy="58864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Relational algebra also allows triangle enumeration.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instead of the previous expression:</a:t>
                </a:r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570B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570B3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7570B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570B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570B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𝑡𝑟𝑖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count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𝑡𝑟𝑖𝐶𝑜𝑢𝑛𝑡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𝑇𝑅𝐼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Compute: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  <a:tabLst>
                    <a:tab pos="1143000" algn="l"/>
                    <a:tab pos="4914900" algn="l"/>
                  </a:tabLst>
                </a:pP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39600" cy="5886446"/>
              </a:xfrm>
              <a:blipFill>
                <a:blip r:embed="rId2"/>
                <a:stretch>
                  <a:fillRect l="-1570" t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7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enumeration in relational alg.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  <a:tabLst>
                    <a:tab pos="1143000" algn="l"/>
                    <a:tab pos="4914900" algn="l"/>
                  </a:tabLst>
                </a:pP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  <a:blipFill>
                <a:blip r:embed="rId2"/>
                <a:stretch>
                  <a:fillRect l="-1570" t="-11628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273353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273353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563281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563281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411606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411606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6" t="-1887" r="-101316" b="-5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2667" t="-1887" r="-2667" b="-5320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6496943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6496943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333" t="-1887" r="-204000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00000" t="-1887" r="-101316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02667" t="-1887" r="-2667" b="-730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3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enumeration in relational alg.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  <a:tabLst>
                    <a:tab pos="1143000" algn="l"/>
                    <a:tab pos="4914900" algn="l"/>
                  </a:tabLst>
                </a:pP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  <a:blipFill>
                <a:blip r:embed="rId2"/>
                <a:stretch>
                  <a:fillRect l="-1570" t="-11628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422206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422206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691307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691307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1461338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1461338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6" t="-1887" r="-101316" b="-5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2667" t="-1887" r="-2667" b="-5320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9970090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9970090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333" t="-1887" r="-204000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00000" t="-1887" r="-101316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02667" t="-1887" r="-2667" b="-730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1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enumeration in relational alg.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  <a:tabLst>
                    <a:tab pos="1143000" algn="l"/>
                    <a:tab pos="4914900" algn="l"/>
                  </a:tabLst>
                </a:pP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  <a:blipFill>
                <a:blip r:embed="rId2"/>
                <a:stretch>
                  <a:fillRect l="-1570" t="-11628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671708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671708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986101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986101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680682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680682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6" t="-1887" r="-101316" b="-5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2667" t="-1887" r="-2667" b="-5320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91104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91104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333" t="-1887" r="-204000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00000" t="-1887" r="-101316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02667" t="-1887" r="-2667" b="-730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enumeration in relational alg.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  <a:tabLst>
                    <a:tab pos="1143000" algn="l"/>
                    <a:tab pos="4914900" algn="l"/>
                  </a:tabLst>
                </a:pP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  <a:blipFill>
                <a:blip r:embed="rId2"/>
                <a:stretch>
                  <a:fillRect l="-1570" t="-11628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5725201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5725201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704365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704365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382141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382141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6" t="-1887" r="-101316" b="-5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2667" t="-1887" r="-2667" b="-5320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5304337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5304337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333" t="-1887" r="-204000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00000" t="-1887" r="-101316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02667" t="-1887" r="-2667" b="-730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1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enumeration in relational alg.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  <a:tabLst>
                    <a:tab pos="1143000" algn="l"/>
                    <a:tab pos="4914900" algn="l"/>
                  </a:tabLst>
                </a:pP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  <a:blipFill>
                <a:blip r:embed="rId2"/>
                <a:stretch>
                  <a:fillRect l="-1570" t="-11628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1734126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1734126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19929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19929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6436775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6436775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6" t="-1887" r="-101316" b="-5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2667" t="-1887" r="-2667" b="-5320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842432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842432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333" t="-1887" r="-204000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00000" t="-1887" r="-101316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02667" t="-1887" r="-2667" b="-730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enumeration in relational alg.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eriod"/>
                  <a:tabLst>
                    <a:tab pos="1143000" algn="l"/>
                    <a:tab pos="4914900" algn="l"/>
                  </a:tabLst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  <a:tabLst>
                    <a:tab pos="1143000" algn="l"/>
                    <a:tab pos="4914900" algn="l"/>
                  </a:tabLst>
                </a:pP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39600" cy="1314446"/>
              </a:xfrm>
              <a:blipFill>
                <a:blip r:embed="rId2"/>
                <a:stretch>
                  <a:fillRect l="-1570" t="-11628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851074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851074"/>
                  </p:ext>
                </p:extLst>
              </p:nvPr>
            </p:nvGraphicFramePr>
            <p:xfrm>
              <a:off x="2324100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9176277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9176277"/>
                  </p:ext>
                </p:extLst>
              </p:nvPr>
            </p:nvGraphicFramePr>
            <p:xfrm>
              <a:off x="3915742" y="233416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316" t="-1887" r="-101316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667" t="-1887" r="-266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0565412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0565412"/>
                  </p:ext>
                </p:extLst>
              </p:nvPr>
            </p:nvGraphicFramePr>
            <p:xfrm>
              <a:off x="656258" y="2329083"/>
              <a:ext cx="9144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6" t="-1887" r="-101316" b="-5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2667" t="-1887" r="-2667" b="-5320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26" y="2252980"/>
                <a:ext cx="5654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68" y="2252980"/>
                <a:ext cx="572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5" y="2247900"/>
                <a:ext cx="55534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1" y="4292158"/>
                <a:ext cx="156748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76" y="4290957"/>
                <a:ext cx="158408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030345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030345"/>
                  </p:ext>
                </p:extLst>
              </p:nvPr>
            </p:nvGraphicFramePr>
            <p:xfrm>
              <a:off x="7397750" y="2332279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333" t="-1887" r="-204000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00000" t="-1887" r="-101316" b="-7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02667" t="-1887" r="-2667" b="-730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25" y="2247900"/>
                <a:ext cx="222451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églalap 4"/>
          <p:cNvSpPr/>
          <p:nvPr/>
        </p:nvSpPr>
        <p:spPr>
          <a:xfrm>
            <a:off x="7658100" y="5835987"/>
            <a:ext cx="4552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H.Q. Ngo et al.: </a:t>
            </a:r>
            <a:r>
              <a:rPr lang="en-US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Skew strikes back: New developments in the theory of join algorithms,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SIGMOD Record 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800" y="4931708"/>
                <a:ext cx="66294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Using </a:t>
                </a:r>
                <a:r>
                  <a:rPr lang="en-US" sz="24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semijoin</a:t>
                </a:r>
                <a:r>
                  <a:rPr lang="en-US" sz="2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pushdown on each tuple, we computed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sz="2400" i="1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US" sz="2400" i="1" dirty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b="1" dirty="0" smtClean="0"/>
                  <a:t>without enumerating a quadratic-size interim relation</a:t>
                </a:r>
                <a:r>
                  <a:rPr lang="en-US" sz="2400" dirty="0" smtClean="0"/>
                  <a:t>. However, for efficient implementations, relations should also be sorted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(see ref. for details).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" y="4931708"/>
                <a:ext cx="6629400" cy="1938992"/>
              </a:xfrm>
              <a:prstGeom prst="rect">
                <a:avLst/>
              </a:prstGeom>
              <a:blipFill>
                <a:blip r:embed="rId15"/>
                <a:stretch>
                  <a:fillRect l="-1379" t="-2516" r="-220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Kép 10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63" y="5809159"/>
            <a:ext cx="789737" cy="10220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22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enumeration in linear algebra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3479" y="5703202"/>
            <a:ext cx="4415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M.M. Wolf et al. </a:t>
            </a:r>
            <a:r>
              <a:rPr lang="en-US" sz="2000" i="1" dirty="0" smtClean="0"/>
              <a:t>A </a:t>
            </a:r>
            <a:r>
              <a:rPr lang="en-US" sz="2000" i="1" dirty="0"/>
              <a:t>task-based linear algebra </a:t>
            </a:r>
            <a:r>
              <a:rPr lang="en-US" sz="2000" i="1" dirty="0" smtClean="0"/>
              <a:t>building blocks approach </a:t>
            </a:r>
            <a:r>
              <a:rPr lang="en-US" sz="2000" i="1" dirty="0"/>
              <a:t>for scalable graph analytics, </a:t>
            </a:r>
            <a:r>
              <a:rPr lang="en-US" sz="2000" dirty="0" smtClean="0"/>
              <a:t>HPEC 2015</a:t>
            </a:r>
            <a:endParaRPr lang="en-US" sz="2000" dirty="0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753100"/>
            <a:ext cx="707714" cy="9158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90500" y="857254"/>
                <a:ext cx="12001500" cy="46291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>
                      <a:lumMod val="95000"/>
                      <a:lumOff val="5000"/>
                    </a:schemeClr>
                  </a:buClr>
                  <a:buFont typeface="Wingdings" pitchFamily="2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>
                      <a:lumMod val="95000"/>
                      <a:lumOff val="5000"/>
                    </a:schemeClr>
                  </a:buClr>
                  <a:buFont typeface="Courier New" pitchFamily="49" charset="0"/>
                  <a:buChar char="o"/>
                  <a:defRPr sz="28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buNone/>
                </a:pPr>
                <a:r>
                  <a:rPr lang="en-US" dirty="0" smtClean="0"/>
                  <a:t>(Note that this </a:t>
                </a:r>
                <a:r>
                  <a:rPr lang="en-US" dirty="0"/>
                  <a:t>work </a:t>
                </a:r>
                <a:r>
                  <a:rPr lang="en-US" dirty="0" smtClean="0"/>
                  <a:t>is yet to be ported to </a:t>
                </a:r>
                <a:r>
                  <a:rPr lang="en-US" dirty="0" err="1" smtClean="0"/>
                  <a:t>GraphBLAS</a:t>
                </a:r>
                <a:r>
                  <a:rPr lang="en-US" dirty="0" smtClean="0"/>
                  <a:t>.)</a:t>
                </a:r>
              </a:p>
              <a:p>
                <a:pPr marL="0" indent="0" defTabSz="914400">
                  <a:buNone/>
                </a:pPr>
                <a:r>
                  <a:rPr lang="en-US" dirty="0" smtClean="0"/>
                  <a:t>Triangle enumeration is possible by using triples as matrix elements and overloading “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⊕.⊗</m:t>
                    </m:r>
                  </m:oMath>
                </a14:m>
                <a:r>
                  <a:rPr lang="en-US" dirty="0" smtClean="0"/>
                  <a:t>” so that multiplying the adjacency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 smtClean="0"/>
                  <a:t> with the incidence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dirty="0" smtClean="0"/>
                  <a:t> results in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 defTabSz="91440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857254"/>
                <a:ext cx="12001500" cy="4629146"/>
              </a:xfrm>
              <a:prstGeom prst="rect">
                <a:avLst/>
              </a:prstGeom>
              <a:blipFill>
                <a:blip r:embed="rId4"/>
                <a:stretch>
                  <a:fillRect l="-1270"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54701"/>
          <a:stretch/>
        </p:blipFill>
        <p:spPr>
          <a:xfrm>
            <a:off x="0" y="3771900"/>
            <a:ext cx="6168771" cy="1593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22920"/>
            <a:ext cx="6038469" cy="15121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54894" r="50030"/>
          <a:stretch/>
        </p:blipFill>
        <p:spPr>
          <a:xfrm>
            <a:off x="5867400" y="5370669"/>
            <a:ext cx="2798235" cy="14405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5383312"/>
            <a:ext cx="2984311" cy="147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join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TODO: describe the generic join algorithm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>
                    <a:latin typeface="+mj-lt"/>
                  </a:rPr>
                  <a:t>Theorem </a:t>
                </a:r>
                <a:r>
                  <a:rPr lang="en-US" u="sng" dirty="0">
                    <a:latin typeface="+mj-lt"/>
                  </a:rPr>
                  <a:t>#2:</a:t>
                </a:r>
                <a:r>
                  <a:rPr lang="en-US" dirty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The worst-case complexity of the generic join algorithm (a WCOJ algorithm)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AGM bound.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0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3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 in relational alg.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áblázat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7657794"/>
                  </p:ext>
                </p:extLst>
              </p:nvPr>
            </p:nvGraphicFramePr>
            <p:xfrm>
              <a:off x="1194033" y="914400"/>
              <a:ext cx="9665503" cy="16459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892742">
                      <a:extLst>
                        <a:ext uri="{9D8B030D-6E8A-4147-A177-3AD203B41FA5}">
                          <a16:colId xmlns:a16="http://schemas.microsoft.com/office/drawing/2014/main" val="2262351517"/>
                        </a:ext>
                      </a:extLst>
                    </a:gridCol>
                    <a:gridCol w="2871470">
                      <a:extLst>
                        <a:ext uri="{9D8B030D-6E8A-4147-A177-3AD203B41FA5}">
                          <a16:colId xmlns:a16="http://schemas.microsoft.com/office/drawing/2014/main" val="1667432962"/>
                        </a:ext>
                      </a:extLst>
                    </a:gridCol>
                    <a:gridCol w="649461">
                      <a:extLst>
                        <a:ext uri="{9D8B030D-6E8A-4147-A177-3AD203B41FA5}">
                          <a16:colId xmlns:a16="http://schemas.microsoft.com/office/drawing/2014/main" val="285787678"/>
                        </a:ext>
                      </a:extLst>
                    </a:gridCol>
                    <a:gridCol w="782950">
                      <a:extLst>
                        <a:ext uri="{9D8B030D-6E8A-4147-A177-3AD203B41FA5}">
                          <a16:colId xmlns:a16="http://schemas.microsoft.com/office/drawing/2014/main" val="2393434630"/>
                        </a:ext>
                      </a:extLst>
                    </a:gridCol>
                    <a:gridCol w="2468880">
                      <a:extLst>
                        <a:ext uri="{9D8B030D-6E8A-4147-A177-3AD203B41FA5}">
                          <a16:colId xmlns:a16="http://schemas.microsoft.com/office/drawing/2014/main" val="3185574975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Open Sans SemiBold" panose="020B0706030804020204" pitchFamily="34" charset="0"/>
                            <a:ea typeface="Open Sans SemiBold" panose="020B0706030804020204" pitchFamily="34" charset="0"/>
                            <a:cs typeface="Open Sans SemiBold" panose="020B07060308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Open Sans SemiBold" panose="020B0706030804020204" pitchFamily="34" charset="0"/>
                              <a:ea typeface="Open Sans SemiBold" panose="020B0706030804020204" pitchFamily="34" charset="0"/>
                              <a:cs typeface="Open Sans SemiBold" panose="020B0706030804020204" pitchFamily="34" charset="0"/>
                            </a:rPr>
                            <a:t>set</a:t>
                          </a:r>
                          <a:endParaRPr lang="en-GB" sz="2800" dirty="0">
                            <a:latin typeface="Open Sans SemiBold" panose="020B0706030804020204" pitchFamily="34" charset="0"/>
                            <a:ea typeface="Open Sans SemiBold" panose="020B0706030804020204" pitchFamily="34" charset="0"/>
                            <a:cs typeface="Open Sans SemiBold" panose="020B07060308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Open Sans SemiBold" panose="020B0706030804020204" pitchFamily="34" charset="0"/>
                            <a:ea typeface="Open Sans SemiBold" panose="020B0706030804020204" pitchFamily="34" charset="0"/>
                            <a:cs typeface="Open Sans SemiBold" panose="020B07060308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⨂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Open Sans SemiBold" panose="020B0706030804020204" pitchFamily="34" charset="0"/>
                            <a:ea typeface="Open Sans SemiBold" panose="020B0706030804020204" pitchFamily="34" charset="0"/>
                            <a:cs typeface="Open Sans SemiBold" panose="020B07060308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Open Sans SemiBold" panose="020B0706030804020204" pitchFamily="34" charset="0"/>
                              <a:ea typeface="Open Sans SemiBold" panose="020B0706030804020204" pitchFamily="34" charset="0"/>
                              <a:cs typeface="Open Sans SemiBold" panose="020B0706030804020204" pitchFamily="34" charset="0"/>
                            </a:rPr>
                            <a:t>0</a:t>
                          </a:r>
                          <a:endParaRPr lang="en-GB" sz="2800" dirty="0">
                            <a:latin typeface="Open Sans SemiBold" panose="020B0706030804020204" pitchFamily="34" charset="0"/>
                            <a:ea typeface="Open Sans SemiBold" panose="020B0706030804020204" pitchFamily="34" charset="0"/>
                            <a:cs typeface="Open Sans SemiBold" panose="020B0706030804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439920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set relations</a:t>
                          </a:r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⊆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×…×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∪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⋈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empty</a:t>
                          </a:r>
                          <a:r>
                            <a:rPr lang="en-GB" sz="2800" baseline="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rel.</a:t>
                          </a:r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674753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matrix </a:t>
                          </a:r>
                          <a:r>
                            <a:rPr lang="hu-HU" sz="280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relations</a:t>
                          </a:r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⊆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⊠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empty</a:t>
                          </a:r>
                          <a:r>
                            <a:rPr lang="en-GB" sz="2800" baseline="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rel.</a:t>
                          </a:r>
                          <a:endParaRPr lang="en-GB" sz="2800" dirty="0" smtClean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4288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áblázat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7657794"/>
                  </p:ext>
                </p:extLst>
              </p:nvPr>
            </p:nvGraphicFramePr>
            <p:xfrm>
              <a:off x="1194033" y="914400"/>
              <a:ext cx="9665503" cy="16459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892742">
                      <a:extLst>
                        <a:ext uri="{9D8B030D-6E8A-4147-A177-3AD203B41FA5}">
                          <a16:colId xmlns:a16="http://schemas.microsoft.com/office/drawing/2014/main" val="2262351517"/>
                        </a:ext>
                      </a:extLst>
                    </a:gridCol>
                    <a:gridCol w="2871470">
                      <a:extLst>
                        <a:ext uri="{9D8B030D-6E8A-4147-A177-3AD203B41FA5}">
                          <a16:colId xmlns:a16="http://schemas.microsoft.com/office/drawing/2014/main" val="1667432962"/>
                        </a:ext>
                      </a:extLst>
                    </a:gridCol>
                    <a:gridCol w="649461">
                      <a:extLst>
                        <a:ext uri="{9D8B030D-6E8A-4147-A177-3AD203B41FA5}">
                          <a16:colId xmlns:a16="http://schemas.microsoft.com/office/drawing/2014/main" val="285787678"/>
                        </a:ext>
                      </a:extLst>
                    </a:gridCol>
                    <a:gridCol w="782950">
                      <a:extLst>
                        <a:ext uri="{9D8B030D-6E8A-4147-A177-3AD203B41FA5}">
                          <a16:colId xmlns:a16="http://schemas.microsoft.com/office/drawing/2014/main" val="2393434630"/>
                        </a:ext>
                      </a:extLst>
                    </a:gridCol>
                    <a:gridCol w="2468880">
                      <a:extLst>
                        <a:ext uri="{9D8B030D-6E8A-4147-A177-3AD203B41FA5}">
                          <a16:colId xmlns:a16="http://schemas.microsoft.com/office/drawing/2014/main" val="3185574975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Open Sans SemiBold" panose="020B0706030804020204" pitchFamily="34" charset="0"/>
                            <a:ea typeface="Open Sans SemiBold" panose="020B0706030804020204" pitchFamily="34" charset="0"/>
                            <a:cs typeface="Open Sans SemiBold" panose="020B07060308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Open Sans SemiBold" panose="020B0706030804020204" pitchFamily="34" charset="0"/>
                              <a:ea typeface="Open Sans SemiBold" panose="020B0706030804020204" pitchFamily="34" charset="0"/>
                              <a:cs typeface="Open Sans SemiBold" panose="020B0706030804020204" pitchFamily="34" charset="0"/>
                            </a:rPr>
                            <a:t>set</a:t>
                          </a:r>
                          <a:endParaRPr lang="en-GB" sz="2800" dirty="0">
                            <a:latin typeface="Open Sans SemiBold" panose="020B0706030804020204" pitchFamily="34" charset="0"/>
                            <a:ea typeface="Open Sans SemiBold" panose="020B0706030804020204" pitchFamily="34" charset="0"/>
                            <a:cs typeface="Open Sans SemiBold" panose="020B07060308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047" t="-8889" r="-500935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17054" t="-8889" r="-315504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Open Sans SemiBold" panose="020B0706030804020204" pitchFamily="34" charset="0"/>
                              <a:ea typeface="Open Sans SemiBold" panose="020B0706030804020204" pitchFamily="34" charset="0"/>
                              <a:cs typeface="Open Sans SemiBold" panose="020B0706030804020204" pitchFamily="34" charset="0"/>
                            </a:rPr>
                            <a:t>0</a:t>
                          </a:r>
                          <a:endParaRPr lang="en-GB" sz="2800" dirty="0">
                            <a:latin typeface="Open Sans SemiBold" panose="020B0706030804020204" pitchFamily="34" charset="0"/>
                            <a:ea typeface="Open Sans SemiBold" panose="020B0706030804020204" pitchFamily="34" charset="0"/>
                            <a:cs typeface="Open Sans SemiBold" panose="020B0706030804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439920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set relations</a:t>
                          </a:r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62" t="-108889" r="-136518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047" t="-108889" r="-500935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17054" t="-108889" r="-315504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empty</a:t>
                          </a:r>
                          <a:r>
                            <a:rPr lang="en-GB" sz="2800" baseline="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rel.</a:t>
                          </a:r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674753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matrix </a:t>
                          </a:r>
                          <a:r>
                            <a:rPr lang="hu-HU" sz="280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relations</a:t>
                          </a:r>
                          <a:endParaRPr lang="en-GB" sz="28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62" t="-208889" r="-136518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047" t="-208889" r="-500935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17054" t="-208889" r="-315504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empty</a:t>
                          </a:r>
                          <a:r>
                            <a:rPr lang="en-GB" sz="2800" baseline="0" dirty="0" smtClean="0"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rel.</a:t>
                          </a:r>
                          <a:endParaRPr lang="en-GB" sz="2800" dirty="0" smtClean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4288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2819400"/>
                <a:ext cx="11887200" cy="3257398"/>
              </a:xfrm>
            </p:spPr>
            <p:txBody>
              <a:bodyPr/>
              <a:lstStyle/>
              <a:p>
                <a:pPr marL="0" indent="0">
                  <a:buNone/>
                  <a:tabLst>
                    <a:tab pos="4225925" algn="l"/>
                  </a:tabLst>
                </a:pPr>
                <a:r>
                  <a:rPr lang="en-GB" sz="2000" b="1" dirty="0" smtClean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Observations:</a:t>
                </a:r>
                <a:endParaRPr lang="en-GB" sz="2000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  <a:p>
                <a:pPr>
                  <a:tabLst>
                    <a:tab pos="4225925" algn="l"/>
                  </a:tabLst>
                </a:pPr>
                <a:r>
                  <a:rPr lang="en-GB" sz="2000" dirty="0" smtClean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a binary relation is analogous to a Boolean sparse matrix stored in coordinate list (COO) format</a:t>
                </a:r>
                <a:endParaRPr lang="en-GB" sz="2000" dirty="0"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  <a:p>
                <a:pPr>
                  <a:tabLst>
                    <a:tab pos="4225925" algn="l"/>
                  </a:tabLst>
                </a:pPr>
                <a:r>
                  <a:rPr lang="en-GB" sz="2000" dirty="0" smtClean="0">
                    <a:latin typeface="Open Sans" panose="020B0606030504020204" pitchFamily="34" charset="0"/>
                  </a:rPr>
                  <a:t>a </a:t>
                </a:r>
                <a:r>
                  <a:rPr lang="en-GB" sz="2000" dirty="0">
                    <a:latin typeface="Open Sans" panose="020B0606030504020204" pitchFamily="34" charset="0"/>
                  </a:rPr>
                  <a:t>matrix multiplication is analogous to </a:t>
                </a:r>
                <a:r>
                  <a:rPr lang="en-GB" sz="2000" dirty="0" smtClean="0">
                    <a:latin typeface="Open Sans" panose="020B0606030504020204" pitchFamily="34" charset="0"/>
                  </a:rPr>
                  <a:t>an equijoin </a:t>
                </a:r>
                <a:r>
                  <a:rPr lang="hu-HU" sz="2000" dirty="0">
                    <a:latin typeface="Open Sans" panose="020B0606030504020204" pitchFamily="34" charset="0"/>
                  </a:rPr>
                  <a:t>on </a:t>
                </a:r>
                <a:r>
                  <a:rPr lang="en-GB" sz="2000" dirty="0">
                    <a:latin typeface="Open Sans" panose="020B0606030504020204" pitchFamily="34" charset="0"/>
                  </a:rPr>
                  <a:t>a binary relation</a:t>
                </a:r>
                <a:r>
                  <a:rPr lang="en-US" sz="2000" dirty="0">
                    <a:latin typeface="Open Sans" panose="020B0606030504020204" pitchFamily="34" charset="0"/>
                  </a:rPr>
                  <a:t> that uses </a:t>
                </a:r>
                <a:r>
                  <a:rPr lang="en-GB" sz="2000" dirty="0">
                    <a:latin typeface="Open Sans" panose="020B0606030504020204" pitchFamily="34" charset="0"/>
                  </a:rPr>
                  <a:t>a single join attribute, </a:t>
                </a:r>
                <a:r>
                  <a:rPr lang="hu-HU" sz="2000" dirty="0">
                    <a:latin typeface="Open Sans" panose="020B0606030504020204" pitchFamily="34" charset="0"/>
                  </a:rPr>
                  <a:t>and </a:t>
                </a:r>
                <a:r>
                  <a:rPr lang="en-GB" sz="2000" dirty="0">
                    <a:latin typeface="Open Sans" panose="020B0606030504020204" pitchFamily="34" charset="0"/>
                  </a:rPr>
                  <a:t>discards it after performing the join</a:t>
                </a:r>
                <a:r>
                  <a:rPr lang="en-GB" sz="2000" dirty="0" smtClean="0">
                    <a:latin typeface="Open Sans" panose="020B0606030504020204" pitchFamily="34" charset="0"/>
                  </a:rPr>
                  <a:t>.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4225925" algn="l"/>
                  </a:tabLst>
                </a:pPr>
                <a:r>
                  <a:rPr lang="en-GB" sz="2000" b="1" dirty="0" smtClean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Definition:</a:t>
                </a:r>
                <a:r>
                  <a:rPr lang="en-GB" sz="2000" dirty="0" smtClean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Given two binary relations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with a common attribute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we define “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multjoin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” </a:t>
                </a:r>
                <a:r>
                  <a:rPr lang="en-US" sz="2000" dirty="0" smtClean="0"/>
                  <a:t>as :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4225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4225925" algn="l"/>
                  </a:tabLst>
                </a:pPr>
                <a:r>
                  <a:rPr lang="en-GB" sz="2000" b="1" dirty="0" smtClean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Example:</a:t>
                </a:r>
                <a:endParaRPr lang="en-US" sz="2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2819400"/>
                <a:ext cx="11887200" cy="3257398"/>
              </a:xfrm>
              <a:blipFill>
                <a:blip r:embed="rId4"/>
                <a:stretch>
                  <a:fillRect l="-564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957850"/>
                  </p:ext>
                </p:extLst>
              </p:nvPr>
            </p:nvGraphicFramePr>
            <p:xfrm>
              <a:off x="3314700" y="5238598"/>
              <a:ext cx="914400" cy="109728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957850"/>
                  </p:ext>
                </p:extLst>
              </p:nvPr>
            </p:nvGraphicFramePr>
            <p:xfrm>
              <a:off x="3314700" y="5238598"/>
              <a:ext cx="914400" cy="109728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6" t="-2222" r="-101316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2667" t="-2222" r="-2667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851261"/>
                  </p:ext>
                </p:extLst>
              </p:nvPr>
            </p:nvGraphicFramePr>
            <p:xfrm>
              <a:off x="4906342" y="5238598"/>
              <a:ext cx="914400" cy="109728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851261"/>
                  </p:ext>
                </p:extLst>
              </p:nvPr>
            </p:nvGraphicFramePr>
            <p:xfrm>
              <a:off x="4906342" y="5238598"/>
              <a:ext cx="914400" cy="109728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316" t="-2222" r="-101316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02667" t="-2222" r="-2667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36126" y="5177135"/>
                <a:ext cx="4633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26" y="5177135"/>
                <a:ext cx="46339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03968" y="5177135"/>
                <a:ext cx="475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968" y="5177135"/>
                <a:ext cx="47506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923540"/>
                  </p:ext>
                </p:extLst>
              </p:nvPr>
            </p:nvGraphicFramePr>
            <p:xfrm>
              <a:off x="7404661" y="5269753"/>
              <a:ext cx="914400" cy="13716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923540"/>
                  </p:ext>
                </p:extLst>
              </p:nvPr>
            </p:nvGraphicFramePr>
            <p:xfrm>
              <a:off x="7404661" y="5269753"/>
              <a:ext cx="914400" cy="13716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316" t="-2222" r="-101316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02667" t="-2222" r="-2667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en-US" sz="14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92818" y="5177135"/>
                <a:ext cx="11118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818" y="5177135"/>
                <a:ext cx="1111843" cy="461665"/>
              </a:xfrm>
              <a:prstGeom prst="rect">
                <a:avLst/>
              </a:prstGeom>
              <a:blipFill>
                <a:blip r:embed="rId10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MM </a:t>
            </a:r>
            <a:r>
              <a:rPr lang="hu-HU" dirty="0"/>
              <a:t>Vs</a:t>
            </a:r>
            <a:r>
              <a:rPr lang="en-US" dirty="0"/>
              <a:t>.</a:t>
            </a:r>
            <a:r>
              <a:rPr lang="hu-HU" dirty="0"/>
              <a:t> </a:t>
            </a:r>
            <a:r>
              <a:rPr lang="en-US" dirty="0" err="1"/>
              <a:t>mult</a:t>
            </a:r>
            <a:r>
              <a:rPr lang="hu-HU" dirty="0"/>
              <a:t>JOIN</a:t>
            </a:r>
            <a:r>
              <a:rPr lang="en-US" dirty="0"/>
              <a:t>: </a:t>
            </a:r>
            <a:r>
              <a:rPr lang="en-US" dirty="0" smtClean="0"/>
              <a:t>reachability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190500" y="840041"/>
                <a:ext cx="11950222" cy="56841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tabLst>
                    <a:tab pos="1431925" algn="l"/>
                    <a:tab pos="7272338" algn="l"/>
                    <a:tab pos="9144000" algn="l"/>
                  </a:tabLst>
                </a:pPr>
                <a:r>
                  <a:rPr lang="en-US" sz="3200" u="sng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Matrices: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en-US" sz="3200" u="sng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Relations:</a:t>
                </a:r>
                <a:endParaRPr lang="en-US" sz="3200" b="0" u="sng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tabLst>
                    <a:tab pos="1431925" algn="l"/>
                    <a:tab pos="7272338" algn="l"/>
                    <a:tab pos="9144000" algn="l"/>
                  </a:tabLst>
                </a:pP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𝔹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3200" b="0" i="1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</a:t>
                </a:r>
                <a:r>
                  <a:rPr lang="en-US" sz="3200" b="0" i="1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𝔹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hu-HU" sz="3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</a:t>
                </a:r>
                <a:r>
                  <a:rPr lang="en-US" sz="3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𝔹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hu-HU" sz="3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hu-HU" sz="3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m:rPr>
                        <m:nor/>
                      </m:rPr>
                      <a:rPr lang="hu-HU" sz="3200" i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</m:t>
                    </m:r>
                  </m:oMath>
                </a14:m>
                <a:r>
                  <a:rPr lang="hu-HU" sz="3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tabLst>
                    <a:tab pos="1431925" algn="l"/>
                    <a:tab pos="7272338" algn="l"/>
                    <a:tab pos="9144000" algn="l"/>
                  </a:tabLst>
                </a:pPr>
                <a:endParaRPr lang="en-US" sz="10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tabLst>
                    <a:tab pos="1431925" algn="l"/>
                    <a:tab pos="7272338" algn="l"/>
                    <a:tab pos="9780588" algn="l"/>
                  </a:tabLst>
                </a:pPr>
                <a:r>
                  <a:rPr lang="en-US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∨.∧</m:t>
                    </m:r>
                    <m:r>
                      <a:rPr lang="en-US" sz="32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hu-HU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hu-HU" sz="32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d>
                      </m:e>
                      <m:sub>
                        <m:r>
                          <a:rPr lang="hu-H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e>
                      <m:li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d>
                      <m:dPr>
                        <m:ctrlPr>
                          <a:rPr lang="hu-H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u-HU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hu-HU" sz="3200" i="1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en-US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sch: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/>
                </a:r>
                <a:br>
                  <a:rPr lang="en-US" sz="3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endParaRPr lang="en-US" sz="105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tabLst>
                    <a:tab pos="449263" algn="l"/>
                    <a:tab pos="1431925" algn="l"/>
                    <a:tab pos="7272338" algn="l"/>
                    <a:tab pos="9780588" algn="l"/>
                  </a:tabLst>
                </a:pPr>
                <a:r>
                  <a:rPr lang="en-US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∨.∧</m:t>
                    </m:r>
                    <m:r>
                      <a:rPr lang="en-US" sz="32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∨.∧</m:t>
                    </m:r>
                    <m:r>
                      <a:rPr lang="en-US" sz="32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hu-HU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sch</a:t>
                </a:r>
                <a:r>
                  <a:rPr lang="en-US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/>
                </a:r>
                <a:br>
                  <a:rPr lang="en-US" sz="3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endParaRPr lang="en-US" sz="1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tabLst>
                    <a:tab pos="449263" algn="l"/>
                    <a:tab pos="1431925" algn="l"/>
                    <a:tab pos="7272338" algn="l"/>
                    <a:tab pos="978058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hu-HU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hu-HU" sz="32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  <m:r>
                              <a:rPr lang="en-US" sz="32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d>
                      </m:e>
                      <m:sub>
                        <m:r>
                          <a:rPr lang="hu-H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hu-HU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/>
                </a:r>
                <a:br>
                  <a:rPr lang="hu-HU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hu-HU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u-HU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e>
                      <m:li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hu-HU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hu-HU" sz="32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</m:d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r>
                  <a:rPr lang="en-US" sz="3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/>
                </a:r>
                <a:br>
                  <a:rPr lang="en-US" sz="3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en-US" sz="3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e>
                      <m:li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e>
                          <m:lim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  <m:d>
                          <m:dPr>
                            <m:ctrlPr>
                              <a:rPr lang="hu-H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br>
                  <a:rPr lang="en-US" sz="3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en-US" sz="3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e>
                      <m:li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  <m:d>
                          <m:dPr>
                            <m:ctrlPr>
                              <a:rPr lang="hu-H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840041"/>
                <a:ext cx="11950222" cy="5684120"/>
              </a:xfrm>
              <a:prstGeom prst="rect">
                <a:avLst/>
              </a:prstGeom>
              <a:blipFill>
                <a:blip r:embed="rId3"/>
                <a:stretch>
                  <a:fillRect l="-1275" t="-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áblázat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86400" y="4959231"/>
              <a:ext cx="1620000" cy="16216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56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GB" sz="20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hu-H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hu-HU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570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570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tVert">
                          <a:fgClr>
                            <a:srgbClr val="FFC000"/>
                          </a:fgClr>
                          <a:bgClr>
                            <a:srgbClr val="7570B3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570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áblázat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9377891"/>
                  </p:ext>
                </p:extLst>
              </p:nvPr>
            </p:nvGraphicFramePr>
            <p:xfrm>
              <a:off x="5486400" y="4959231"/>
              <a:ext cx="1620000" cy="16216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56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r="-411321" b="-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887" r="-109434" b="-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296296" r="-411321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570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570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tVert">
                          <a:fgClr>
                            <a:srgbClr val="FFC000"/>
                          </a:fgClr>
                          <a:bgClr>
                            <a:srgbClr val="7570B3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570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áblázat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932005" y="4960070"/>
              <a:ext cx="1632395" cy="162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235">
                      <a:extLst>
                        <a:ext uri="{9D8B030D-6E8A-4147-A177-3AD203B41FA5}">
                          <a16:colId xmlns:a16="http://schemas.microsoft.com/office/drawing/2014/main" val="1818597133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𝐀𝐁</m:t>
                                </m:r>
                              </m:oMath>
                            </m:oMathPara>
                          </a14:m>
                          <a:endParaRPr lang="en-GB" sz="18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gCheck">
                          <a:fgClr>
                            <a:srgbClr val="7570B3"/>
                          </a:fgClr>
                          <a:bgClr>
                            <a:srgbClr val="377EB8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áblázat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55365"/>
                  </p:ext>
                </p:extLst>
              </p:nvPr>
            </p:nvGraphicFramePr>
            <p:xfrm>
              <a:off x="6932005" y="4960070"/>
              <a:ext cx="1632395" cy="162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235">
                      <a:extLst>
                        <a:ext uri="{9D8B030D-6E8A-4147-A177-3AD203B41FA5}">
                          <a16:colId xmlns:a16="http://schemas.microsoft.com/office/drawing/2014/main" val="1818597133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r="-370690" b="-4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gCheck">
                          <a:fgClr>
                            <a:srgbClr val="7570B3"/>
                          </a:fgClr>
                          <a:bgClr>
                            <a:srgbClr val="377EB8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áblázat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944400" y="3505200"/>
              <a:ext cx="1620000" cy="162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oMath>
                            </m:oMathPara>
                          </a14:m>
                          <a:endParaRPr lang="en-GB" sz="20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hu-H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hu-HU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tHorz">
                          <a:fgClr>
                            <a:srgbClr val="FFC000"/>
                          </a:fgClr>
                          <a:bgClr>
                            <a:srgbClr val="377EB8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áblázat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515402"/>
                  </p:ext>
                </p:extLst>
              </p:nvPr>
            </p:nvGraphicFramePr>
            <p:xfrm>
              <a:off x="6944400" y="3505200"/>
              <a:ext cx="1620000" cy="162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r="-411321" b="-4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96296" r="-205556" b="-4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t="-301887" r="-411321" b="-1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tHorz">
                          <a:fgClr>
                            <a:srgbClr val="FFC000"/>
                          </a:fgClr>
                          <a:bgClr>
                            <a:srgbClr val="377EB8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áblázat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061769" y="4960070"/>
              <a:ext cx="1780731" cy="162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0571">
                      <a:extLst>
                        <a:ext uri="{9D8B030D-6E8A-4147-A177-3AD203B41FA5}">
                          <a16:colId xmlns:a16="http://schemas.microsoft.com/office/drawing/2014/main" val="3610934080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𝐀𝐁𝐂</m:t>
                                </m:r>
                              </m:oMath>
                            </m:oMathPara>
                          </a14:m>
                          <a:endParaRPr lang="hu-HU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gCheck">
                          <a:fgClr>
                            <a:srgbClr val="8B4C8E"/>
                          </a:fgClr>
                          <a:bgClr>
                            <a:srgbClr val="E7298A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áblázat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562715"/>
                  </p:ext>
                </p:extLst>
              </p:nvPr>
            </p:nvGraphicFramePr>
            <p:xfrm>
              <a:off x="10061769" y="4960070"/>
              <a:ext cx="1780731" cy="162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0571">
                      <a:extLst>
                        <a:ext uri="{9D8B030D-6E8A-4147-A177-3AD203B41FA5}">
                          <a16:colId xmlns:a16="http://schemas.microsoft.com/office/drawing/2014/main" val="3610934080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00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263415" b="-4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gCheck">
                          <a:fgClr>
                            <a:srgbClr val="8B4C8E"/>
                          </a:fgClr>
                          <a:bgClr>
                            <a:srgbClr val="E7298A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áblázat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222500" y="3508558"/>
              <a:ext cx="1620000" cy="162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oMath>
                            </m:oMathPara>
                          </a14:m>
                          <a:endParaRPr lang="en-GB" sz="20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hu-H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298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hu-HU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tHorz">
                          <a:fgClr>
                            <a:srgbClr val="377EB8"/>
                          </a:fgClr>
                          <a:bgClr>
                            <a:srgbClr val="8B4C8E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298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298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áblázat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2995894"/>
                  </p:ext>
                </p:extLst>
              </p:nvPr>
            </p:nvGraphicFramePr>
            <p:xfrm>
              <a:off x="10222500" y="3508558"/>
              <a:ext cx="1620000" cy="162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r="-413208" b="-4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3774" r="-9434" b="-4113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298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t="-201887" r="-413208" b="-2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tHorz">
                          <a:fgClr>
                            <a:srgbClr val="377EB8"/>
                          </a:fgClr>
                          <a:bgClr>
                            <a:srgbClr val="8B4C8E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298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298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áblázat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726400" y="4959231"/>
              <a:ext cx="1685382" cy="16216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93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56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𝐀𝐁</m:t>
                                </m:r>
                              </m:oMath>
                            </m:oMathPara>
                          </a14:m>
                          <a:endParaRPr lang="en-GB" sz="20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hu-H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hu-HU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B4C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tVert">
                          <a:fgClr>
                            <a:srgbClr val="8B4C8E"/>
                          </a:fgClr>
                          <a:bgClr>
                            <a:srgbClr val="377EB8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B4C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B4C8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áblázat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842829"/>
                  </p:ext>
                </p:extLst>
              </p:nvPr>
            </p:nvGraphicFramePr>
            <p:xfrm>
              <a:off x="8726400" y="4959231"/>
              <a:ext cx="1685382" cy="16216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93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56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r="-340625" b="-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0755" r="-211321" b="-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296296" r="-340625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B4C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ltVert">
                          <a:fgClr>
                            <a:srgbClr val="8B4C8E"/>
                          </a:fgClr>
                          <a:bgClr>
                            <a:srgbClr val="377EB8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B4C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B4C8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7E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72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 </a:t>
            </a:r>
            <a:r>
              <a:rPr lang="hu-HU" dirty="0"/>
              <a:t>Vs</a:t>
            </a:r>
            <a:r>
              <a:rPr lang="en-US" dirty="0" smtClean="0"/>
              <a:t>. </a:t>
            </a:r>
            <a:r>
              <a:rPr lang="hu-HU" dirty="0" smtClean="0"/>
              <a:t>JOIN</a:t>
            </a:r>
            <a:r>
              <a:rPr lang="en-US" dirty="0"/>
              <a:t>: </a:t>
            </a:r>
            <a:r>
              <a:rPr lang="en-US" dirty="0" smtClean="0"/>
              <a:t>Counting paths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06799"/>
                <a:ext cx="7010400" cy="45653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1"/>
                    </a:solidFill>
                    <a:latin typeface="Open Sans" panose="020B0606030504020204" pitchFamily="34" charset="0"/>
                  </a:rPr>
                  <a:t>Matrices:</a:t>
                </a:r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i="1" dirty="0">
                    <a:solidFill>
                      <a:schemeClr val="tx1"/>
                    </a:solidFill>
                    <a:latin typeface="Open Sans" panose="020B0606030504020204" pitchFamily="34" charset="0"/>
                  </a:rPr>
                  <a:t>,</a:t>
                </a:r>
                <a:r>
                  <a:rPr lang="en-US" i="1" dirty="0">
                    <a:solidFill>
                      <a:schemeClr val="tx1"/>
                    </a:solidFill>
                    <a:latin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hu-HU" i="1" dirty="0">
                    <a:solidFill>
                      <a:schemeClr val="tx1"/>
                    </a:solidFill>
                    <a:latin typeface="Open Sans" panose="020B0606030504020204" pitchFamily="34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  <a:latin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hu-HU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hu-H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m:rPr>
                          <m:aln/>
                        </m:rPr>
                        <a:rPr lang="hu-H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hu-HU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d>
                        </m:e>
                        <m:sub>
                          <m:r>
                            <a:rPr lang="hu-H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lim>
                      </m:limLow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lim>
                      </m:limLow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06799"/>
                <a:ext cx="7010400" cy="4565301"/>
              </a:xfrm>
              <a:blipFill>
                <a:blip r:embed="rId3"/>
                <a:stretch>
                  <a:fillRect l="-2261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églalap 5"/>
          <p:cNvSpPr/>
          <p:nvPr/>
        </p:nvSpPr>
        <p:spPr>
          <a:xfrm>
            <a:off x="6553200" y="3271837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6498124" y="806799"/>
                <a:ext cx="5731976" cy="465383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u="sng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Relations: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br>
                  <a:rPr lang="en-US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𝑣𝑎</m:t>
                        </m:r>
                      </m:e>
                    </m:d>
                  </m:oMath>
                </a14:m>
                <a:r>
                  <a:rPr lang="hu-HU" sz="3200" b="0" i="1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𝑣𝑏</m:t>
                        </m:r>
                      </m:e>
                    </m:d>
                    <m:r>
                      <m:rPr>
                        <m:nor/>
                      </m:rPr>
                      <a:rPr lang="hu-HU" sz="3200" i="1" dirty="0" smtClean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</m:t>
                    </m:r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𝑣𝑐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4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sum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hu-HU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hu-HU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⋈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sz="3200" dirty="0" smtClean="0">
                  <a:solidFill>
                    <a:schemeClr val="tx1"/>
                  </a:solidFill>
                </a:endParaRPr>
              </a:p>
              <a:p>
                <a:endParaRPr lang="en-GB" sz="40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sum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hu-HU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hu-HU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hu-HU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GB" sz="3200" dirty="0">
                  <a:solidFill>
                    <a:schemeClr val="tx1"/>
                  </a:solidFill>
                </a:endParaRPr>
              </a:p>
              <a:p>
                <a:endParaRPr lang="en-GB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124" y="806799"/>
                <a:ext cx="5731976" cy="4653838"/>
              </a:xfrm>
              <a:prstGeom prst="rect">
                <a:avLst/>
              </a:prstGeom>
              <a:blipFill>
                <a:blip r:embed="rId4"/>
                <a:stretch>
                  <a:fillRect l="-2766" t="-17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5956771"/>
                <a:ext cx="86339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latin typeface="Open Sans" panose="020B0606030504020204" pitchFamily="34" charset="0"/>
                  </a:rPr>
                  <a:t>Enumerating triangles requires 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56771"/>
                <a:ext cx="8633967" cy="523220"/>
              </a:xfrm>
              <a:prstGeom prst="rect">
                <a:avLst/>
              </a:prstGeom>
              <a:blipFill>
                <a:blip r:embed="rId5"/>
                <a:stretch>
                  <a:fillRect l="-148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6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Matrix multiplication in SQL</a:t>
            </a:r>
            <a:r>
              <a:rPr lang="en-US" dirty="0" smtClean="0"/>
              <a:t>: Paths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1555421"/>
            <a:ext cx="12115800" cy="168307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select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A.i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B.k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sum(A.va 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* </a:t>
            </a:r>
            <a:r>
              <a:rPr lang="en-GB" sz="2400" dirty="0" err="1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B.vb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)</a:t>
            </a:r>
            <a:b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from 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A, 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</a:t>
            </a:r>
            <a:b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where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A.j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= </a:t>
            </a:r>
            <a:r>
              <a:rPr lang="en-GB" sz="2400" dirty="0" err="1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B.j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/>
            </a:r>
            <a:b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group 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by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A.i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B.k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188258" y="791559"/>
                <a:ext cx="6885411" cy="763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hu-HU" sz="28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m:rPr>
                          <m:aln/>
                        </m:rP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8" y="791559"/>
                <a:ext cx="6885411" cy="7638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188258" y="3789952"/>
                <a:ext cx="9936695" cy="813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hu-HU" sz="28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d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lim>
                      </m:limLow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li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 dirty="0"/>
                        <m:t>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8" y="3789952"/>
                <a:ext cx="9936695" cy="813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Egyenes összekötő 10"/>
          <p:cNvCxnSpPr/>
          <p:nvPr/>
        </p:nvCxnSpPr>
        <p:spPr>
          <a:xfrm>
            <a:off x="0" y="350520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188258" y="4674792"/>
            <a:ext cx="118132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select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A.i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C.l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sum(A.va 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* </a:t>
            </a:r>
            <a:r>
              <a:rPr lang="en-GB" sz="2400" dirty="0" err="1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B.vb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* 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C.vc)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/>
            </a:r>
            <a:b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from A, B, C</a:t>
            </a:r>
            <a:b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where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A.j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=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B.j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/>
            </a:r>
            <a:b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and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B.k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=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C.k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/>
            </a:r>
            <a:b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group by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A.i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C.l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023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Matrix multiplication in SQL</a:t>
            </a:r>
            <a:r>
              <a:rPr lang="en-US" dirty="0" smtClean="0"/>
              <a:t>: triangles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227479" y="1591660"/>
                <a:ext cx="11287962" cy="813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hu-HU" sz="28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d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lim>
                      </m:limLow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Low>
                                <m:limLow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li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GB" sz="2800" dirty="0"/>
                        <m:t>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79" y="1591660"/>
                <a:ext cx="11287962" cy="8139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églalap 11"/>
          <p:cNvSpPr/>
          <p:nvPr/>
        </p:nvSpPr>
        <p:spPr>
          <a:xfrm>
            <a:off x="227479" y="2476500"/>
            <a:ext cx="11813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select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A.i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C.l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sum(A.va 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* </a:t>
            </a:r>
            <a:r>
              <a:rPr lang="en-GB" sz="2400" dirty="0" err="1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B.vb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* </a:t>
            </a:r>
            <a:r>
              <a:rPr lang="en-GB" sz="24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C.vc)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/>
            </a:r>
            <a:b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from A, B, C</a:t>
            </a:r>
            <a:b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where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A.j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=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B.j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/>
            </a:r>
            <a:b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and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B.k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= </a:t>
            </a:r>
            <a:r>
              <a:rPr lang="en-GB" sz="2400" dirty="0" err="1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C.k</a:t>
            </a:r>
            <a:endParaRPr lang="en-GB" sz="24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GB" sz="2400" dirty="0">
                <a:solidFill>
                  <a:schemeClr val="accent5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sz="2400" dirty="0" smtClean="0">
                <a:solidFill>
                  <a:schemeClr val="accent5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and </a:t>
            </a:r>
            <a:r>
              <a:rPr lang="en-GB" sz="2400" dirty="0" err="1" smtClean="0">
                <a:solidFill>
                  <a:schemeClr val="accent5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A.i</a:t>
            </a:r>
            <a:r>
              <a:rPr lang="en-GB" sz="2400" dirty="0" smtClean="0">
                <a:solidFill>
                  <a:schemeClr val="accent5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= </a:t>
            </a:r>
            <a:r>
              <a:rPr lang="en-GB" sz="2400" dirty="0" err="1" smtClean="0">
                <a:solidFill>
                  <a:schemeClr val="accent5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C.l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/>
            </a:r>
            <a:b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group by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A.i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C.l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7479" y="923434"/>
                <a:ext cx="66950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Relations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𝑣𝑎</m:t>
                        </m:r>
                      </m:e>
                    </m:d>
                  </m:oMath>
                </a14:m>
                <a:r>
                  <a:rPr lang="hu-HU" sz="28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𝑣𝑏</m:t>
                        </m:r>
                      </m:e>
                    </m:d>
                    <m:r>
                      <m:rPr>
                        <m:nor/>
                      </m:rPr>
                      <a:rPr lang="hu-HU" sz="2800" i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𝑣𝑐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79" y="923434"/>
                <a:ext cx="6695038" cy="523220"/>
              </a:xfrm>
              <a:prstGeom prst="rect">
                <a:avLst/>
              </a:prstGeom>
              <a:blipFill>
                <a:blip r:embed="rId3"/>
                <a:stretch>
                  <a:fillRect l="-182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7479" y="5334000"/>
                <a:ext cx="1181324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Given relations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𝑣𝑎</m:t>
                        </m:r>
                      </m:e>
                    </m:d>
                  </m:oMath>
                </a14:m>
                <a:r>
                  <a:rPr lang="hu-HU" sz="28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𝑣𝑏</m:t>
                        </m:r>
                      </m:e>
                    </m:d>
                    <m:r>
                      <m:rPr>
                        <m:nor/>
                      </m:rPr>
                      <a:rPr lang="hu-HU" sz="2800" i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𝑣𝑐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we can simply use two natural joins: </a:t>
                </a:r>
                <a14:m>
                  <m:oMath xmlns:m="http://schemas.openxmlformats.org/officeDocument/2006/math">
                    <m:r>
                      <a:rPr lang="hu-HU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endParaRPr lang="en-GB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79" y="5334000"/>
                <a:ext cx="11813241" cy="954107"/>
              </a:xfrm>
              <a:prstGeom prst="rect">
                <a:avLst/>
              </a:prstGeom>
              <a:blipFill>
                <a:blip r:embed="rId4"/>
                <a:stretch>
                  <a:fillRect l="-103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Hypergraph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116" y="857250"/>
            <a:ext cx="11013768" cy="5529263"/>
          </a:xfrm>
          <a:prstGeom prst="rect">
            <a:avLst/>
          </a:prstGeom>
        </p:spPr>
      </p:pic>
      <p:sp>
        <p:nvSpPr>
          <p:cNvPr id="12" name="Ellipszis 28"/>
          <p:cNvSpPr/>
          <p:nvPr/>
        </p:nvSpPr>
        <p:spPr>
          <a:xfrm>
            <a:off x="1066799" y="3634581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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3" name="Ellipszis 29"/>
          <p:cNvSpPr/>
          <p:nvPr/>
        </p:nvSpPr>
        <p:spPr>
          <a:xfrm>
            <a:off x="2285999" y="4484408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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4" name="Ellipszis 30"/>
          <p:cNvSpPr/>
          <p:nvPr/>
        </p:nvSpPr>
        <p:spPr>
          <a:xfrm>
            <a:off x="3505199" y="3629963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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5" name="Ellipszis 31"/>
          <p:cNvSpPr/>
          <p:nvPr/>
        </p:nvSpPr>
        <p:spPr>
          <a:xfrm>
            <a:off x="2285999" y="3629963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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6" name="Ellipszis 34"/>
          <p:cNvSpPr/>
          <p:nvPr/>
        </p:nvSpPr>
        <p:spPr>
          <a:xfrm>
            <a:off x="1066800" y="2781300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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7" name="Ellipszis 35"/>
          <p:cNvSpPr/>
          <p:nvPr/>
        </p:nvSpPr>
        <p:spPr>
          <a:xfrm>
            <a:off x="2286000" y="2781300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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8" name="Ellipszis 36"/>
          <p:cNvSpPr/>
          <p:nvPr/>
        </p:nvSpPr>
        <p:spPr>
          <a:xfrm>
            <a:off x="1073586" y="4484408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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457700" y="9525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420100" y="9525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Venues on graph processing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9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Venues on Graph processing techniques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857254"/>
            <a:ext cx="12001500" cy="5886446"/>
          </a:xfrm>
        </p:spPr>
        <p:txBody>
          <a:bodyPr/>
          <a:lstStyle/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Database systems	SIGMOD, VLDB, ICDE, EDBT, VLDB J., TKDE</a:t>
            </a:r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Database theory	PODS, ICDT, TODS</a:t>
            </a:r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Information retrieval	KDD, CIKM, WSDM, TKDD, DMKD J., &amp; Big Data</a:t>
            </a:r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Operating systems	OSDI, SOSP, NSDI, ICPE, </a:t>
            </a:r>
            <a:r>
              <a:rPr lang="en-US" sz="2700" dirty="0" err="1" smtClean="0"/>
              <a:t>EuroSys</a:t>
            </a:r>
            <a:endParaRPr lang="en-US" sz="2700" dirty="0" smtClean="0"/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High-perf. computing	SC</a:t>
            </a:r>
            <a:r>
              <a:rPr lang="en-US" sz="2700" dirty="0"/>
              <a:t>, </a:t>
            </a:r>
            <a:r>
              <a:rPr lang="en-US" sz="2700" dirty="0" smtClean="0"/>
              <a:t>HPEC, </a:t>
            </a:r>
            <a:r>
              <a:rPr lang="en-US" sz="2700" dirty="0" err="1" smtClean="0"/>
              <a:t>HiPC</a:t>
            </a:r>
            <a:r>
              <a:rPr lang="en-US" sz="2700" dirty="0" smtClean="0"/>
              <a:t>, HPCC, </a:t>
            </a:r>
            <a:r>
              <a:rPr lang="en-US" sz="2700" dirty="0"/>
              <a:t>HPDC, IPDPS</a:t>
            </a:r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/>
              <a:t>Distributed computing	PODC, </a:t>
            </a:r>
            <a:r>
              <a:rPr lang="en-US" sz="2700" dirty="0" smtClean="0"/>
              <a:t>DISC, ICDCS </a:t>
            </a:r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Parallel programming	SPAA, </a:t>
            </a:r>
            <a:r>
              <a:rPr lang="en-US" sz="2700" dirty="0"/>
              <a:t>ICPP, PLDI</a:t>
            </a:r>
            <a:r>
              <a:rPr lang="en-US" sz="2700" dirty="0" smtClean="0"/>
              <a:t>, </a:t>
            </a:r>
            <a:r>
              <a:rPr lang="en-US" sz="2700" dirty="0" err="1" smtClean="0"/>
              <a:t>PPoPP</a:t>
            </a:r>
            <a:r>
              <a:rPr lang="en-US" sz="2700" dirty="0" smtClean="0"/>
              <a:t>, TOPC</a:t>
            </a:r>
            <a:r>
              <a:rPr lang="en-US" sz="2700" dirty="0"/>
              <a:t>, Euro-Par</a:t>
            </a:r>
            <a:endParaRPr lang="en-US" sz="2700" dirty="0" smtClean="0"/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Algorithm design	TOMS, </a:t>
            </a:r>
            <a:r>
              <a:rPr lang="en-US" sz="2700" dirty="0"/>
              <a:t>FOCS</a:t>
            </a:r>
            <a:r>
              <a:rPr lang="en-US" sz="2700" dirty="0" smtClean="0"/>
              <a:t>, STOC, SODA, </a:t>
            </a:r>
            <a:r>
              <a:rPr lang="en-US" sz="2700" dirty="0"/>
              <a:t>SIAM J. </a:t>
            </a:r>
            <a:r>
              <a:rPr lang="en-US" sz="2700" dirty="0" err="1"/>
              <a:t>Comput</a:t>
            </a:r>
            <a:r>
              <a:rPr lang="en-US" sz="2700" dirty="0" smtClean="0"/>
              <a:t>.</a:t>
            </a:r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Software engineering	ICSE, MODELS, FSE, ASE, FASE, OOPSLA, </a:t>
            </a:r>
            <a:r>
              <a:rPr lang="en-US" sz="2700" dirty="0" err="1" smtClean="0"/>
              <a:t>SoSyM</a:t>
            </a:r>
            <a:endParaRPr lang="en-US" sz="2700" dirty="0" smtClean="0"/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Semantic web	WWW (</a:t>
            </a:r>
            <a:r>
              <a:rPr lang="en-US" sz="2700" dirty="0" err="1" smtClean="0"/>
              <a:t>TheWebConf</a:t>
            </a:r>
            <a:r>
              <a:rPr lang="en-US" sz="2700" dirty="0"/>
              <a:t>), ISWC, </a:t>
            </a:r>
            <a:r>
              <a:rPr lang="en-US" sz="2700" dirty="0" smtClean="0"/>
              <a:t>WWW J., SWJ</a:t>
            </a:r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Graph transformation	ICMT/ICGT</a:t>
            </a:r>
            <a:r>
              <a:rPr lang="en-US" sz="2700" dirty="0"/>
              <a:t>, </a:t>
            </a:r>
            <a:r>
              <a:rPr lang="en-US" sz="2700" dirty="0" smtClean="0"/>
              <a:t>CAV, FMCAD, AGTIVE, ENTCS</a:t>
            </a:r>
          </a:p>
          <a:p>
            <a:pPr>
              <a:tabLst>
                <a:tab pos="4281488" algn="l"/>
                <a:tab pos="4738688" algn="l"/>
              </a:tabLst>
            </a:pPr>
            <a:r>
              <a:rPr lang="en-US" sz="2700" dirty="0" smtClean="0"/>
              <a:t>…and</a:t>
            </a:r>
            <a:r>
              <a:rPr lang="en-US" sz="2800" dirty="0" smtClean="0"/>
              <a:t> many other mathematics and computer science venues.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27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processing in relational algebra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67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5" name="Táblázat 28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6575945"/>
                  </p:ext>
                </p:extLst>
              </p:nvPr>
            </p:nvGraphicFramePr>
            <p:xfrm>
              <a:off x="10123025" y="944880"/>
              <a:ext cx="1828800" cy="1112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7433862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24392413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3136028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GB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GB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GB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9619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282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003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5" name="Táblázat 28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6575945"/>
                  </p:ext>
                </p:extLst>
              </p:nvPr>
            </p:nvGraphicFramePr>
            <p:xfrm>
              <a:off x="10123025" y="944880"/>
              <a:ext cx="1828800" cy="1112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7433862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24392413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3136028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" t="-3279" r="-203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279" r="-10099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000" t="-3279" r="-20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619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282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0036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Relational algebra on graphs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38200"/>
                <a:ext cx="5709501" cy="6019800"/>
              </a:xfrm>
            </p:spPr>
            <p:txBody>
              <a:bodyPr/>
              <a:lstStyle/>
              <a:p>
                <a:pPr marL="0" indent="0">
                  <a:buNone/>
                  <a:tabLst>
                    <a:tab pos="3144838" algn="l"/>
                  </a:tabLst>
                </a:pPr>
                <a:r>
                  <a:rPr lang="en-US" sz="2900" dirty="0" smtClean="0">
                    <a:latin typeface="+mj-lt"/>
                  </a:rPr>
                  <a:t>Natural join:</a:t>
                </a:r>
                <a:r>
                  <a:rPr lang="en-US" sz="2900" dirty="0"/>
                  <a:t>	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900" dirty="0" smtClean="0"/>
              </a:p>
              <a:p>
                <a:pPr marL="0" indent="0">
                  <a:spcBef>
                    <a:spcPts val="0"/>
                  </a:spcBef>
                  <a:buNone/>
                  <a:tabLst>
                    <a:tab pos="3144838" algn="l"/>
                  </a:tabLst>
                </a:pPr>
                <a:endParaRPr lang="en-US" sz="2900" dirty="0" smtClean="0"/>
              </a:p>
              <a:p>
                <a:pPr marL="0" indent="0">
                  <a:spcBef>
                    <a:spcPts val="0"/>
                  </a:spcBef>
                  <a:buNone/>
                  <a:tabLst>
                    <a:tab pos="3144838" algn="l"/>
                  </a:tabLst>
                </a:pPr>
                <a:endParaRPr lang="en-US" sz="2900" dirty="0" smtClean="0"/>
              </a:p>
              <a:p>
                <a:pPr marL="0" indent="0">
                  <a:buNone/>
                  <a:tabLst>
                    <a:tab pos="3144838" algn="l"/>
                  </a:tabLst>
                </a:pPr>
                <a:r>
                  <a:rPr lang="en-US" sz="2900" dirty="0" err="1" smtClean="0">
                    <a:latin typeface="+mj-lt"/>
                  </a:rPr>
                  <a:t>Semijoin</a:t>
                </a:r>
                <a:r>
                  <a:rPr lang="en-US" sz="2900" dirty="0" smtClean="0">
                    <a:latin typeface="+mj-lt"/>
                  </a:rPr>
                  <a:t>:</a:t>
                </a:r>
                <a:r>
                  <a:rPr lang="en-US" sz="2900" dirty="0"/>
                  <a:t>	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⋉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  <a:tabLst>
                    <a:tab pos="3144838" algn="l"/>
                  </a:tabLst>
                </a:pPr>
                <a:endParaRPr lang="en-US" sz="2900" dirty="0" smtClean="0"/>
              </a:p>
              <a:p>
                <a:pPr marL="0" indent="0">
                  <a:buNone/>
                  <a:tabLst>
                    <a:tab pos="3144838" algn="l"/>
                  </a:tabLst>
                </a:pPr>
                <a:endParaRPr lang="en-US" sz="2900" dirty="0" smtClean="0"/>
              </a:p>
              <a:p>
                <a:pPr marL="0" indent="0">
                  <a:buNone/>
                  <a:tabLst>
                    <a:tab pos="3144838" algn="l"/>
                  </a:tabLst>
                </a:pPr>
                <a:r>
                  <a:rPr lang="en-US" sz="2900" dirty="0" err="1" smtClean="0">
                    <a:latin typeface="+mj-lt"/>
                  </a:rPr>
                  <a:t>Antijoin</a:t>
                </a:r>
                <a:r>
                  <a:rPr lang="en-US" sz="2900" dirty="0" smtClean="0">
                    <a:latin typeface="+mj-lt"/>
                  </a:rPr>
                  <a:t>:</a:t>
                </a:r>
                <a:r>
                  <a:rPr lang="en-US" sz="2900" dirty="0"/>
                  <a:t>	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</m:e>
                    </m:acc>
                    <m:r>
                      <a:rPr lang="en-US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  <a:tabLst>
                    <a:tab pos="3144838" algn="l"/>
                  </a:tabLst>
                </a:pPr>
                <a:endParaRPr lang="en-US" sz="2900" dirty="0" smtClean="0"/>
              </a:p>
              <a:p>
                <a:pPr marL="0" indent="0">
                  <a:buNone/>
                  <a:tabLst>
                    <a:tab pos="3144838" algn="l"/>
                  </a:tabLst>
                </a:pPr>
                <a:endParaRPr lang="en-US" sz="2900" dirty="0" smtClean="0"/>
              </a:p>
              <a:p>
                <a:pPr marL="0" indent="0">
                  <a:buNone/>
                  <a:tabLst>
                    <a:tab pos="3144838" algn="l"/>
                  </a:tabLst>
                </a:pPr>
                <a:r>
                  <a:rPr lang="en-US" sz="2900" dirty="0" smtClean="0">
                    <a:latin typeface="+mj-lt"/>
                  </a:rPr>
                  <a:t>Left </a:t>
                </a:r>
                <a:r>
                  <a:rPr lang="en-US" sz="2900" dirty="0">
                    <a:latin typeface="+mj-lt"/>
                  </a:rPr>
                  <a:t>outer </a:t>
                </a:r>
                <a:r>
                  <a:rPr lang="en-US" sz="2900" dirty="0" smtClean="0">
                    <a:latin typeface="+mj-lt"/>
                  </a:rPr>
                  <a:t>join:</a:t>
                </a:r>
                <a:r>
                  <a:rPr lang="en-US" sz="2900" dirty="0"/>
                  <a:t>	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900" dirty="0"/>
                      <m:t>⟕</m:t>
                    </m:r>
                    <m:r>
                      <a:rPr lang="en-US" sz="29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900" b="0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38200"/>
                <a:ext cx="5709501" cy="6019800"/>
              </a:xfrm>
              <a:blipFill>
                <a:blip r:embed="rId4"/>
                <a:stretch>
                  <a:fillRect l="-2241" t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0" name="Csoportba foglalás 219"/>
          <p:cNvGrpSpPr/>
          <p:nvPr/>
        </p:nvGrpSpPr>
        <p:grpSpPr>
          <a:xfrm>
            <a:off x="5943600" y="800100"/>
            <a:ext cx="3771900" cy="1313854"/>
            <a:chOff x="5943600" y="800100"/>
            <a:chExt cx="3771900" cy="1313854"/>
          </a:xfrm>
        </p:grpSpPr>
        <p:sp>
          <p:nvSpPr>
            <p:cNvPr id="6" name="Ellipszis 5"/>
            <p:cNvSpPr/>
            <p:nvPr/>
          </p:nvSpPr>
          <p:spPr>
            <a:xfrm>
              <a:off x="5953125" y="921782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Ellipszis 6"/>
            <p:cNvSpPr/>
            <p:nvPr/>
          </p:nvSpPr>
          <p:spPr>
            <a:xfrm>
              <a:off x="9220200" y="921782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Ellipszis 7"/>
            <p:cNvSpPr/>
            <p:nvPr/>
          </p:nvSpPr>
          <p:spPr>
            <a:xfrm>
              <a:off x="5943600" y="1618654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  <p:sp>
          <p:nvSpPr>
            <p:cNvPr id="9" name="Ellipszis 8"/>
            <p:cNvSpPr/>
            <p:nvPr/>
          </p:nvSpPr>
          <p:spPr>
            <a:xfrm>
              <a:off x="7602783" y="921782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Ellipszis 9"/>
            <p:cNvSpPr/>
            <p:nvPr/>
          </p:nvSpPr>
          <p:spPr>
            <a:xfrm>
              <a:off x="7581900" y="1618654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Ellipszis 10"/>
            <p:cNvSpPr/>
            <p:nvPr/>
          </p:nvSpPr>
          <p:spPr>
            <a:xfrm>
              <a:off x="9220200" y="1618654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3" name="Egyenes összekötő nyíllal 12"/>
            <p:cNvCxnSpPr>
              <a:stCxn id="6" idx="6"/>
              <a:endCxn id="9" idx="2"/>
            </p:cNvCxnSpPr>
            <p:nvPr/>
          </p:nvCxnSpPr>
          <p:spPr>
            <a:xfrm>
              <a:off x="6448425" y="1169432"/>
              <a:ext cx="1154358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nyíllal 13"/>
            <p:cNvCxnSpPr>
              <a:stCxn id="8" idx="6"/>
              <a:endCxn id="10" idx="2"/>
            </p:cNvCxnSpPr>
            <p:nvPr/>
          </p:nvCxnSpPr>
          <p:spPr>
            <a:xfrm>
              <a:off x="6438900" y="1866304"/>
              <a:ext cx="1143000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>
              <a:stCxn id="9" idx="6"/>
              <a:endCxn id="7" idx="2"/>
            </p:cNvCxnSpPr>
            <p:nvPr/>
          </p:nvCxnSpPr>
          <p:spPr>
            <a:xfrm>
              <a:off x="8098083" y="1169432"/>
              <a:ext cx="1122117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nyíllal 17"/>
            <p:cNvCxnSpPr>
              <a:stCxn id="9" idx="5"/>
              <a:endCxn id="11" idx="2"/>
            </p:cNvCxnSpPr>
            <p:nvPr/>
          </p:nvCxnSpPr>
          <p:spPr>
            <a:xfrm>
              <a:off x="8025548" y="1344547"/>
              <a:ext cx="1194652" cy="521757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27"/>
            <p:cNvSpPr txBox="1"/>
            <p:nvPr/>
          </p:nvSpPr>
          <p:spPr>
            <a:xfrm>
              <a:off x="6480667" y="800100"/>
              <a:ext cx="110123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:A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6480667" y="1464707"/>
              <a:ext cx="110123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:A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8098083" y="800100"/>
              <a:ext cx="112211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:B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8098083" y="1209675"/>
              <a:ext cx="112211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:B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áblázat 4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118494" y="2559686"/>
              <a:ext cx="1219200" cy="7416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7433862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243924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GB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GB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9619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2824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áblázat 4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118494" y="2559686"/>
              <a:ext cx="1219200" cy="7416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7433862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243924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90" t="-1613" r="-10099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2000" t="-1613" r="-2000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619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2824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áblázat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00081"/>
                  </p:ext>
                </p:extLst>
              </p:nvPr>
            </p:nvGraphicFramePr>
            <p:xfrm>
              <a:off x="10118494" y="4047143"/>
              <a:ext cx="1219200" cy="7416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7433862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243924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GB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GB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9619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48011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áblázat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00081"/>
                  </p:ext>
                </p:extLst>
              </p:nvPr>
            </p:nvGraphicFramePr>
            <p:xfrm>
              <a:off x="10118494" y="4047143"/>
              <a:ext cx="1219200" cy="7416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7433862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243924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90" t="-1613" r="-10099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000" t="-1613" r="-2000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619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480113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21" name="Csoportba foglalás 220"/>
          <p:cNvGrpSpPr/>
          <p:nvPr/>
        </p:nvGrpSpPr>
        <p:grpSpPr>
          <a:xfrm>
            <a:off x="5943600" y="2286000"/>
            <a:ext cx="3721100" cy="1280309"/>
            <a:chOff x="5943600" y="2286000"/>
            <a:chExt cx="3721100" cy="1280309"/>
          </a:xfrm>
        </p:grpSpPr>
        <p:sp>
          <p:nvSpPr>
            <p:cNvPr id="66" name="Ellipszis 65"/>
            <p:cNvSpPr/>
            <p:nvPr/>
          </p:nvSpPr>
          <p:spPr>
            <a:xfrm>
              <a:off x="5953125" y="2430691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7" name="Ellipszis 66"/>
            <p:cNvSpPr/>
            <p:nvPr/>
          </p:nvSpPr>
          <p:spPr>
            <a:xfrm>
              <a:off x="9220200" y="2430691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8" name="Ellipszis 67"/>
            <p:cNvSpPr/>
            <p:nvPr/>
          </p:nvSpPr>
          <p:spPr>
            <a:xfrm>
              <a:off x="5943600" y="3127563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  <p:sp>
          <p:nvSpPr>
            <p:cNvPr id="69" name="Ellipszis 68"/>
            <p:cNvSpPr/>
            <p:nvPr/>
          </p:nvSpPr>
          <p:spPr>
            <a:xfrm>
              <a:off x="7602783" y="2430691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0" name="Ellipszis 69"/>
            <p:cNvSpPr/>
            <p:nvPr/>
          </p:nvSpPr>
          <p:spPr>
            <a:xfrm>
              <a:off x="7581900" y="3127563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1" name="Ellipszis 70"/>
            <p:cNvSpPr/>
            <p:nvPr/>
          </p:nvSpPr>
          <p:spPr>
            <a:xfrm>
              <a:off x="9220200" y="3127563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72" name="Egyenes összekötő nyíllal 71"/>
            <p:cNvCxnSpPr>
              <a:stCxn id="66" idx="6"/>
              <a:endCxn id="69" idx="2"/>
            </p:cNvCxnSpPr>
            <p:nvPr/>
          </p:nvCxnSpPr>
          <p:spPr>
            <a:xfrm>
              <a:off x="6397625" y="2650064"/>
              <a:ext cx="1205158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gyenes összekötő nyíllal 72"/>
            <p:cNvCxnSpPr>
              <a:stCxn id="68" idx="6"/>
              <a:endCxn id="70" idx="2"/>
            </p:cNvCxnSpPr>
            <p:nvPr/>
          </p:nvCxnSpPr>
          <p:spPr>
            <a:xfrm>
              <a:off x="6388100" y="3346936"/>
              <a:ext cx="1193800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gyenes összekötő nyíllal 73"/>
            <p:cNvCxnSpPr>
              <a:stCxn id="69" idx="6"/>
              <a:endCxn id="67" idx="2"/>
            </p:cNvCxnSpPr>
            <p:nvPr/>
          </p:nvCxnSpPr>
          <p:spPr>
            <a:xfrm>
              <a:off x="8047283" y="2650064"/>
              <a:ext cx="1172917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gyenes összekötő nyíllal 74"/>
            <p:cNvCxnSpPr>
              <a:stCxn id="69" idx="5"/>
              <a:endCxn id="71" idx="2"/>
            </p:cNvCxnSpPr>
            <p:nvPr/>
          </p:nvCxnSpPr>
          <p:spPr>
            <a:xfrm>
              <a:off x="7982187" y="2805184"/>
              <a:ext cx="1238013" cy="541752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Szövegdoboz 75"/>
            <p:cNvSpPr txBox="1"/>
            <p:nvPr/>
          </p:nvSpPr>
          <p:spPr>
            <a:xfrm>
              <a:off x="6480667" y="2309010"/>
              <a:ext cx="98828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:A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7" name="Szövegdoboz 76"/>
            <p:cNvSpPr txBox="1"/>
            <p:nvPr/>
          </p:nvSpPr>
          <p:spPr>
            <a:xfrm>
              <a:off x="6480667" y="2973617"/>
              <a:ext cx="98828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:A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8" name="Szövegdoboz 77"/>
            <p:cNvSpPr txBox="1"/>
            <p:nvPr/>
          </p:nvSpPr>
          <p:spPr>
            <a:xfrm>
              <a:off x="8098083" y="2286000"/>
              <a:ext cx="100702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:B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9" name="Szövegdoboz 78"/>
            <p:cNvSpPr txBox="1"/>
            <p:nvPr/>
          </p:nvSpPr>
          <p:spPr>
            <a:xfrm>
              <a:off x="8098083" y="2667000"/>
              <a:ext cx="100702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:B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22" name="Csoportba foglalás 221"/>
          <p:cNvGrpSpPr/>
          <p:nvPr/>
        </p:nvGrpSpPr>
        <p:grpSpPr>
          <a:xfrm>
            <a:off x="5943600" y="3879422"/>
            <a:ext cx="3771900" cy="1313854"/>
            <a:chOff x="5943600" y="3879422"/>
            <a:chExt cx="3771900" cy="1313854"/>
          </a:xfrm>
        </p:grpSpPr>
        <p:sp>
          <p:nvSpPr>
            <p:cNvPr id="80" name="Ellipszis 79"/>
            <p:cNvSpPr/>
            <p:nvPr/>
          </p:nvSpPr>
          <p:spPr>
            <a:xfrm>
              <a:off x="5953125" y="4001104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1" name="Ellipszis 80"/>
            <p:cNvSpPr/>
            <p:nvPr/>
          </p:nvSpPr>
          <p:spPr>
            <a:xfrm>
              <a:off x="9220200" y="4001104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2" name="Ellipszis 81"/>
            <p:cNvSpPr/>
            <p:nvPr/>
          </p:nvSpPr>
          <p:spPr>
            <a:xfrm>
              <a:off x="5943600" y="4697976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  <p:sp>
          <p:nvSpPr>
            <p:cNvPr id="83" name="Ellipszis 82"/>
            <p:cNvSpPr/>
            <p:nvPr/>
          </p:nvSpPr>
          <p:spPr>
            <a:xfrm>
              <a:off x="7602783" y="4001104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4" name="Ellipszis 83"/>
            <p:cNvSpPr/>
            <p:nvPr/>
          </p:nvSpPr>
          <p:spPr>
            <a:xfrm>
              <a:off x="7581900" y="4697976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5" name="Ellipszis 84"/>
            <p:cNvSpPr/>
            <p:nvPr/>
          </p:nvSpPr>
          <p:spPr>
            <a:xfrm>
              <a:off x="9220200" y="4697976"/>
              <a:ext cx="495300" cy="4953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86" name="Egyenes összekötő nyíllal 85"/>
            <p:cNvCxnSpPr>
              <a:stCxn id="80" idx="6"/>
              <a:endCxn id="83" idx="2"/>
            </p:cNvCxnSpPr>
            <p:nvPr/>
          </p:nvCxnSpPr>
          <p:spPr>
            <a:xfrm>
              <a:off x="6448425" y="4248754"/>
              <a:ext cx="1154358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gyenes összekötő nyíllal 86"/>
            <p:cNvCxnSpPr>
              <a:stCxn id="82" idx="6"/>
              <a:endCxn id="84" idx="2"/>
            </p:cNvCxnSpPr>
            <p:nvPr/>
          </p:nvCxnSpPr>
          <p:spPr>
            <a:xfrm>
              <a:off x="6438900" y="4945626"/>
              <a:ext cx="1143000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gyenes összekötő nyíllal 87"/>
            <p:cNvCxnSpPr>
              <a:stCxn id="83" idx="6"/>
              <a:endCxn id="81" idx="2"/>
            </p:cNvCxnSpPr>
            <p:nvPr/>
          </p:nvCxnSpPr>
          <p:spPr>
            <a:xfrm>
              <a:off x="8098083" y="4248754"/>
              <a:ext cx="1122117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gyenes összekötő nyíllal 88"/>
            <p:cNvCxnSpPr>
              <a:stCxn id="83" idx="5"/>
              <a:endCxn id="85" idx="2"/>
            </p:cNvCxnSpPr>
            <p:nvPr/>
          </p:nvCxnSpPr>
          <p:spPr>
            <a:xfrm>
              <a:off x="8025548" y="4423869"/>
              <a:ext cx="1194652" cy="521757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Szövegdoboz 89"/>
            <p:cNvSpPr txBox="1"/>
            <p:nvPr/>
          </p:nvSpPr>
          <p:spPr>
            <a:xfrm>
              <a:off x="6480667" y="3879422"/>
              <a:ext cx="110123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:A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1" name="Szövegdoboz 90"/>
            <p:cNvSpPr txBox="1"/>
            <p:nvPr/>
          </p:nvSpPr>
          <p:spPr>
            <a:xfrm>
              <a:off x="6480667" y="4544029"/>
              <a:ext cx="110123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:A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" name="Szövegdoboz 91"/>
            <p:cNvSpPr txBox="1"/>
            <p:nvPr/>
          </p:nvSpPr>
          <p:spPr>
            <a:xfrm>
              <a:off x="8098083" y="3879422"/>
              <a:ext cx="112211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:B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3" name="Szövegdoboz 92"/>
            <p:cNvSpPr txBox="1"/>
            <p:nvPr/>
          </p:nvSpPr>
          <p:spPr>
            <a:xfrm>
              <a:off x="8098083" y="4288997"/>
              <a:ext cx="112211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:B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23" name="Csoportba foglalás 222"/>
          <p:cNvGrpSpPr/>
          <p:nvPr/>
        </p:nvGrpSpPr>
        <p:grpSpPr>
          <a:xfrm>
            <a:off x="5943600" y="5398413"/>
            <a:ext cx="3721100" cy="1298018"/>
            <a:chOff x="5943600" y="5398413"/>
            <a:chExt cx="3721100" cy="1298018"/>
          </a:xfrm>
        </p:grpSpPr>
        <p:sp>
          <p:nvSpPr>
            <p:cNvPr id="94" name="Ellipszis 93"/>
            <p:cNvSpPr/>
            <p:nvPr/>
          </p:nvSpPr>
          <p:spPr>
            <a:xfrm>
              <a:off x="5953125" y="5560813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5" name="Ellipszis 94"/>
            <p:cNvSpPr/>
            <p:nvPr/>
          </p:nvSpPr>
          <p:spPr>
            <a:xfrm>
              <a:off x="9220200" y="5560813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6" name="Ellipszis 95"/>
            <p:cNvSpPr/>
            <p:nvPr/>
          </p:nvSpPr>
          <p:spPr>
            <a:xfrm>
              <a:off x="5943600" y="6257685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  <p:sp>
          <p:nvSpPr>
            <p:cNvPr id="97" name="Ellipszis 96"/>
            <p:cNvSpPr/>
            <p:nvPr/>
          </p:nvSpPr>
          <p:spPr>
            <a:xfrm>
              <a:off x="7602783" y="5560813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8" name="Ellipszis 97"/>
            <p:cNvSpPr/>
            <p:nvPr/>
          </p:nvSpPr>
          <p:spPr>
            <a:xfrm>
              <a:off x="7581900" y="6257685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9" name="Ellipszis 98"/>
            <p:cNvSpPr/>
            <p:nvPr/>
          </p:nvSpPr>
          <p:spPr>
            <a:xfrm>
              <a:off x="9220200" y="6257685"/>
              <a:ext cx="444500" cy="438746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00" name="Egyenes összekötő nyíllal 99"/>
            <p:cNvCxnSpPr>
              <a:stCxn id="94" idx="6"/>
              <a:endCxn id="97" idx="2"/>
            </p:cNvCxnSpPr>
            <p:nvPr/>
          </p:nvCxnSpPr>
          <p:spPr>
            <a:xfrm>
              <a:off x="6397625" y="5780186"/>
              <a:ext cx="1205158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gyenes összekötő nyíllal 100"/>
            <p:cNvCxnSpPr>
              <a:stCxn id="96" idx="6"/>
              <a:endCxn id="98" idx="2"/>
            </p:cNvCxnSpPr>
            <p:nvPr/>
          </p:nvCxnSpPr>
          <p:spPr>
            <a:xfrm>
              <a:off x="6388100" y="6477058"/>
              <a:ext cx="1193800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gyenes összekötő nyíllal 101"/>
            <p:cNvCxnSpPr>
              <a:stCxn id="97" idx="6"/>
              <a:endCxn id="95" idx="2"/>
            </p:cNvCxnSpPr>
            <p:nvPr/>
          </p:nvCxnSpPr>
          <p:spPr>
            <a:xfrm>
              <a:off x="8047283" y="5780186"/>
              <a:ext cx="1172917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gyenes összekötő nyíllal 102"/>
            <p:cNvCxnSpPr>
              <a:stCxn id="97" idx="5"/>
              <a:endCxn id="99" idx="2"/>
            </p:cNvCxnSpPr>
            <p:nvPr/>
          </p:nvCxnSpPr>
          <p:spPr>
            <a:xfrm>
              <a:off x="7982187" y="5935306"/>
              <a:ext cx="1238013" cy="541752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Szövegdoboz 103"/>
            <p:cNvSpPr txBox="1"/>
            <p:nvPr/>
          </p:nvSpPr>
          <p:spPr>
            <a:xfrm>
              <a:off x="6480667" y="5439132"/>
              <a:ext cx="98828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:A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5" name="Szövegdoboz 104"/>
            <p:cNvSpPr txBox="1"/>
            <p:nvPr/>
          </p:nvSpPr>
          <p:spPr>
            <a:xfrm>
              <a:off x="6480667" y="6103739"/>
              <a:ext cx="98828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:A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6" name="Szövegdoboz 105"/>
            <p:cNvSpPr txBox="1"/>
            <p:nvPr/>
          </p:nvSpPr>
          <p:spPr>
            <a:xfrm>
              <a:off x="8098083" y="5398413"/>
              <a:ext cx="100702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:B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7" name="Szövegdoboz 106"/>
            <p:cNvSpPr txBox="1"/>
            <p:nvPr/>
          </p:nvSpPr>
          <p:spPr>
            <a:xfrm>
              <a:off x="8098083" y="5791200"/>
              <a:ext cx="100702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bg1">
                      <a:lumMod val="65000"/>
                    </a:schemeClr>
                  </a:solidFill>
                </a:rPr>
                <a:t>:B</a:t>
              </a:r>
              <a:endParaRPr lang="en-GB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24" name="Csoportba foglalás 223"/>
          <p:cNvGrpSpPr/>
          <p:nvPr/>
        </p:nvGrpSpPr>
        <p:grpSpPr>
          <a:xfrm>
            <a:off x="5953125" y="796569"/>
            <a:ext cx="3762375" cy="1313854"/>
            <a:chOff x="5953125" y="796569"/>
            <a:chExt cx="3762375" cy="1313854"/>
          </a:xfrm>
        </p:grpSpPr>
        <p:sp>
          <p:nvSpPr>
            <p:cNvPr id="225" name="Ellipszis 224"/>
            <p:cNvSpPr/>
            <p:nvPr/>
          </p:nvSpPr>
          <p:spPr>
            <a:xfrm>
              <a:off x="5953125" y="918251"/>
              <a:ext cx="495300" cy="495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1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sp>
          <p:nvSpPr>
            <p:cNvPr id="226" name="Ellipszis 225"/>
            <p:cNvSpPr/>
            <p:nvPr/>
          </p:nvSpPr>
          <p:spPr>
            <a:xfrm>
              <a:off x="9220200" y="918251"/>
              <a:ext cx="495300" cy="495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3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sp>
          <p:nvSpPr>
            <p:cNvPr id="228" name="Ellipszis 227"/>
            <p:cNvSpPr/>
            <p:nvPr/>
          </p:nvSpPr>
          <p:spPr>
            <a:xfrm>
              <a:off x="7602783" y="918251"/>
              <a:ext cx="495300" cy="495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2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sp>
          <p:nvSpPr>
            <p:cNvPr id="230" name="Ellipszis 229"/>
            <p:cNvSpPr/>
            <p:nvPr/>
          </p:nvSpPr>
          <p:spPr>
            <a:xfrm>
              <a:off x="9220200" y="1615123"/>
              <a:ext cx="495300" cy="495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6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231" name="Egyenes összekötő nyíllal 230"/>
            <p:cNvCxnSpPr>
              <a:stCxn id="225" idx="6"/>
              <a:endCxn id="228" idx="2"/>
            </p:cNvCxnSpPr>
            <p:nvPr/>
          </p:nvCxnSpPr>
          <p:spPr>
            <a:xfrm>
              <a:off x="6448425" y="1165901"/>
              <a:ext cx="11543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Egyenes összekötő nyíllal 232"/>
            <p:cNvCxnSpPr>
              <a:stCxn id="228" idx="6"/>
              <a:endCxn id="226" idx="2"/>
            </p:cNvCxnSpPr>
            <p:nvPr/>
          </p:nvCxnSpPr>
          <p:spPr>
            <a:xfrm>
              <a:off x="8098083" y="1165901"/>
              <a:ext cx="112211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Egyenes összekötő nyíllal 233"/>
            <p:cNvCxnSpPr>
              <a:stCxn id="228" idx="5"/>
              <a:endCxn id="230" idx="2"/>
            </p:cNvCxnSpPr>
            <p:nvPr/>
          </p:nvCxnSpPr>
          <p:spPr>
            <a:xfrm>
              <a:off x="8025548" y="1341016"/>
              <a:ext cx="1194652" cy="52175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Szövegdoboz 234"/>
            <p:cNvSpPr txBox="1"/>
            <p:nvPr/>
          </p:nvSpPr>
          <p:spPr>
            <a:xfrm>
              <a:off x="6480667" y="796569"/>
              <a:ext cx="110123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/>
                <a:t>:A</a:t>
              </a:r>
              <a:endParaRPr lang="en-GB" sz="2200" dirty="0"/>
            </a:p>
          </p:txBody>
        </p:sp>
        <p:sp>
          <p:nvSpPr>
            <p:cNvPr id="237" name="Szövegdoboz 236"/>
            <p:cNvSpPr txBox="1"/>
            <p:nvPr/>
          </p:nvSpPr>
          <p:spPr>
            <a:xfrm>
              <a:off x="8098083" y="796569"/>
              <a:ext cx="112211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/>
                <a:t>:B</a:t>
              </a:r>
              <a:endParaRPr lang="en-GB" sz="2200" dirty="0"/>
            </a:p>
          </p:txBody>
        </p:sp>
        <p:sp>
          <p:nvSpPr>
            <p:cNvPr id="238" name="Szövegdoboz 237"/>
            <p:cNvSpPr txBox="1"/>
            <p:nvPr/>
          </p:nvSpPr>
          <p:spPr>
            <a:xfrm>
              <a:off x="8098083" y="1206144"/>
              <a:ext cx="112211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/>
                <a:t>:B</a:t>
              </a:r>
              <a:endParaRPr lang="en-GB" sz="2200" dirty="0"/>
            </a:p>
          </p:txBody>
        </p:sp>
      </p:grpSp>
      <p:grpSp>
        <p:nvGrpSpPr>
          <p:cNvPr id="239" name="Csoportba foglalás 238"/>
          <p:cNvGrpSpPr/>
          <p:nvPr/>
        </p:nvGrpSpPr>
        <p:grpSpPr>
          <a:xfrm>
            <a:off x="5953125" y="2305479"/>
            <a:ext cx="2094158" cy="560427"/>
            <a:chOff x="5953125" y="2305479"/>
            <a:chExt cx="2094158" cy="560427"/>
          </a:xfrm>
        </p:grpSpPr>
        <p:sp>
          <p:nvSpPr>
            <p:cNvPr id="240" name="Ellipszis 239"/>
            <p:cNvSpPr/>
            <p:nvPr/>
          </p:nvSpPr>
          <p:spPr>
            <a:xfrm>
              <a:off x="5953125" y="2427160"/>
              <a:ext cx="444500" cy="4387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1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sp>
          <p:nvSpPr>
            <p:cNvPr id="243" name="Ellipszis 242"/>
            <p:cNvSpPr/>
            <p:nvPr/>
          </p:nvSpPr>
          <p:spPr>
            <a:xfrm>
              <a:off x="7602783" y="2427160"/>
              <a:ext cx="444500" cy="4387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2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246" name="Egyenes összekötő nyíllal 245"/>
            <p:cNvCxnSpPr>
              <a:stCxn id="240" idx="6"/>
              <a:endCxn id="243" idx="2"/>
            </p:cNvCxnSpPr>
            <p:nvPr/>
          </p:nvCxnSpPr>
          <p:spPr>
            <a:xfrm>
              <a:off x="6397625" y="2646533"/>
              <a:ext cx="12051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Szövegdoboz 249"/>
            <p:cNvSpPr txBox="1"/>
            <p:nvPr/>
          </p:nvSpPr>
          <p:spPr>
            <a:xfrm>
              <a:off x="6480667" y="2305479"/>
              <a:ext cx="98828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/>
                <a:t>:A</a:t>
              </a:r>
              <a:endParaRPr lang="en-GB" sz="2200" dirty="0"/>
            </a:p>
          </p:txBody>
        </p:sp>
      </p:grpSp>
      <p:grpSp>
        <p:nvGrpSpPr>
          <p:cNvPr id="256" name="Csoportba foglalás 255"/>
          <p:cNvGrpSpPr/>
          <p:nvPr/>
        </p:nvGrpSpPr>
        <p:grpSpPr>
          <a:xfrm>
            <a:off x="5943600" y="4540498"/>
            <a:ext cx="2133600" cy="649247"/>
            <a:chOff x="5943600" y="4540498"/>
            <a:chExt cx="2133600" cy="649247"/>
          </a:xfrm>
        </p:grpSpPr>
        <p:sp>
          <p:nvSpPr>
            <p:cNvPr id="259" name="Ellipszis 258"/>
            <p:cNvSpPr/>
            <p:nvPr/>
          </p:nvSpPr>
          <p:spPr>
            <a:xfrm>
              <a:off x="5943600" y="4694445"/>
              <a:ext cx="495300" cy="495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61" name="Ellipszis 260"/>
            <p:cNvSpPr/>
            <p:nvPr/>
          </p:nvSpPr>
          <p:spPr>
            <a:xfrm>
              <a:off x="7581900" y="4694445"/>
              <a:ext cx="495300" cy="495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5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264" name="Egyenes összekötő nyíllal 263"/>
            <p:cNvCxnSpPr>
              <a:stCxn id="259" idx="6"/>
              <a:endCxn id="261" idx="2"/>
            </p:cNvCxnSpPr>
            <p:nvPr/>
          </p:nvCxnSpPr>
          <p:spPr>
            <a:xfrm>
              <a:off x="6438900" y="4942095"/>
              <a:ext cx="1143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Szövegdoboz 266"/>
            <p:cNvSpPr txBox="1"/>
            <p:nvPr/>
          </p:nvSpPr>
          <p:spPr>
            <a:xfrm>
              <a:off x="6480667" y="4540498"/>
              <a:ext cx="110123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/>
                <a:t>:A</a:t>
              </a:r>
              <a:endParaRPr lang="en-GB" sz="2200" dirty="0"/>
            </a:p>
          </p:txBody>
        </p:sp>
      </p:grpSp>
      <p:grpSp>
        <p:nvGrpSpPr>
          <p:cNvPr id="269" name="Csoportba foglalás 268"/>
          <p:cNvGrpSpPr/>
          <p:nvPr/>
        </p:nvGrpSpPr>
        <p:grpSpPr>
          <a:xfrm>
            <a:off x="5943600" y="5398413"/>
            <a:ext cx="3721100" cy="1294487"/>
            <a:chOff x="5943600" y="5398413"/>
            <a:chExt cx="3721100" cy="1294487"/>
          </a:xfrm>
        </p:grpSpPr>
        <p:sp>
          <p:nvSpPr>
            <p:cNvPr id="270" name="Ellipszis 269"/>
            <p:cNvSpPr/>
            <p:nvPr/>
          </p:nvSpPr>
          <p:spPr>
            <a:xfrm>
              <a:off x="5953125" y="5557282"/>
              <a:ext cx="444500" cy="4387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1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sp>
          <p:nvSpPr>
            <p:cNvPr id="271" name="Ellipszis 270"/>
            <p:cNvSpPr/>
            <p:nvPr/>
          </p:nvSpPr>
          <p:spPr>
            <a:xfrm>
              <a:off x="9220200" y="5557282"/>
              <a:ext cx="444500" cy="4387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3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sp>
          <p:nvSpPr>
            <p:cNvPr id="272" name="Ellipszis 271"/>
            <p:cNvSpPr/>
            <p:nvPr/>
          </p:nvSpPr>
          <p:spPr>
            <a:xfrm>
              <a:off x="5943600" y="6254154"/>
              <a:ext cx="444500" cy="4387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73" name="Ellipszis 272"/>
            <p:cNvSpPr/>
            <p:nvPr/>
          </p:nvSpPr>
          <p:spPr>
            <a:xfrm>
              <a:off x="7602783" y="5557282"/>
              <a:ext cx="444500" cy="4387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2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sp>
          <p:nvSpPr>
            <p:cNvPr id="274" name="Ellipszis 273"/>
            <p:cNvSpPr/>
            <p:nvPr/>
          </p:nvSpPr>
          <p:spPr>
            <a:xfrm>
              <a:off x="7581900" y="6254154"/>
              <a:ext cx="444500" cy="4387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5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sp>
          <p:nvSpPr>
            <p:cNvPr id="275" name="Ellipszis 274"/>
            <p:cNvSpPr/>
            <p:nvPr/>
          </p:nvSpPr>
          <p:spPr>
            <a:xfrm>
              <a:off x="9220200" y="6254154"/>
              <a:ext cx="444500" cy="4387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</a:rPr>
                <a:t>6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276" name="Egyenes összekötő nyíllal 275"/>
            <p:cNvCxnSpPr>
              <a:stCxn id="270" idx="6"/>
              <a:endCxn id="273" idx="2"/>
            </p:cNvCxnSpPr>
            <p:nvPr/>
          </p:nvCxnSpPr>
          <p:spPr>
            <a:xfrm>
              <a:off x="6397625" y="5776655"/>
              <a:ext cx="12051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Egyenes összekötő nyíllal 276"/>
            <p:cNvCxnSpPr>
              <a:stCxn id="272" idx="6"/>
              <a:endCxn id="274" idx="2"/>
            </p:cNvCxnSpPr>
            <p:nvPr/>
          </p:nvCxnSpPr>
          <p:spPr>
            <a:xfrm>
              <a:off x="6388100" y="6473527"/>
              <a:ext cx="1193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Egyenes összekötő nyíllal 277"/>
            <p:cNvCxnSpPr>
              <a:stCxn id="273" idx="6"/>
              <a:endCxn id="271" idx="2"/>
            </p:cNvCxnSpPr>
            <p:nvPr/>
          </p:nvCxnSpPr>
          <p:spPr>
            <a:xfrm>
              <a:off x="8047283" y="5776655"/>
              <a:ext cx="117291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Egyenes összekötő nyíllal 278"/>
            <p:cNvCxnSpPr>
              <a:stCxn id="273" idx="5"/>
              <a:endCxn id="275" idx="2"/>
            </p:cNvCxnSpPr>
            <p:nvPr/>
          </p:nvCxnSpPr>
          <p:spPr>
            <a:xfrm>
              <a:off x="7982187" y="5931775"/>
              <a:ext cx="1238013" cy="54175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Szövegdoboz 279"/>
            <p:cNvSpPr txBox="1"/>
            <p:nvPr/>
          </p:nvSpPr>
          <p:spPr>
            <a:xfrm>
              <a:off x="6480667" y="5435601"/>
              <a:ext cx="98828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/>
                <a:t>:A</a:t>
              </a:r>
              <a:endParaRPr lang="en-GB" sz="2200" dirty="0"/>
            </a:p>
          </p:txBody>
        </p:sp>
        <p:sp>
          <p:nvSpPr>
            <p:cNvPr id="281" name="Szövegdoboz 280"/>
            <p:cNvSpPr txBox="1"/>
            <p:nvPr/>
          </p:nvSpPr>
          <p:spPr>
            <a:xfrm>
              <a:off x="6480667" y="6100208"/>
              <a:ext cx="98828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/>
                <a:t>:A</a:t>
              </a:r>
              <a:endParaRPr lang="en-GB" sz="2200" dirty="0"/>
            </a:p>
          </p:txBody>
        </p:sp>
        <p:sp>
          <p:nvSpPr>
            <p:cNvPr id="282" name="Szövegdoboz 281"/>
            <p:cNvSpPr txBox="1"/>
            <p:nvPr/>
          </p:nvSpPr>
          <p:spPr>
            <a:xfrm>
              <a:off x="8098083" y="5398413"/>
              <a:ext cx="100702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/>
                <a:t>:B</a:t>
              </a:r>
              <a:endParaRPr lang="en-GB" sz="2200" dirty="0"/>
            </a:p>
          </p:txBody>
        </p:sp>
        <p:sp>
          <p:nvSpPr>
            <p:cNvPr id="283" name="Szövegdoboz 282"/>
            <p:cNvSpPr txBox="1"/>
            <p:nvPr/>
          </p:nvSpPr>
          <p:spPr>
            <a:xfrm>
              <a:off x="8098083" y="5791200"/>
              <a:ext cx="100702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/>
                <a:t>:B</a:t>
              </a:r>
              <a:endParaRPr lang="en-GB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áblázat 5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118494" y="5219700"/>
              <a:ext cx="1828800" cy="148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7433862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24392413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3136028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GB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GB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GB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9619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282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003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null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48011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áblázat 5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118494" y="5219700"/>
              <a:ext cx="1828800" cy="148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7433862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24392413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3136028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" t="-1639" r="-2030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1639" r="-10099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2000" t="-1639" r="-2000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619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282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003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null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48011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8908" y="3049369"/>
                <a:ext cx="37222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 err="1"/>
                  <a:t>semijoin</a:t>
                </a:r>
                <a:r>
                  <a:rPr lang="en-US" dirty="0"/>
                  <a:t> keeps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a connecting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8" y="3049369"/>
                <a:ext cx="3722201" cy="646331"/>
              </a:xfrm>
              <a:prstGeom prst="rect">
                <a:avLst/>
              </a:prstGeom>
              <a:blipFill>
                <a:blip r:embed="rId8"/>
                <a:stretch>
                  <a:fillRect l="-130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348908" y="6097369"/>
                <a:ext cx="45855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 left outer join keeps all edges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with or without </a:t>
                </a:r>
                <a:r>
                  <a:rPr lang="en-US" dirty="0"/>
                  <a:t>a connecting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8" y="6097369"/>
                <a:ext cx="4585565" cy="646331"/>
              </a:xfrm>
              <a:prstGeom prst="rect">
                <a:avLst/>
              </a:prstGeom>
              <a:blipFill>
                <a:blip r:embed="rId9"/>
                <a:stretch>
                  <a:fillRect l="-106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348908" y="1525369"/>
                <a:ext cx="41756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 natural join connects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smtClean="0"/>
                  <a:t>an </a:t>
                </a:r>
                <a:r>
                  <a:rPr lang="en-US" dirty="0"/>
                  <a:t>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8" y="1525369"/>
                <a:ext cx="4175679" cy="646331"/>
              </a:xfrm>
              <a:prstGeom prst="rect">
                <a:avLst/>
              </a:prstGeom>
              <a:blipFill>
                <a:blip r:embed="rId10"/>
                <a:stretch>
                  <a:fillRect l="-116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348908" y="4573369"/>
                <a:ext cx="37222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An </a:t>
                </a:r>
                <a:r>
                  <a:rPr lang="en-US" dirty="0" err="1" smtClean="0"/>
                  <a:t>antijoin</a:t>
                </a:r>
                <a:r>
                  <a:rPr lang="en-US" dirty="0" smtClean="0"/>
                  <a:t> </a:t>
                </a:r>
                <a:r>
                  <a:rPr lang="en-US" dirty="0"/>
                  <a:t>keeps edges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without </a:t>
                </a:r>
                <a:r>
                  <a:rPr lang="en-US" dirty="0"/>
                  <a:t>a connecting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8" y="4573369"/>
                <a:ext cx="3722201" cy="646331"/>
              </a:xfrm>
              <a:prstGeom prst="rect">
                <a:avLst/>
              </a:prstGeom>
              <a:blipFill>
                <a:blip r:embed="rId11"/>
                <a:stretch>
                  <a:fillRect l="-130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2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llipszis 53"/>
          <p:cNvSpPr/>
          <p:nvPr/>
        </p:nvSpPr>
        <p:spPr>
          <a:xfrm>
            <a:off x="1633535" y="122234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73" name="Ellipszis 49"/>
          <p:cNvSpPr/>
          <p:nvPr/>
        </p:nvSpPr>
        <p:spPr>
          <a:xfrm>
            <a:off x="1389037" y="3614737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69" name="Ellipszis 50"/>
          <p:cNvSpPr/>
          <p:nvPr/>
        </p:nvSpPr>
        <p:spPr>
          <a:xfrm>
            <a:off x="4142931" y="2725365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query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45304" y="723827"/>
                <a:ext cx="7646696" cy="1409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Given relations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E41A1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 smtClean="0"/>
                  <a:t> that represent directed edges,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4D9A4A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triangles can be enumerated with: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E41A1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sz="2800" b="0" i="1" smtClean="0">
                        <a:solidFill>
                          <a:srgbClr val="377EB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US" sz="2800" b="0" i="1" dirty="0" smtClean="0">
                        <a:solidFill>
                          <a:srgbClr val="4D9A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i="1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5304" y="723827"/>
                <a:ext cx="7646696" cy="1409773"/>
              </a:xfrm>
              <a:blipFill>
                <a:blip r:embed="rId3"/>
                <a:stretch>
                  <a:fillRect l="-1675" t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zis 47"/>
          <p:cNvSpPr/>
          <p:nvPr/>
        </p:nvSpPr>
        <p:spPr>
          <a:xfrm>
            <a:off x="516608" y="266700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7" name="Ellipszis 48"/>
          <p:cNvSpPr/>
          <p:nvPr/>
        </p:nvSpPr>
        <p:spPr>
          <a:xfrm>
            <a:off x="958650" y="3110439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8" name="Ellipszis 49"/>
          <p:cNvSpPr/>
          <p:nvPr/>
        </p:nvSpPr>
        <p:spPr>
          <a:xfrm>
            <a:off x="1366837" y="350520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9" name="Ellipszis 50"/>
          <p:cNvSpPr/>
          <p:nvPr/>
        </p:nvSpPr>
        <p:spPr>
          <a:xfrm>
            <a:off x="4175100" y="262890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0" name="Ellipszis 51"/>
          <p:cNvSpPr/>
          <p:nvPr/>
        </p:nvSpPr>
        <p:spPr>
          <a:xfrm>
            <a:off x="3681206" y="3116819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1" name="Ellipszis 52"/>
          <p:cNvSpPr/>
          <p:nvPr/>
        </p:nvSpPr>
        <p:spPr>
          <a:xfrm>
            <a:off x="3238500" y="3542937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2" name="Ellipszis 53"/>
          <p:cNvSpPr/>
          <p:nvPr/>
        </p:nvSpPr>
        <p:spPr>
          <a:xfrm>
            <a:off x="1685926" y="123187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3" name="Ellipszis 54"/>
          <p:cNvSpPr/>
          <p:nvPr/>
        </p:nvSpPr>
        <p:spPr>
          <a:xfrm>
            <a:off x="2319014" y="122252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sp>
        <p:nvSpPr>
          <p:cNvPr id="14" name="Ellipszis 55"/>
          <p:cNvSpPr/>
          <p:nvPr/>
        </p:nvSpPr>
        <p:spPr>
          <a:xfrm>
            <a:off x="2944767" y="121920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solidFill>
              <a:srgbClr val="8B4C8E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chemeClr val="tx2"/>
              </a:solidFill>
            </a:endParaRPr>
          </a:p>
        </p:txBody>
      </p:sp>
      <p:cxnSp>
        <p:nvCxnSpPr>
          <p:cNvPr id="15" name="Egyenes összekötő 56"/>
          <p:cNvCxnSpPr>
            <a:stCxn id="9" idx="1"/>
            <a:endCxn id="12" idx="5"/>
          </p:cNvCxnSpPr>
          <p:nvPr/>
        </p:nvCxnSpPr>
        <p:spPr>
          <a:xfrm flipH="1" flipV="1">
            <a:off x="1732018" y="1277966"/>
            <a:ext cx="2450990" cy="1358842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57"/>
          <p:cNvCxnSpPr>
            <a:stCxn id="9" idx="1"/>
            <a:endCxn id="13" idx="5"/>
          </p:cNvCxnSpPr>
          <p:nvPr/>
        </p:nvCxnSpPr>
        <p:spPr>
          <a:xfrm flipH="1" flipV="1">
            <a:off x="2365106" y="1268615"/>
            <a:ext cx="1817902" cy="1368193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58"/>
          <p:cNvCxnSpPr>
            <a:stCxn id="9" idx="1"/>
            <a:endCxn id="14" idx="5"/>
          </p:cNvCxnSpPr>
          <p:nvPr/>
        </p:nvCxnSpPr>
        <p:spPr>
          <a:xfrm flipH="1" flipV="1">
            <a:off x="2990859" y="1265292"/>
            <a:ext cx="1192149" cy="1371516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59"/>
          <p:cNvCxnSpPr>
            <a:stCxn id="11" idx="1"/>
            <a:endCxn id="12" idx="5"/>
          </p:cNvCxnSpPr>
          <p:nvPr/>
        </p:nvCxnSpPr>
        <p:spPr>
          <a:xfrm flipH="1" flipV="1">
            <a:off x="1732018" y="1277966"/>
            <a:ext cx="1514390" cy="2272879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60"/>
          <p:cNvCxnSpPr>
            <a:stCxn id="10" idx="1"/>
            <a:endCxn id="12" idx="5"/>
          </p:cNvCxnSpPr>
          <p:nvPr/>
        </p:nvCxnSpPr>
        <p:spPr>
          <a:xfrm flipH="1" flipV="1">
            <a:off x="1732018" y="1277966"/>
            <a:ext cx="1957096" cy="1846761"/>
          </a:xfrm>
          <a:prstGeom prst="line">
            <a:avLst/>
          </a:prstGeom>
          <a:ln w="38100">
            <a:solidFill>
              <a:srgbClr val="377EB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61"/>
          <p:cNvCxnSpPr>
            <a:stCxn id="73" idx="6"/>
            <a:endCxn id="10" idx="2"/>
          </p:cNvCxnSpPr>
          <p:nvPr/>
        </p:nvCxnSpPr>
        <p:spPr>
          <a:xfrm flipV="1">
            <a:off x="1443037" y="3143819"/>
            <a:ext cx="2238169" cy="497918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62"/>
          <p:cNvCxnSpPr>
            <a:stCxn id="73" idx="7"/>
            <a:endCxn id="11" idx="2"/>
          </p:cNvCxnSpPr>
          <p:nvPr/>
        </p:nvCxnSpPr>
        <p:spPr>
          <a:xfrm flipV="1">
            <a:off x="1435129" y="3569937"/>
            <a:ext cx="1803371" cy="52708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63"/>
          <p:cNvCxnSpPr>
            <a:stCxn id="7" idx="6"/>
            <a:endCxn id="69" idx="2"/>
          </p:cNvCxnSpPr>
          <p:nvPr/>
        </p:nvCxnSpPr>
        <p:spPr>
          <a:xfrm flipV="1">
            <a:off x="1012650" y="2752365"/>
            <a:ext cx="3130281" cy="385074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64"/>
          <p:cNvCxnSpPr>
            <a:stCxn id="6" idx="6"/>
            <a:endCxn id="69" idx="2"/>
          </p:cNvCxnSpPr>
          <p:nvPr/>
        </p:nvCxnSpPr>
        <p:spPr>
          <a:xfrm>
            <a:off x="570608" y="2694000"/>
            <a:ext cx="3572323" cy="58365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65"/>
          <p:cNvCxnSpPr>
            <a:stCxn id="73" idx="6"/>
            <a:endCxn id="69" idx="2"/>
          </p:cNvCxnSpPr>
          <p:nvPr/>
        </p:nvCxnSpPr>
        <p:spPr>
          <a:xfrm flipV="1">
            <a:off x="1443037" y="2752365"/>
            <a:ext cx="2699894" cy="889372"/>
          </a:xfrm>
          <a:prstGeom prst="line">
            <a:avLst/>
          </a:prstGeom>
          <a:ln w="38100">
            <a:solidFill>
              <a:srgbClr val="4D9A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66"/>
          <p:cNvCxnSpPr>
            <a:stCxn id="8" idx="0"/>
            <a:endCxn id="58" idx="4"/>
          </p:cNvCxnSpPr>
          <p:nvPr/>
        </p:nvCxnSpPr>
        <p:spPr>
          <a:xfrm flipV="1">
            <a:off x="1393837" y="1276348"/>
            <a:ext cx="266698" cy="2228852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67"/>
          <p:cNvCxnSpPr>
            <a:stCxn id="8" idx="0"/>
            <a:endCxn id="14" idx="2"/>
          </p:cNvCxnSpPr>
          <p:nvPr/>
        </p:nvCxnSpPr>
        <p:spPr>
          <a:xfrm flipV="1">
            <a:off x="1393837" y="1246200"/>
            <a:ext cx="1550930" cy="2259000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68"/>
          <p:cNvCxnSpPr>
            <a:stCxn id="8" idx="0"/>
            <a:endCxn id="13" idx="3"/>
          </p:cNvCxnSpPr>
          <p:nvPr/>
        </p:nvCxnSpPr>
        <p:spPr>
          <a:xfrm flipV="1">
            <a:off x="1393837" y="1268615"/>
            <a:ext cx="933085" cy="2236585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69"/>
          <p:cNvCxnSpPr>
            <a:stCxn id="6" idx="7"/>
            <a:endCxn id="58" idx="3"/>
          </p:cNvCxnSpPr>
          <p:nvPr/>
        </p:nvCxnSpPr>
        <p:spPr>
          <a:xfrm flipV="1">
            <a:off x="562700" y="1268440"/>
            <a:ext cx="1078743" cy="1406468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70"/>
          <p:cNvCxnSpPr>
            <a:stCxn id="7" idx="7"/>
            <a:endCxn id="58" idx="3"/>
          </p:cNvCxnSpPr>
          <p:nvPr/>
        </p:nvCxnSpPr>
        <p:spPr>
          <a:xfrm flipV="1">
            <a:off x="1004742" y="1268440"/>
            <a:ext cx="636701" cy="1849907"/>
          </a:xfrm>
          <a:prstGeom prst="line">
            <a:avLst/>
          </a:prstGeom>
          <a:ln w="38100">
            <a:solidFill>
              <a:srgbClr val="E41A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zis 71"/>
          <p:cNvSpPr/>
          <p:nvPr/>
        </p:nvSpPr>
        <p:spPr>
          <a:xfrm>
            <a:off x="1112509" y="3457402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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31" name="Ellipszis 72"/>
          <p:cNvSpPr/>
          <p:nvPr/>
        </p:nvSpPr>
        <p:spPr>
          <a:xfrm>
            <a:off x="235317" y="2570386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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32" name="Ellipszis 73"/>
          <p:cNvSpPr/>
          <p:nvPr/>
        </p:nvSpPr>
        <p:spPr>
          <a:xfrm>
            <a:off x="677359" y="301243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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33" name="Ellipszis 74"/>
          <p:cNvSpPr/>
          <p:nvPr/>
        </p:nvSpPr>
        <p:spPr>
          <a:xfrm>
            <a:off x="4128081" y="2585811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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34" name="Ellipszis 75"/>
          <p:cNvSpPr/>
          <p:nvPr/>
        </p:nvSpPr>
        <p:spPr>
          <a:xfrm>
            <a:off x="3686039" y="3012428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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35" name="Ellipszis 76"/>
          <p:cNvSpPr/>
          <p:nvPr/>
        </p:nvSpPr>
        <p:spPr>
          <a:xfrm>
            <a:off x="3243995" y="3454468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>
                <a:solidFill>
                  <a:schemeClr val="tx1"/>
                </a:solidFill>
                <a:sym typeface="Wingdings" panose="05000000000000000000" pitchFamily="2" charset="2"/>
              </a:rPr>
              <a:t>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36" name="Ellipszis 77"/>
          <p:cNvSpPr/>
          <p:nvPr/>
        </p:nvSpPr>
        <p:spPr>
          <a:xfrm>
            <a:off x="1545185" y="967907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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37" name="Ellipszis 78"/>
          <p:cNvSpPr/>
          <p:nvPr/>
        </p:nvSpPr>
        <p:spPr>
          <a:xfrm>
            <a:off x="2170326" y="967907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>
                <a:solidFill>
                  <a:schemeClr val="tx1"/>
                </a:solidFill>
                <a:sym typeface="Wingdings" panose="05000000000000000000" pitchFamily="2" charset="2"/>
              </a:rPr>
              <a:t>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38" name="Ellipszis 79"/>
          <p:cNvSpPr/>
          <p:nvPr/>
        </p:nvSpPr>
        <p:spPr>
          <a:xfrm>
            <a:off x="2795468" y="967907"/>
            <a:ext cx="324000" cy="324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</a:t>
            </a:r>
            <a:endParaRPr lang="hu-HU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80"/>
              <p:cNvSpPr txBox="1"/>
              <p:nvPr/>
            </p:nvSpPr>
            <p:spPr>
              <a:xfrm>
                <a:off x="2177692" y="2285682"/>
                <a:ext cx="30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400" i="1" dirty="0">
                  <a:solidFill>
                    <a:srgbClr val="4D9A4A"/>
                  </a:solidFill>
                </a:endParaRPr>
              </a:p>
            </p:txBody>
          </p:sp>
        </mc:Choice>
        <mc:Fallback xmlns="">
          <p:sp>
            <p:nvSpPr>
              <p:cNvPr id="39" name="Szövegdoboz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92" y="2285682"/>
                <a:ext cx="309268" cy="461665"/>
              </a:xfrm>
              <a:prstGeom prst="rect">
                <a:avLst/>
              </a:prstGeom>
              <a:blipFill>
                <a:blip r:embed="rId4"/>
                <a:stretch>
                  <a:fillRect l="-3922"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zövegdoboz 81"/>
              <p:cNvSpPr txBox="1"/>
              <p:nvPr/>
            </p:nvSpPr>
            <p:spPr>
              <a:xfrm>
                <a:off x="3608704" y="1550697"/>
                <a:ext cx="317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400" i="1" dirty="0">
                  <a:solidFill>
                    <a:srgbClr val="377EB8"/>
                  </a:solidFill>
                </a:endParaRPr>
              </a:p>
            </p:txBody>
          </p:sp>
        </mc:Choice>
        <mc:Fallback xmlns="">
          <p:sp>
            <p:nvSpPr>
              <p:cNvPr id="40" name="Szövegdoboz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04" y="1550697"/>
                <a:ext cx="317367" cy="461665"/>
              </a:xfrm>
              <a:prstGeom prst="rect">
                <a:avLst/>
              </a:prstGeom>
              <a:blipFill>
                <a:blip r:embed="rId5"/>
                <a:stretch>
                  <a:fillRect l="-576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82"/>
              <p:cNvSpPr txBox="1"/>
              <p:nvPr/>
            </p:nvSpPr>
            <p:spPr>
              <a:xfrm>
                <a:off x="633324" y="1550697"/>
                <a:ext cx="278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i="1" dirty="0">
                  <a:solidFill>
                    <a:srgbClr val="E41A1C"/>
                  </a:solidFill>
                </a:endParaRPr>
              </a:p>
            </p:txBody>
          </p:sp>
        </mc:Choice>
        <mc:Fallback xmlns="">
          <p:sp>
            <p:nvSpPr>
              <p:cNvPr id="41" name="Szövegdoboz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4" y="1550697"/>
                <a:ext cx="278202" cy="461665"/>
              </a:xfrm>
              <a:prstGeom prst="rect">
                <a:avLst/>
              </a:prstGeom>
              <a:blipFill>
                <a:blip r:embed="rId6"/>
                <a:stretch>
                  <a:fillRect l="-6522" r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027392"/>
                  </p:ext>
                </p:extLst>
              </p:nvPr>
            </p:nvGraphicFramePr>
            <p:xfrm>
              <a:off x="578574" y="4547178"/>
              <a:ext cx="936000" cy="1922202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680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2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027392"/>
                  </p:ext>
                </p:extLst>
              </p:nvPr>
            </p:nvGraphicFramePr>
            <p:xfrm>
              <a:off x="578574" y="4547178"/>
              <a:ext cx="936000" cy="1922202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680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1282" t="-1887" r="-101282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102597" t="-1887" r="-259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2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836346"/>
                  </p:ext>
                </p:extLst>
              </p:nvPr>
            </p:nvGraphicFramePr>
            <p:xfrm>
              <a:off x="2170216" y="4547178"/>
              <a:ext cx="9360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680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836346"/>
                  </p:ext>
                </p:extLst>
              </p:nvPr>
            </p:nvGraphicFramePr>
            <p:xfrm>
              <a:off x="2170216" y="4547178"/>
              <a:ext cx="9360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680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2597" t="-1887" r="-102597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02597" t="-1887" r="-259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3180467"/>
                  </p:ext>
                </p:extLst>
              </p:nvPr>
            </p:nvGraphicFramePr>
            <p:xfrm>
              <a:off x="3780145" y="4547178"/>
              <a:ext cx="9360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680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718624506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3180467"/>
                  </p:ext>
                </p:extLst>
              </p:nvPr>
            </p:nvGraphicFramePr>
            <p:xfrm>
              <a:off x="3780145" y="4547178"/>
              <a:ext cx="936000" cy="19202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680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718624506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299" t="-1887" r="-102597" b="-5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01299" t="-1887" r="-2597" b="-53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0" y="4465995"/>
                <a:ext cx="5654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5995"/>
                <a:ext cx="56541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667842" y="4465995"/>
                <a:ext cx="5724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42" y="4465995"/>
                <a:ext cx="5724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248872" y="4465995"/>
                <a:ext cx="5553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72" y="4465995"/>
                <a:ext cx="55534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4753792"/>
                  </p:ext>
                </p:extLst>
              </p:nvPr>
            </p:nvGraphicFramePr>
            <p:xfrm>
              <a:off x="8399742" y="2626938"/>
              <a:ext cx="1371600" cy="38408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56220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56798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997287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76154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4753792"/>
                  </p:ext>
                </p:extLst>
              </p:nvPr>
            </p:nvGraphicFramePr>
            <p:xfrm>
              <a:off x="8399742" y="2626938"/>
              <a:ext cx="1371600" cy="38408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3"/>
                          <a:stretch>
                            <a:fillRect l="-1333" t="-1887" r="-204000" b="-11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3"/>
                          <a:stretch>
                            <a:fillRect l="-100000" t="-1887" r="-101316" b="-11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3"/>
                          <a:stretch>
                            <a:fillRect l="-202667" t="-1887" r="-2667" b="-1128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56220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56798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997287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76154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054960" y="2514600"/>
                <a:ext cx="14039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960" y="2514600"/>
                <a:ext cx="1403974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381430"/>
                  </p:ext>
                </p:extLst>
              </p:nvPr>
            </p:nvGraphicFramePr>
            <p:xfrm>
              <a:off x="5861343" y="3907098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381430"/>
                  </p:ext>
                </p:extLst>
              </p:nvPr>
            </p:nvGraphicFramePr>
            <p:xfrm>
              <a:off x="5861343" y="3907098"/>
              <a:ext cx="1371600" cy="25603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107469449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80786245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976971467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5"/>
                          <a:stretch>
                            <a:fillRect l="-1333" t="-1887" r="-204000" b="-7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5"/>
                          <a:stretch>
                            <a:fillRect l="-100000" t="-1887" r="-101316" b="-7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5"/>
                          <a:stretch>
                            <a:fillRect l="-202667" t="-1887" r="-2667" b="-7320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6695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071119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242388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9555753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5046424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88011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9715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106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701747" y="3789741"/>
                <a:ext cx="22245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E41A1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smtClean="0">
                          <a:solidFill>
                            <a:srgbClr val="377EB8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sz="3200" b="0" i="1" dirty="0" smtClean="0">
                          <a:solidFill>
                            <a:srgbClr val="4D9A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47" y="3789741"/>
                <a:ext cx="2224519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Jobb oldali kapcsos zárójel 6"/>
          <p:cNvSpPr/>
          <p:nvPr/>
        </p:nvSpPr>
        <p:spPr>
          <a:xfrm>
            <a:off x="9845372" y="4255789"/>
            <a:ext cx="285750" cy="1524001"/>
          </a:xfrm>
          <a:prstGeom prst="rightBrace">
            <a:avLst>
              <a:gd name="adj1" fmla="val 7166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0183059" y="4494570"/>
            <a:ext cx="1838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wedges that do not close into a triangle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églalap 52"/>
              <p:cNvSpPr/>
              <p:nvPr/>
            </p:nvSpPr>
            <p:spPr>
              <a:xfrm>
                <a:off x="396472" y="3294476"/>
                <a:ext cx="3465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3" name="Téglalap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72" y="3294476"/>
                <a:ext cx="34657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églalap 60"/>
              <p:cNvSpPr/>
              <p:nvPr/>
            </p:nvSpPr>
            <p:spPr>
              <a:xfrm>
                <a:off x="3967955" y="3253313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1" name="Téglalap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955" y="3253313"/>
                <a:ext cx="409086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églalap 61"/>
              <p:cNvSpPr/>
              <p:nvPr/>
            </p:nvSpPr>
            <p:spPr>
              <a:xfrm>
                <a:off x="1078999" y="876151"/>
                <a:ext cx="3513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2" name="Téglalap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99" y="876151"/>
                <a:ext cx="351378" cy="400110"/>
              </a:xfrm>
              <a:prstGeom prst="rect">
                <a:avLst/>
              </a:prstGeom>
              <a:blipFill>
                <a:blip r:embed="rId1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the triangle query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5"/>
                <a:ext cx="11925300" cy="44005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edges, the AGM-bound of the triangle query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u="sng" dirty="0" smtClean="0">
                    <a:latin typeface="+mj-lt"/>
                  </a:rPr>
                  <a:t>Theorem #1: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binary join plan for the triangle query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time.</a:t>
                </a:r>
                <a:endParaRPr lang="en-US" sz="1600" dirty="0"/>
              </a:p>
              <a:p>
                <a:pPr marL="0" indent="0">
                  <a:buNone/>
                </a:pPr>
                <a:r>
                  <a:rPr lang="en-US" dirty="0" smtClean="0"/>
                  <a:t>To mitigate this, worst-case </a:t>
                </a:r>
                <a:r>
                  <a:rPr lang="en-US" dirty="0"/>
                  <a:t>optimal join </a:t>
                </a:r>
                <a:r>
                  <a:rPr lang="en-US" dirty="0" smtClean="0"/>
                  <a:t>(WCOJ) algorithm use multi-way joins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u="sng" dirty="0">
                    <a:latin typeface="+mj-lt"/>
                  </a:rPr>
                  <a:t>Theorem #2:</a:t>
                </a:r>
                <a:r>
                  <a:rPr lang="en-US" dirty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The worst-case complexity of the generic join algorithm (a WCOJ algorithm)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AGM bound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5"/>
                <a:ext cx="11925300" cy="4400546"/>
              </a:xfrm>
              <a:blipFill>
                <a:blip r:embed="rId2"/>
                <a:stretch>
                  <a:fillRect l="-1277" t="-970" r="-1431" b="-7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34535" y="5728037"/>
            <a:ext cx="569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A. Atserias, M. Grohe, D. </a:t>
            </a:r>
            <a:r>
              <a:rPr lang="de-DE" sz="2000" dirty="0" smtClean="0"/>
              <a:t>Marx,</a:t>
            </a:r>
            <a:br>
              <a:rPr lang="de-DE" sz="2000" dirty="0" smtClean="0"/>
            </a:br>
            <a:r>
              <a:rPr lang="en-US" sz="2000" i="1" dirty="0" smtClean="0"/>
              <a:t>Size </a:t>
            </a:r>
            <a:r>
              <a:rPr lang="en-US" sz="2000" i="1" dirty="0"/>
              <a:t>Bounds and Query Plans </a:t>
            </a:r>
            <a:r>
              <a:rPr lang="en-US" sz="2000" i="1" dirty="0" smtClean="0"/>
              <a:t>for Relational Joins, </a:t>
            </a:r>
            <a:br>
              <a:rPr lang="en-US" sz="2000" i="1" dirty="0" smtClean="0"/>
            </a:br>
            <a:r>
              <a:rPr lang="en-US" sz="2000" dirty="0" smtClean="0"/>
              <a:t>FOCS 2008</a:t>
            </a:r>
            <a:endParaRPr lang="en-US" sz="2000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778668"/>
            <a:ext cx="706581" cy="91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Kép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03" y="5778668"/>
            <a:ext cx="706583" cy="91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églalap 4"/>
          <p:cNvSpPr/>
          <p:nvPr/>
        </p:nvSpPr>
        <p:spPr>
          <a:xfrm>
            <a:off x="7382961" y="5728037"/>
            <a:ext cx="4552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H.Q. Ngo et al.: </a:t>
            </a:r>
            <a:r>
              <a:rPr lang="en-US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Skew strikes back: New developments in the theory of join algorithms,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SIGMOD Record 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SRG presentation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262626"/>
      </a:lt2>
      <a:accent1>
        <a:srgbClr val="000000"/>
      </a:accent1>
      <a:accent2>
        <a:srgbClr val="984EA3"/>
      </a:accent2>
      <a:accent3>
        <a:srgbClr val="4DAF4A"/>
      </a:accent3>
      <a:accent4>
        <a:srgbClr val="377EB8"/>
      </a:accent4>
      <a:accent5>
        <a:srgbClr val="E41A1C"/>
      </a:accent5>
      <a:accent6>
        <a:srgbClr val="FF7F00"/>
      </a:accent6>
      <a:hlink>
        <a:srgbClr val="0038AE"/>
      </a:hlink>
      <a:folHlink>
        <a:srgbClr val="0038AE"/>
      </a:folHlink>
    </a:clrScheme>
    <a:fontScheme name="2. egyéni sém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>
            <a:solidFill>
              <a:schemeClr val="tx2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39319</TotalTime>
  <Words>1616</Words>
  <Application>Microsoft Office PowerPoint</Application>
  <PresentationFormat>Szélesvásznú</PresentationFormat>
  <Paragraphs>1044</Paragraphs>
  <Slides>28</Slides>
  <Notes>9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9" baseType="lpstr">
      <vt:lpstr>Wingdings</vt:lpstr>
      <vt:lpstr>Clear Sans Bold</vt:lpstr>
      <vt:lpstr>Cambria Math</vt:lpstr>
      <vt:lpstr>Open Sans</vt:lpstr>
      <vt:lpstr>Arial</vt:lpstr>
      <vt:lpstr>Trebuchet MS</vt:lpstr>
      <vt:lpstr>Courier New</vt:lpstr>
      <vt:lpstr>DejaVu Sans Mono</vt:lpstr>
      <vt:lpstr>Calibri</vt:lpstr>
      <vt:lpstr>Open Sans SemiBold</vt:lpstr>
      <vt:lpstr>FTSRG presentation</vt:lpstr>
      <vt:lpstr>PowerPoint-bemutató</vt:lpstr>
      <vt:lpstr>Hypergraphs</vt:lpstr>
      <vt:lpstr>Directed Hypergraph example</vt:lpstr>
      <vt:lpstr>Venues on graph processing techniques</vt:lpstr>
      <vt:lpstr>Venues on Graph processing techniques</vt:lpstr>
      <vt:lpstr>Graph processing in relational algebra</vt:lpstr>
      <vt:lpstr>Relational algebra on graphs</vt:lpstr>
      <vt:lpstr>Triangle query</vt:lpstr>
      <vt:lpstr>Complexity of the triangle query</vt:lpstr>
      <vt:lpstr>PowerPoint-bemutató</vt:lpstr>
      <vt:lpstr>PowerPoint-bemutató</vt:lpstr>
      <vt:lpstr>Masking in relational algebra</vt:lpstr>
      <vt:lpstr>Triangle counting using relational ops.</vt:lpstr>
      <vt:lpstr>Triangle counting using relational ops.</vt:lpstr>
      <vt:lpstr>Triangle enumeration</vt:lpstr>
      <vt:lpstr>Triangle enumeration in relational alg.</vt:lpstr>
      <vt:lpstr>Triangle enumeration in relational alg.</vt:lpstr>
      <vt:lpstr>Triangle enumeration in relational alg.</vt:lpstr>
      <vt:lpstr>Triangle enumeration in relational alg.</vt:lpstr>
      <vt:lpstr>Triangle enumeration in relational alg.</vt:lpstr>
      <vt:lpstr>Triangle enumeration in relational alg.</vt:lpstr>
      <vt:lpstr>triangle enumeration in linear algebra</vt:lpstr>
      <vt:lpstr>Generic join</vt:lpstr>
      <vt:lpstr>matrix multiplication in relational alg.</vt:lpstr>
      <vt:lpstr>MM Vs. multJOIN: reachability</vt:lpstr>
      <vt:lpstr>MM Vs. JOIN: Counting paths</vt:lpstr>
      <vt:lpstr>Matrix multiplication in SQL: Paths</vt:lpstr>
      <vt:lpstr>Matrix multiplication in SQL: triangles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GraphBLAS</dc:title>
  <dc:creator>szarnyasg</dc:creator>
  <cp:lastModifiedBy>Gabor Szarnyas</cp:lastModifiedBy>
  <cp:revision>6490</cp:revision>
  <dcterms:created xsi:type="dcterms:W3CDTF">2013-06-08T09:47:17Z</dcterms:created>
  <dcterms:modified xsi:type="dcterms:W3CDTF">2020-12-06T11:24:03Z</dcterms:modified>
</cp:coreProperties>
</file>