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48" r:id="rId1"/>
  </p:sldMasterIdLst>
  <p:notesMasterIdLst>
    <p:notesMasterId r:id="rId89"/>
  </p:notesMasterIdLst>
  <p:handoutMasterIdLst>
    <p:handoutMasterId r:id="rId90"/>
  </p:handoutMasterIdLst>
  <p:sldIdLst>
    <p:sldId id="917" r:id="rId2"/>
    <p:sldId id="1620" r:id="rId3"/>
    <p:sldId id="1183" r:id="rId4"/>
    <p:sldId id="1438" r:id="rId5"/>
    <p:sldId id="1622" r:id="rId6"/>
    <p:sldId id="1618" r:id="rId7"/>
    <p:sldId id="1623" r:id="rId8"/>
    <p:sldId id="1610" r:id="rId9"/>
    <p:sldId id="1217" r:id="rId10"/>
    <p:sldId id="1221" r:id="rId11"/>
    <p:sldId id="1440" r:id="rId12"/>
    <p:sldId id="1614" r:id="rId13"/>
    <p:sldId id="1150" r:id="rId14"/>
    <p:sldId id="1598" r:id="rId15"/>
    <p:sldId id="1599" r:id="rId16"/>
    <p:sldId id="1265" r:id="rId17"/>
    <p:sldId id="1424" r:id="rId18"/>
    <p:sldId id="1429" r:id="rId19"/>
    <p:sldId id="1308" r:id="rId20"/>
    <p:sldId id="1426" r:id="rId21"/>
    <p:sldId id="1367" r:id="rId22"/>
    <p:sldId id="1368" r:id="rId23"/>
    <p:sldId id="1601" r:id="rId24"/>
    <p:sldId id="1306" r:id="rId25"/>
    <p:sldId id="1252" r:id="rId26"/>
    <p:sldId id="1357" r:id="rId27"/>
    <p:sldId id="1609" r:id="rId28"/>
    <p:sldId id="1353" r:id="rId29"/>
    <p:sldId id="1481" r:id="rId30"/>
    <p:sldId id="1480" r:id="rId31"/>
    <p:sldId id="1403" r:id="rId32"/>
    <p:sldId id="1616" r:id="rId33"/>
    <p:sldId id="1612" r:id="rId34"/>
    <p:sldId id="1615" r:id="rId35"/>
    <p:sldId id="1439" r:id="rId36"/>
    <p:sldId id="1423" r:id="rId37"/>
    <p:sldId id="1321" r:id="rId38"/>
    <p:sldId id="1322" r:id="rId39"/>
    <p:sldId id="1323" r:id="rId40"/>
    <p:sldId id="1324" r:id="rId41"/>
    <p:sldId id="1156" r:id="rId42"/>
    <p:sldId id="1274" r:id="rId43"/>
    <p:sldId id="1314" r:id="rId44"/>
    <p:sldId id="1642" r:id="rId45"/>
    <p:sldId id="1243" r:id="rId46"/>
    <p:sldId id="1431" r:id="rId47"/>
    <p:sldId id="1432" r:id="rId48"/>
    <p:sldId id="1434" r:id="rId49"/>
    <p:sldId id="1435" r:id="rId50"/>
    <p:sldId id="1437" r:id="rId51"/>
    <p:sldId id="1405" r:id="rId52"/>
    <p:sldId id="1422" r:id="rId53"/>
    <p:sldId id="1503" r:id="rId54"/>
    <p:sldId id="1520" r:id="rId55"/>
    <p:sldId id="1525" r:id="rId56"/>
    <p:sldId id="1522" r:id="rId57"/>
    <p:sldId id="1526" r:id="rId58"/>
    <p:sldId id="1527" r:id="rId59"/>
    <p:sldId id="1499" r:id="rId60"/>
    <p:sldId id="1458" r:id="rId61"/>
    <p:sldId id="1199" r:id="rId62"/>
    <p:sldId id="1196" r:id="rId63"/>
    <p:sldId id="1198" r:id="rId64"/>
    <p:sldId id="1603" r:id="rId65"/>
    <p:sldId id="1188" r:id="rId66"/>
    <p:sldId id="1631" r:id="rId67"/>
    <p:sldId id="1633" r:id="rId68"/>
    <p:sldId id="1634" r:id="rId69"/>
    <p:sldId id="1635" r:id="rId70"/>
    <p:sldId id="1636" r:id="rId71"/>
    <p:sldId id="1637" r:id="rId72"/>
    <p:sldId id="1638" r:id="rId73"/>
    <p:sldId id="1639" r:id="rId74"/>
    <p:sldId id="1640" r:id="rId75"/>
    <p:sldId id="1630" r:id="rId76"/>
    <p:sldId id="1176" r:id="rId77"/>
    <p:sldId id="1441" r:id="rId78"/>
    <p:sldId id="1157" r:id="rId79"/>
    <p:sldId id="1177" r:id="rId80"/>
    <p:sldId id="1641" r:id="rId81"/>
    <p:sldId id="1185" r:id="rId82"/>
    <p:sldId id="1186" r:id="rId83"/>
    <p:sldId id="1624" r:id="rId84"/>
    <p:sldId id="1627" r:id="rId85"/>
    <p:sldId id="1628" r:id="rId86"/>
    <p:sldId id="1625" r:id="rId87"/>
    <p:sldId id="1626" r:id="rId88"/>
  </p:sldIdLst>
  <p:sldSz cx="12192000" cy="6858000"/>
  <p:notesSz cx="6858000" cy="9144000"/>
  <p:embeddedFontLst>
    <p:embeddedFont>
      <p:font typeface="DejaVu Sans Mono" panose="020B0604020202020204" charset="0"/>
      <p:regular r:id="rId91"/>
      <p:bold r:id="rId92"/>
      <p:italic r:id="rId93"/>
      <p:boldItalic r:id="rId94"/>
    </p:embeddedFont>
    <p:embeddedFont>
      <p:font typeface="Open Sans ExtraBold" panose="020B0906030804020204" pitchFamily="34" charset="0"/>
      <p:bold r:id="rId95"/>
      <p:boldItalic r:id="rId96"/>
    </p:embeddedFont>
    <p:embeddedFont>
      <p:font typeface="Clear Sans Bold" panose="020B0604020202020204" charset="0"/>
      <p:bold r:id="rId97"/>
    </p:embeddedFont>
    <p:embeddedFont>
      <p:font typeface="Trebuchet MS" panose="020B0603020202020204" pitchFamily="34" charset="0"/>
      <p:regular r:id="rId98"/>
      <p:bold r:id="rId99"/>
      <p:italic r:id="rId100"/>
      <p:boldItalic r:id="rId101"/>
    </p:embeddedFont>
    <p:embeddedFont>
      <p:font typeface="Open Sans" panose="020B0606030504020204" pitchFamily="34" charset="0"/>
      <p:regular r:id="rId102"/>
      <p:bold r:id="rId103"/>
      <p:italic r:id="rId104"/>
      <p:boldItalic r:id="rId105"/>
    </p:embeddedFont>
    <p:embeddedFont>
      <p:font typeface="Open Sans SemiBold" panose="020B0706030804020204" pitchFamily="34" charset="0"/>
      <p:bold r:id="rId106"/>
      <p:boldItalic r:id="rId107"/>
    </p:embeddedFont>
    <p:embeddedFont>
      <p:font typeface="Calibri" panose="020F0502020204030204" pitchFamily="34" charset="0"/>
      <p:regular r:id="rId108"/>
      <p:bold r:id="rId109"/>
      <p:italic r:id="rId110"/>
      <p:boldItalic r:id="rId111"/>
    </p:embeddedFont>
    <p:embeddedFont>
      <p:font typeface="Cambria Math" panose="02040503050406030204" pitchFamily="18" charset="0"/>
      <p:regular r:id="rId112"/>
    </p:embeddedFont>
    <p:embeddedFont>
      <p:font typeface="Consolas" panose="020B0609020204030204" pitchFamily="49" charset="0"/>
      <p:regular r:id="rId113"/>
      <p:bold r:id="rId114"/>
      <p:italic r:id="rId115"/>
      <p:boldItalic r:id="rId116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Title and outline" id="{4D6A3DB3-33E5-479D-91FB-F31C24EF0FE9}">
          <p14:sldIdLst>
            <p14:sldId id="917"/>
            <p14:sldId id="1620"/>
            <p14:sldId id="1183"/>
            <p14:sldId id="1438"/>
            <p14:sldId id="1622"/>
            <p14:sldId id="1618"/>
            <p14:sldId id="1623"/>
          </p14:sldIdLst>
        </p14:section>
        <p14:section name="Motivation" id="{FE2F3721-F170-4E2B-BE8F-E81723BA1DF9}">
          <p14:sldIdLst>
            <p14:sldId id="1610"/>
          </p14:sldIdLst>
        </p14:section>
        <p14:section name="What makes graph computations difficult?" id="{5ED02A70-A153-4617-915A-D7980733F741}">
          <p14:sldIdLst/>
        </p14:section>
        <p14:section name="The GraphBLAS standard" id="{4EFD292D-5FF8-489E-8AD8-2A6752C2E081}">
          <p14:sldIdLst>
            <p14:sldId id="1217"/>
            <p14:sldId id="1221"/>
            <p14:sldId id="1440"/>
            <p14:sldId id="1614"/>
          </p14:sldIdLst>
        </p14:section>
        <p14:section name="Theoretical foundations of the GraphBLAS" id="{4B2DA793-5648-4005-A55A-9B582065F4EF}">
          <p14:sldIdLst>
            <p14:sldId id="1150"/>
            <p14:sldId id="1598"/>
            <p14:sldId id="1599"/>
            <p14:sldId id="1265"/>
            <p14:sldId id="1424"/>
            <p14:sldId id="1429"/>
            <p14:sldId id="1308"/>
            <p14:sldId id="1426"/>
            <p14:sldId id="1367"/>
            <p14:sldId id="1368"/>
            <p14:sldId id="1601"/>
            <p14:sldId id="1306"/>
            <p14:sldId id="1252"/>
            <p14:sldId id="1357"/>
            <p14:sldId id="1609"/>
            <p14:sldId id="1353"/>
            <p14:sldId id="1481"/>
            <p14:sldId id="1480"/>
            <p14:sldId id="1403"/>
            <p14:sldId id="1616"/>
            <p14:sldId id="1612"/>
            <p14:sldId id="1615"/>
            <p14:sldId id="1439"/>
          </p14:sldIdLst>
        </p14:section>
        <p14:section name="Algorithms" id="{933A9299-5BC8-4CFD-849D-B2755AAE932D}">
          <p14:sldIdLst/>
        </p14:section>
        <p14:section name="Algorithms / BFS" id="{37FCB855-83FC-4100-895B-33CCDFF01468}">
          <p14:sldIdLst>
            <p14:sldId id="1423"/>
            <p14:sldId id="1321"/>
            <p14:sldId id="1322"/>
            <p14:sldId id="1323"/>
            <p14:sldId id="1324"/>
            <p14:sldId id="1156"/>
            <p14:sldId id="1274"/>
            <p14:sldId id="1314"/>
          </p14:sldIdLst>
        </p14:section>
        <p14:section name="Algorithms / SSSP" id="{6EF6E544-F253-480C-85E9-FC6462E7A000}">
          <p14:sldIdLst>
            <p14:sldId id="1642"/>
            <p14:sldId id="1243"/>
            <p14:sldId id="1431"/>
            <p14:sldId id="1432"/>
            <p14:sldId id="1434"/>
            <p14:sldId id="1435"/>
            <p14:sldId id="1437"/>
            <p14:sldId id="1405"/>
          </p14:sldIdLst>
        </p14:section>
        <p14:section name="Algorithms / Triangle count" id="{F7D2D1B4-133F-45A1-8B73-2C6BD25109C0}">
          <p14:sldIdLst>
            <p14:sldId id="1422"/>
            <p14:sldId id="1503"/>
            <p14:sldId id="1520"/>
            <p14:sldId id="1525"/>
            <p14:sldId id="1522"/>
            <p14:sldId id="1526"/>
            <p14:sldId id="1527"/>
          </p14:sldIdLst>
        </p14:section>
        <p14:section name="Algorithms / The importance of masking" id="{23524EBC-E714-4B4C-A9BD-2AA93B46B9BF}">
          <p14:sldIdLst>
            <p14:sldId id="1499"/>
            <p14:sldId id="1458"/>
            <p14:sldId id="1199"/>
            <p14:sldId id="1196"/>
            <p14:sldId id="1198"/>
            <p14:sldId id="1603"/>
            <p14:sldId id="1188"/>
          </p14:sldIdLst>
        </p14:section>
        <p14:section name="GraphBLAS and SuiteSparse internals" id="{0AA1FC27-4A8A-4F57-9205-7D3C32D6B51A}">
          <p14:sldIdLst>
            <p14:sldId id="1631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30"/>
            <p14:sldId id="1176"/>
            <p14:sldId id="1441"/>
            <p14:sldId id="1157"/>
            <p14:sldId id="1177"/>
            <p14:sldId id="1641"/>
          </p14:sldIdLst>
        </p14:section>
        <p14:section name="Further reading and libraries" id="{73FA3BEE-56B7-42D4-AE9D-F5E1F1C81DA2}">
          <p14:sldIdLst/>
        </p14:section>
        <p14:section name="Summary" id="{C8420532-0ABB-4B37-BBD9-A999E969E254}">
          <p14:sldIdLst>
            <p14:sldId id="1185"/>
            <p14:sldId id="1186"/>
            <p14:sldId id="1624"/>
            <p14:sldId id="1627"/>
            <p14:sldId id="1628"/>
            <p14:sldId id="1625"/>
            <p14:sldId id="162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176" userDrawn="1">
          <p15:clr>
            <a:srgbClr val="A4A3A4"/>
          </p15:clr>
        </p15:guide>
        <p15:guide id="2" pos="633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ginecz János" initials="MJ" lastIdx="1" clrIdx="0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B95E0"/>
    <a:srgbClr val="D95F02"/>
    <a:srgbClr val="7570B3"/>
    <a:srgbClr val="E7298A"/>
    <a:srgbClr val="C5C3DF"/>
    <a:srgbClr val="A6CEE3"/>
    <a:srgbClr val="FB9A99"/>
    <a:srgbClr val="E41A1C"/>
    <a:srgbClr val="E31A1C"/>
    <a:srgbClr val="377E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D7B26C5-4107-4FEC-AEDC-1716B250A1EF}" styleName="Világos stílus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DF18680-E054-41AD-8BC1-D1AEF772440D}" styleName="Közepesen sötét stílus 2 – 5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F5AB1C69-6EDB-4FF4-983F-18BD219EF322}" styleName="Közepesen sötét stílus 2 – 3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B301B821-A1FF-4177-AEE7-76D212191A09}" styleName="Közepesen sötét stílus 1 – 1. jelölőszín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2D5ABB26-0587-4C30-8999-92F81FD0307C}" styleName="Stílus és rács nélkül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Téma alapján készült stílus 1 – 1. jelölőszín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93296810-A885-4BE3-A3E7-6D5BEEA58F35}" styleName="Közepesen sötét stílus 2 – 6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93D81CF-94F2-401A-BA57-92F5A7B2D0C5}" styleName="Közepesen sötét stílu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940" autoAdjust="0"/>
    <p:restoredTop sz="86820" autoAdjust="0"/>
  </p:normalViewPr>
  <p:slideViewPr>
    <p:cSldViewPr>
      <p:cViewPr>
        <p:scale>
          <a:sx n="100" d="100"/>
          <a:sy n="100" d="100"/>
        </p:scale>
        <p:origin x="2934" y="588"/>
      </p:cViewPr>
      <p:guideLst>
        <p:guide orient="horz" pos="1176"/>
        <p:guide pos="6336"/>
      </p:guideLst>
    </p:cSldViewPr>
  </p:slideViewPr>
  <p:outlineViewPr>
    <p:cViewPr>
      <p:scale>
        <a:sx n="50" d="100"/>
        <a:sy n="50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94" d="100"/>
        <a:sy n="94" d="100"/>
      </p:scale>
      <p:origin x="0" y="-4530"/>
    </p:cViewPr>
  </p:sorterViewPr>
  <p:notesViewPr>
    <p:cSldViewPr>
      <p:cViewPr varScale="1">
        <p:scale>
          <a:sx n="56" d="100"/>
          <a:sy n="56" d="100"/>
        </p:scale>
        <p:origin x="798" y="84"/>
      </p:cViewPr>
      <p:guideLst/>
    </p:cSldViewPr>
  </p:notesViewPr>
  <p:gridSpacing cx="38100" cy="381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commentAuthors" Target="commentAuthor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notesMaster" Target="notesMasters/notesMaster1.xml"/><Relationship Id="rId112" Type="http://schemas.openxmlformats.org/officeDocument/2006/relationships/font" Target="fonts/font22.fntdata"/><Relationship Id="rId16" Type="http://schemas.openxmlformats.org/officeDocument/2006/relationships/slide" Target="slides/slide15.xml"/><Relationship Id="rId107" Type="http://schemas.openxmlformats.org/officeDocument/2006/relationships/font" Target="fonts/font17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font" Target="fonts/font12.fntdata"/><Relationship Id="rId5" Type="http://schemas.openxmlformats.org/officeDocument/2006/relationships/slide" Target="slides/slide4.xml"/><Relationship Id="rId90" Type="http://schemas.openxmlformats.org/officeDocument/2006/relationships/handoutMaster" Target="handoutMasters/handoutMaster1.xml"/><Relationship Id="rId95" Type="http://schemas.openxmlformats.org/officeDocument/2006/relationships/font" Target="fonts/font5.fntdata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font" Target="fonts/font23.fntdata"/><Relationship Id="rId118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font" Target="fonts/font13.fntdata"/><Relationship Id="rId108" Type="http://schemas.openxmlformats.org/officeDocument/2006/relationships/font" Target="fonts/font18.fntdata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font" Target="fonts/font1.fntdata"/><Relationship Id="rId96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font" Target="fonts/font24.fntdata"/><Relationship Id="rId119" Type="http://schemas.openxmlformats.org/officeDocument/2006/relationships/viewProps" Target="viewProps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font" Target="fonts/font19.fntdata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font" Target="fonts/font7.fntdata"/><Relationship Id="rId104" Type="http://schemas.openxmlformats.org/officeDocument/2006/relationships/font" Target="fonts/font14.fntdata"/><Relationship Id="rId120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2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font" Target="fonts/font20.fntdata"/><Relationship Id="rId115" Type="http://schemas.openxmlformats.org/officeDocument/2006/relationships/font" Target="fonts/font25.fntdata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font" Target="fonts/font10.fntdata"/><Relationship Id="rId105" Type="http://schemas.openxmlformats.org/officeDocument/2006/relationships/font" Target="fonts/font15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font" Target="fonts/font3.fntdata"/><Relationship Id="rId98" Type="http://schemas.openxmlformats.org/officeDocument/2006/relationships/font" Target="fonts/font8.fntdata"/><Relationship Id="rId121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font" Target="fonts/font2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font" Target="fonts/font21.fntdata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font" Target="fonts/font1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font" Target="fonts/font4.fntdata"/><Relationship Id="rId99" Type="http://schemas.openxmlformats.org/officeDocument/2006/relationships/font" Target="fonts/font9.fntdata"/><Relationship Id="rId101" Type="http://schemas.openxmlformats.org/officeDocument/2006/relationships/font" Target="fonts/font11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Élőfej hely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3" name="Dátum helye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20DF98-73A7-40A6-8A84-2EB5B4F2C4CC}" type="datetimeFigureOut">
              <a:rPr lang="hu-HU" smtClean="0"/>
              <a:t>2020.12.01.</a:t>
            </a:fld>
            <a:endParaRPr lang="hu-HU"/>
          </a:p>
        </p:txBody>
      </p:sp>
      <p:sp>
        <p:nvSpPr>
          <p:cNvPr id="4" name="Élőláb helye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5" name="Dia számának hely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CCB88-D127-4977-BCAE-B3A8451B9035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05535213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9130191-0BE1-0142-AFC1-0297AE024A0E}" type="datetimeFigureOut">
              <a:rPr lang="en-US" smtClean="0"/>
              <a:pPr/>
              <a:t>12/1/2020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hu-HU" smtClean="0"/>
              <a:t>Click to edit Master text styles</a:t>
            </a:r>
          </a:p>
          <a:p>
            <a:pPr lvl="1"/>
            <a:r>
              <a:rPr lang="hu-HU" smtClean="0"/>
              <a:t>Second level</a:t>
            </a:r>
          </a:p>
          <a:p>
            <a:pPr lvl="2"/>
            <a:r>
              <a:rPr lang="hu-HU" smtClean="0"/>
              <a:t>Third level</a:t>
            </a:r>
          </a:p>
          <a:p>
            <a:pPr lvl="3"/>
            <a:r>
              <a:rPr lang="hu-HU" smtClean="0"/>
              <a:t>Fourth level</a:t>
            </a:r>
          </a:p>
          <a:p>
            <a:pPr lvl="4"/>
            <a:r>
              <a:rPr lang="hu-HU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0A3C59-3253-3B42-8BE0-F6D0BA6B044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2339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 smtClean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41491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7690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12421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6188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2392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43333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r>
                  <a:rPr lang="en-US" dirty="0" smtClean="0"/>
                  <a:t>The </a:t>
                </a:r>
                <a14:m>
                  <m:oMath xmlns:m="http://schemas.openxmlformats.org/officeDocument/2006/math">
                    <m:d>
                      <m:dPr>
                        <m:begChr m:val="⟨"/>
                        <m:endChr m:val="⟩"/>
                        <m:ctrlPr>
                          <a:rPr lang="en-GB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𝐷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⊗</m:t>
                        </m:r>
                      </m:e>
                    </m:d>
                  </m:oMath>
                </a14:m>
                <a:r>
                  <a:rPr lang="en-US" baseline="0" dirty="0" smtClean="0"/>
                  <a:t> algebraic structure is a </a:t>
                </a:r>
                <a:r>
                  <a:rPr lang="en-US" i="1" baseline="0" dirty="0" smtClean="0"/>
                  <a:t>magma</a:t>
                </a:r>
                <a:r>
                  <a:rPr lang="en-US" baseline="0" dirty="0" smtClean="0"/>
                  <a:t> (but I see little added value in introducing yet another concept in this talk).</a:t>
                </a:r>
              </a:p>
              <a:p>
                <a:r>
                  <a:rPr lang="en-US" baseline="0" dirty="0" smtClean="0"/>
                  <a:t>Even the mathematical structure of a “near-</a:t>
                </a:r>
                <a:r>
                  <a:rPr lang="en-US" baseline="0" dirty="0" err="1" smtClean="0"/>
                  <a:t>semiring</a:t>
                </a:r>
                <a:r>
                  <a:rPr lang="en-US" baseline="0" dirty="0" smtClean="0"/>
                  <a:t>” is stronger than the “</a:t>
                </a:r>
                <a:r>
                  <a:rPr lang="en-US" baseline="0" dirty="0" err="1" smtClean="0"/>
                  <a:t>GraphBLAS</a:t>
                </a:r>
                <a:r>
                  <a:rPr lang="en-US" baseline="0" dirty="0" smtClean="0"/>
                  <a:t> </a:t>
                </a:r>
                <a:r>
                  <a:rPr lang="en-US" baseline="0" dirty="0" err="1" smtClean="0"/>
                  <a:t>semiring</a:t>
                </a:r>
                <a:r>
                  <a:rPr lang="en-US" baseline="0" dirty="0" smtClean="0"/>
                  <a:t>”.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r>
                  <a:rPr lang="en-US" dirty="0" smtClean="0"/>
                  <a:t>The </a:t>
                </a:r>
                <a:r>
                  <a:rPr lang="en-GB" i="0" smtClean="0">
                    <a:latin typeface="Cambria Math" panose="02040503050406030204" pitchFamily="18" charset="0"/>
                  </a:rPr>
                  <a:t>⟨</a:t>
                </a:r>
                <a:r>
                  <a:rPr lang="en-US" b="0" i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𝐷</a:t>
                </a:r>
                <a:r>
                  <a:rPr lang="hu-HU" i="0">
                    <a:latin typeface="Cambria Math" panose="02040503050406030204" pitchFamily="18" charset="0"/>
                  </a:rPr>
                  <a:t>,</a:t>
                </a:r>
                <a:r>
                  <a:rPr lang="en-US" b="0" i="0" smtClean="0">
                    <a:latin typeface="Cambria Math" panose="02040503050406030204" pitchFamily="18" charset="0"/>
                  </a:rPr>
                  <a:t>⊗</a:t>
                </a:r>
                <a:r>
                  <a:rPr lang="en-US" b="0" i="0">
                    <a:latin typeface="Cambria Math" panose="02040503050406030204" pitchFamily="18" charset="0"/>
                  </a:rPr>
                  <a:t>⟩</a:t>
                </a:r>
                <a:r>
                  <a:rPr lang="en-US" baseline="0" dirty="0" smtClean="0"/>
                  <a:t> algebraic structure is </a:t>
                </a:r>
                <a:r>
                  <a:rPr lang="en-US" baseline="0" dirty="0" smtClean="0"/>
                  <a:t>a </a:t>
                </a:r>
                <a:r>
                  <a:rPr lang="en-US" i="1" baseline="0" dirty="0" smtClean="0"/>
                  <a:t>magma</a:t>
                </a:r>
                <a:r>
                  <a:rPr lang="en-US" baseline="0" dirty="0" smtClean="0"/>
                  <a:t> </a:t>
                </a:r>
                <a:r>
                  <a:rPr lang="en-US" baseline="0" dirty="0" smtClean="0"/>
                  <a:t>(but </a:t>
                </a:r>
                <a:r>
                  <a:rPr lang="en-US" baseline="0" dirty="0" smtClean="0"/>
                  <a:t>I see little added value in introducing yet another </a:t>
                </a:r>
                <a:r>
                  <a:rPr lang="en-US" baseline="0" dirty="0" smtClean="0"/>
                  <a:t>concept).</a:t>
                </a:r>
              </a:p>
              <a:p>
                <a:r>
                  <a:rPr lang="en-US" baseline="0" dirty="0" smtClean="0"/>
                  <a:t>Even the mathematical structure of a “near-</a:t>
                </a:r>
                <a:r>
                  <a:rPr lang="en-US" baseline="0" dirty="0" err="1" smtClean="0"/>
                  <a:t>semiring</a:t>
                </a:r>
                <a:r>
                  <a:rPr lang="en-US" baseline="0" dirty="0" smtClean="0"/>
                  <a:t>” is stronger than the “</a:t>
                </a:r>
                <a:r>
                  <a:rPr lang="en-US" baseline="0" dirty="0" err="1" smtClean="0"/>
                  <a:t>GraphBLAS</a:t>
                </a:r>
                <a:r>
                  <a:rPr lang="en-US" baseline="0" dirty="0" smtClean="0"/>
                  <a:t> </a:t>
                </a:r>
                <a:r>
                  <a:rPr lang="en-US" baseline="0" dirty="0" err="1" smtClean="0"/>
                  <a:t>semiring</a:t>
                </a:r>
                <a:r>
                  <a:rPr lang="en-US" baseline="0" dirty="0" smtClean="0"/>
                  <a:t>”.</a:t>
                </a:r>
              </a:p>
              <a:p>
                <a:endParaRPr lang="en-US" dirty="0"/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973539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r>
                  <a:rPr lang="en-US" dirty="0" smtClean="0"/>
                  <a:t>They satisfy the properties required for matrix multiplication.</a:t>
                </a:r>
              </a:p>
              <a:p>
                <a:r>
                  <a:rPr lang="en-US" dirty="0" smtClean="0"/>
                  <a:t>Possible relaxation: drop the commutative property of addition.</a:t>
                </a:r>
              </a:p>
            </p:txBody>
          </p:sp>
        </mc:Choice>
        <mc:Fallback xmlns="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marR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GB" i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⨁</a:t>
                </a:r>
                <a:r>
                  <a:rPr lang="hu-HU" dirty="0" smtClean="0">
                    <a:ea typeface="Cambria Math" panose="02040503050406030204" pitchFamily="18" charset="0"/>
                  </a:rPr>
                  <a:t> kiválasztás</a:t>
                </a:r>
              </a:p>
              <a:p>
                <a:pPr marL="0" marR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GB" i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⨂</a:t>
                </a:r>
                <a:r>
                  <a:rPr lang="hu-HU" dirty="0" smtClean="0">
                    <a:ea typeface="Cambria Math" panose="02040503050406030204" pitchFamily="18" charset="0"/>
                  </a:rPr>
                  <a:t> kiterjesztés</a:t>
                </a:r>
                <a:endParaRPr lang="en-US" dirty="0">
                  <a:ea typeface="Cambria Math" panose="02040503050406030204" pitchFamily="18" charset="0"/>
                </a:endParaRPr>
              </a:p>
              <a:p>
                <a:endParaRPr lang="en-GB" dirty="0"/>
              </a:p>
            </p:txBody>
          </p:sp>
        </mc:Fallback>
      </mc:AlternateContent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02652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0053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0580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6704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Graph</a:t>
            </a:r>
            <a:r>
              <a:rPr lang="en-US" baseline="0" dirty="0" smtClean="0"/>
              <a:t> processing problem: the value in the data lies in the connections rather than the attribute values. The queries focus on this with paths, subgraph queries, etc.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72508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5902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98906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Use this slide</a:t>
            </a:r>
            <a:r>
              <a:rPr lang="en-US" baseline="0" dirty="0" smtClean="0"/>
              <a:t> for exporting.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74038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Setup: network-attached HDD</a:t>
            </a:r>
            <a:r>
              <a:rPr lang="en-US" baseline="0" dirty="0" smtClean="0"/>
              <a:t> storage (100 </a:t>
            </a:r>
            <a:r>
              <a:rPr lang="en-US" baseline="0" dirty="0" err="1" smtClean="0"/>
              <a:t>mbyte</a:t>
            </a:r>
            <a:r>
              <a:rPr lang="en-US" baseline="0" dirty="0" smtClean="0"/>
              <a:t>/s), </a:t>
            </a:r>
            <a:r>
              <a:rPr lang="en-US" dirty="0" smtClean="0"/>
              <a:t>512 GBs of RAM and dual AMD EPYC 7551 CPUs (64 cores, 128 threads in total).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032907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06861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Coming up with new algebras is easy</a:t>
            </a:r>
            <a:r>
              <a:rPr lang="en-US" baseline="0" dirty="0" smtClean="0"/>
              <a:t> but they have to lend themselves to EFFICIENT IMPLEMENTATIONS to stick around.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02218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Matrix representations and operations are more machine-friendly</a:t>
            </a:r>
          </a:p>
          <a:p>
            <a:endParaRPr lang="en-US" dirty="0" smtClean="0"/>
          </a:p>
          <a:p>
            <a:pPr marL="0" marR="0" lvl="1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Balance between performance and portability</a:t>
            </a:r>
          </a:p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7135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7308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93920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CLR</a:t>
            </a:r>
            <a:r>
              <a:rPr lang="hu-HU" baseline="0" dirty="0" smtClean="0"/>
              <a:t> terms</a:t>
            </a:r>
            <a:r>
              <a:rPr lang="en-US" baseline="0" dirty="0" smtClean="0"/>
              <a:t> in the context of </a:t>
            </a:r>
            <a:r>
              <a:rPr lang="en-US" i="1" baseline="0" dirty="0" smtClean="0"/>
              <a:t>shortest path problems</a:t>
            </a:r>
            <a:r>
              <a:rPr lang="en-US" baseline="0" dirty="0" smtClean="0"/>
              <a:t> on closed </a:t>
            </a:r>
            <a:r>
              <a:rPr lang="en-US" baseline="0" dirty="0" err="1" smtClean="0"/>
              <a:t>semirings</a:t>
            </a:r>
            <a:r>
              <a:rPr lang="en-US" baseline="0" dirty="0" smtClean="0"/>
              <a:t> and their </a:t>
            </a:r>
            <a:r>
              <a:rPr lang="hu-HU" baseline="0" dirty="0" smtClean="0"/>
              <a:t>Hungarian</a:t>
            </a:r>
            <a:r>
              <a:rPr lang="en-US" baseline="0" dirty="0" smtClean="0"/>
              <a:t> translation</a:t>
            </a:r>
            <a:r>
              <a:rPr lang="hu-HU" baseline="0" dirty="0" smtClean="0"/>
              <a:t>:</a:t>
            </a:r>
          </a:p>
          <a:p>
            <a:pPr marL="171450" indent="-171450">
              <a:buFontTx/>
              <a:buChar char="-"/>
            </a:pPr>
            <a:r>
              <a:rPr lang="hu-HU" baseline="0" dirty="0" smtClean="0"/>
              <a:t>addition</a:t>
            </a:r>
            <a:r>
              <a:rPr lang="en-US" baseline="0" dirty="0" smtClean="0"/>
              <a:t> = </a:t>
            </a:r>
            <a:r>
              <a:rPr lang="hu-HU" b="1" baseline="0" dirty="0" smtClean="0"/>
              <a:t>summary</a:t>
            </a:r>
            <a:r>
              <a:rPr lang="hu-HU" baseline="0" dirty="0" smtClean="0"/>
              <a:t> </a:t>
            </a:r>
            <a:r>
              <a:rPr lang="en-US" baseline="0" dirty="0" smtClean="0"/>
              <a:t>(</a:t>
            </a:r>
            <a:r>
              <a:rPr lang="hu-HU" baseline="0" dirty="0" smtClean="0"/>
              <a:t>kiválasztás</a:t>
            </a:r>
            <a:r>
              <a:rPr lang="en-US" baseline="0" dirty="0" smtClean="0"/>
              <a:t> – </a:t>
            </a:r>
            <a:r>
              <a:rPr lang="hu-HU" baseline="0" dirty="0" smtClean="0"/>
              <a:t>bad translation IMHO)</a:t>
            </a:r>
          </a:p>
          <a:p>
            <a:pPr marL="171450" indent="-171450">
              <a:buFontTx/>
              <a:buChar char="-"/>
            </a:pPr>
            <a:r>
              <a:rPr lang="hu-HU" baseline="0" dirty="0" smtClean="0"/>
              <a:t>multiplication</a:t>
            </a:r>
            <a:r>
              <a:rPr lang="en-US" baseline="0" dirty="0" smtClean="0"/>
              <a:t> = </a:t>
            </a:r>
            <a:r>
              <a:rPr lang="hu-HU" b="1" baseline="0" dirty="0" smtClean="0"/>
              <a:t>extension</a:t>
            </a:r>
            <a:r>
              <a:rPr lang="hu-HU" baseline="0" dirty="0" smtClean="0"/>
              <a:t> </a:t>
            </a:r>
            <a:r>
              <a:rPr lang="en-US" baseline="0" dirty="0" smtClean="0"/>
              <a:t>(</a:t>
            </a:r>
            <a:r>
              <a:rPr lang="hu-HU" baseline="0" dirty="0" smtClean="0"/>
              <a:t>kiterjesztés</a:t>
            </a:r>
            <a:r>
              <a:rPr lang="en-US" baseline="0" dirty="0" smtClean="0"/>
              <a:t>)</a:t>
            </a:r>
          </a:p>
          <a:p>
            <a:pPr marL="0" indent="0">
              <a:buFontTx/>
              <a:buNone/>
            </a:pPr>
            <a:endParaRPr lang="en-US" baseline="0" dirty="0" smtClean="0"/>
          </a:p>
          <a:p>
            <a:pPr marL="0" indent="0">
              <a:buFontTx/>
              <a:buNone/>
            </a:pPr>
            <a:r>
              <a:rPr lang="en-US" baseline="0" dirty="0" smtClean="0"/>
              <a:t>NLP: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addition = </a:t>
            </a:r>
            <a:r>
              <a:rPr lang="en-US" b="1" baseline="0" dirty="0" smtClean="0"/>
              <a:t>aggregation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multiplication = </a:t>
            </a:r>
            <a:r>
              <a:rPr lang="en-US" b="1" baseline="0" dirty="0" smtClean="0"/>
              <a:t>combination</a:t>
            </a:r>
          </a:p>
          <a:p>
            <a:pPr marL="0" indent="0">
              <a:buFontTx/>
              <a:buNone/>
            </a:pPr>
            <a:endParaRPr lang="en-US" baseline="0" dirty="0" smtClean="0"/>
          </a:p>
          <a:p>
            <a:pPr marL="0" indent="0">
              <a:buFontTx/>
              <a:buNone/>
            </a:pPr>
            <a:r>
              <a:rPr lang="en-US" baseline="0" dirty="0" smtClean="0"/>
              <a:t>Other terms are: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addition = </a:t>
            </a:r>
            <a:r>
              <a:rPr lang="en-US" b="1" baseline="0" dirty="0" smtClean="0"/>
              <a:t>reduction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multiplication = </a:t>
            </a:r>
            <a:r>
              <a:rPr lang="en-US" b="1" baseline="0" dirty="0" smtClean="0"/>
              <a:t>combination</a:t>
            </a:r>
          </a:p>
          <a:p>
            <a:pPr marL="0" indent="0">
              <a:buFontTx/>
              <a:buNone/>
            </a:pPr>
            <a:endParaRPr lang="en-US" b="1" baseline="0" dirty="0" smtClean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3037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CLR</a:t>
            </a:r>
            <a:r>
              <a:rPr lang="hu-HU" baseline="0" dirty="0" smtClean="0"/>
              <a:t> terms</a:t>
            </a:r>
            <a:r>
              <a:rPr lang="en-US" baseline="0" dirty="0" smtClean="0"/>
              <a:t> in the context of </a:t>
            </a:r>
            <a:r>
              <a:rPr lang="en-US" i="1" baseline="0" dirty="0" smtClean="0"/>
              <a:t>shortest path problems</a:t>
            </a:r>
            <a:r>
              <a:rPr lang="en-US" baseline="0" dirty="0" smtClean="0"/>
              <a:t> on closed </a:t>
            </a:r>
            <a:r>
              <a:rPr lang="en-US" baseline="0" dirty="0" err="1" smtClean="0"/>
              <a:t>semirings</a:t>
            </a:r>
            <a:r>
              <a:rPr lang="en-US" baseline="0" dirty="0" smtClean="0"/>
              <a:t> and their </a:t>
            </a:r>
            <a:r>
              <a:rPr lang="hu-HU" baseline="0" dirty="0" smtClean="0"/>
              <a:t>Hungarian</a:t>
            </a:r>
            <a:r>
              <a:rPr lang="en-US" baseline="0" dirty="0" smtClean="0"/>
              <a:t> translation</a:t>
            </a:r>
            <a:r>
              <a:rPr lang="hu-HU" baseline="0" dirty="0" smtClean="0"/>
              <a:t>:</a:t>
            </a:r>
          </a:p>
          <a:p>
            <a:pPr marL="171450" indent="-171450">
              <a:buFontTx/>
              <a:buChar char="-"/>
            </a:pPr>
            <a:r>
              <a:rPr lang="hu-HU" baseline="0" dirty="0" smtClean="0"/>
              <a:t>addition</a:t>
            </a:r>
            <a:r>
              <a:rPr lang="en-US" baseline="0" dirty="0" smtClean="0"/>
              <a:t> = </a:t>
            </a:r>
            <a:r>
              <a:rPr lang="hu-HU" b="1" baseline="0" dirty="0" smtClean="0"/>
              <a:t>summary</a:t>
            </a:r>
            <a:r>
              <a:rPr lang="hu-HU" baseline="0" dirty="0" smtClean="0"/>
              <a:t> </a:t>
            </a:r>
            <a:r>
              <a:rPr lang="en-US" baseline="0" dirty="0" smtClean="0"/>
              <a:t>(</a:t>
            </a:r>
            <a:r>
              <a:rPr lang="hu-HU" baseline="0" dirty="0" smtClean="0"/>
              <a:t>kiválasztás</a:t>
            </a:r>
            <a:r>
              <a:rPr lang="en-US" baseline="0" dirty="0" smtClean="0"/>
              <a:t> – </a:t>
            </a:r>
            <a:r>
              <a:rPr lang="hu-HU" baseline="0" dirty="0" smtClean="0"/>
              <a:t>bad translation IMHO)</a:t>
            </a:r>
          </a:p>
          <a:p>
            <a:pPr marL="171450" indent="-171450">
              <a:buFontTx/>
              <a:buChar char="-"/>
            </a:pPr>
            <a:r>
              <a:rPr lang="hu-HU" baseline="0" dirty="0" smtClean="0"/>
              <a:t>multiplication</a:t>
            </a:r>
            <a:r>
              <a:rPr lang="en-US" baseline="0" dirty="0" smtClean="0"/>
              <a:t> = </a:t>
            </a:r>
            <a:r>
              <a:rPr lang="hu-HU" b="1" baseline="0" dirty="0" smtClean="0"/>
              <a:t>extension</a:t>
            </a:r>
            <a:r>
              <a:rPr lang="hu-HU" baseline="0" dirty="0" smtClean="0"/>
              <a:t> </a:t>
            </a:r>
            <a:r>
              <a:rPr lang="en-US" baseline="0" dirty="0" smtClean="0"/>
              <a:t>(</a:t>
            </a:r>
            <a:r>
              <a:rPr lang="hu-HU" baseline="0" dirty="0" smtClean="0"/>
              <a:t>kiterjesztés</a:t>
            </a:r>
            <a:r>
              <a:rPr lang="en-US" baseline="0" dirty="0" smtClean="0"/>
              <a:t>)</a:t>
            </a:r>
          </a:p>
          <a:p>
            <a:pPr marL="0" indent="0">
              <a:buFontTx/>
              <a:buNone/>
            </a:pPr>
            <a:endParaRPr lang="en-US" baseline="0" dirty="0" smtClean="0"/>
          </a:p>
          <a:p>
            <a:pPr marL="0" indent="0">
              <a:buFontTx/>
              <a:buNone/>
            </a:pPr>
            <a:r>
              <a:rPr lang="en-US" baseline="0" dirty="0" smtClean="0"/>
              <a:t>NLP: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addition = </a:t>
            </a:r>
            <a:r>
              <a:rPr lang="en-US" b="1" baseline="0" dirty="0" smtClean="0"/>
              <a:t>aggregation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multiplication = </a:t>
            </a:r>
            <a:r>
              <a:rPr lang="en-US" b="1" baseline="0" dirty="0" smtClean="0"/>
              <a:t>combination</a:t>
            </a:r>
          </a:p>
          <a:p>
            <a:pPr marL="0" indent="0">
              <a:buFontTx/>
              <a:buNone/>
            </a:pPr>
            <a:endParaRPr lang="en-US" baseline="0" dirty="0" smtClean="0"/>
          </a:p>
          <a:p>
            <a:pPr marL="0" indent="0">
              <a:buFontTx/>
              <a:buNone/>
            </a:pPr>
            <a:r>
              <a:rPr lang="en-US" baseline="0" dirty="0" smtClean="0"/>
              <a:t>Other terms are: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addition = </a:t>
            </a:r>
            <a:r>
              <a:rPr lang="en-US" b="1" baseline="0" dirty="0" smtClean="0"/>
              <a:t>reduction</a:t>
            </a:r>
          </a:p>
          <a:p>
            <a:pPr marL="171450" indent="-171450">
              <a:buFontTx/>
              <a:buChar char="-"/>
            </a:pPr>
            <a:r>
              <a:rPr lang="en-US" baseline="0" dirty="0" smtClean="0"/>
              <a:t>multiplication = </a:t>
            </a:r>
            <a:r>
              <a:rPr lang="en-US" b="1" baseline="0" dirty="0" smtClean="0"/>
              <a:t>combination</a:t>
            </a:r>
          </a:p>
          <a:p>
            <a:pPr marL="0" indent="0">
              <a:buFontTx/>
              <a:buNone/>
            </a:pPr>
            <a:endParaRPr lang="en-US" b="1" baseline="0" dirty="0" smtClean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A3C59-3253-3B42-8BE0-F6D0BA6B0441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836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2844795"/>
            <a:ext cx="12192000" cy="136207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anchor="ctr" anchorCtr="0"/>
          <a:lstStyle>
            <a:lvl1pPr algn="ctr">
              <a:defRPr sz="4000" b="1" cap="none" baseline="0">
                <a:latin typeface="+mj-lt"/>
                <a:ea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r>
              <a:rPr lang="hu-HU" dirty="0" smtClean="0"/>
              <a:t>Mintacím szerkesztése</a:t>
            </a:r>
            <a:endParaRPr lang="hu-H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12192000" cy="756000"/>
          </a:xfrm>
          <a:prstGeom prst="rect">
            <a:avLst/>
          </a:prstGeom>
          <a:noFill/>
          <a:ln w="19050">
            <a:noFill/>
          </a:ln>
        </p:spPr>
        <p:txBody>
          <a:bodyPr/>
          <a:lstStyle>
            <a:lvl1pPr algn="l">
              <a:defRPr b="1" cap="all" baseline="0">
                <a:solidFill>
                  <a:schemeClr val="tx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r>
              <a:rPr lang="hu-HU" dirty="0" smtClean="0"/>
              <a:t>Mintacím szerkesztése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11811000" cy="5529263"/>
          </a:xfrm>
          <a:prstGeom prst="rect">
            <a:avLst/>
          </a:prstGeom>
        </p:spPr>
        <p:txBody>
          <a:bodyPr/>
          <a:lstStyle>
            <a:lvl1pPr>
              <a:buClr>
                <a:schemeClr val="tx1">
                  <a:lumMod val="95000"/>
                  <a:lumOff val="5000"/>
                </a:schemeClr>
              </a:buCl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buClr>
                <a:schemeClr val="tx1">
                  <a:lumMod val="95000"/>
                  <a:lumOff val="5000"/>
                </a:schemeClr>
              </a:buCl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hu-H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4931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hu-HU" dirty="0"/>
              <a:t>Mintaszöveg szerkesztése</a:t>
            </a:r>
          </a:p>
          <a:p>
            <a:pPr lvl="1"/>
            <a:r>
              <a:rPr lang="hu-HU" dirty="0"/>
              <a:t>Második szint</a:t>
            </a:r>
          </a:p>
          <a:p>
            <a:pPr lvl="2"/>
            <a:r>
              <a:rPr lang="hu-HU" dirty="0"/>
              <a:t>Harmadik szint</a:t>
            </a:r>
          </a:p>
          <a:p>
            <a:pPr lvl="3"/>
            <a:r>
              <a:rPr lang="hu-HU" dirty="0"/>
              <a:t>Negyedik szint</a:t>
            </a:r>
          </a:p>
          <a:p>
            <a:pPr lvl="4"/>
            <a:r>
              <a:rPr lang="hu-HU" dirty="0"/>
              <a:t>Ötödik szint</a:t>
            </a:r>
          </a:p>
        </p:txBody>
      </p:sp>
      <p:sp>
        <p:nvSpPr>
          <p:cNvPr id="8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12192000" cy="756000"/>
          </a:xfrm>
          <a:prstGeom prst="rect">
            <a:avLst/>
          </a:prstGeom>
          <a:noFill/>
          <a:ln w="19050">
            <a:noFill/>
          </a:ln>
        </p:spPr>
        <p:txBody>
          <a:bodyPr/>
          <a:lstStyle>
            <a:lvl1pPr algn="l">
              <a:defRPr b="1" cap="all" baseline="0">
                <a:solidFill>
                  <a:schemeClr val="tx1"/>
                </a:solidFill>
                <a:latin typeface="+mj-lt"/>
                <a:ea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r>
              <a:rPr lang="hu-HU" dirty="0" smtClean="0"/>
              <a:t>Mintacím szerkesztése</a:t>
            </a:r>
            <a:endParaRPr lang="hu-HU" dirty="0"/>
          </a:p>
        </p:txBody>
      </p:sp>
      <p:sp>
        <p:nvSpPr>
          <p:cNvPr id="9" name="Tartalom helye 2"/>
          <p:cNvSpPr>
            <a:spLocks noGrp="1"/>
          </p:cNvSpPr>
          <p:nvPr>
            <p:ph sz="half" idx="10"/>
          </p:nvPr>
        </p:nvSpPr>
        <p:spPr>
          <a:xfrm>
            <a:off x="6124575" y="1825625"/>
            <a:ext cx="5181600" cy="4351338"/>
          </a:xfrm>
        </p:spPr>
        <p:txBody>
          <a:bodyPr/>
          <a:lstStyle>
            <a:lvl1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>
              <a:buClrTx/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>
              <a:defRPr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hu-HU" dirty="0"/>
              <a:t>Mintaszöveg szerkesztése</a:t>
            </a:r>
          </a:p>
          <a:p>
            <a:pPr lvl="1"/>
            <a:r>
              <a:rPr lang="hu-HU" dirty="0"/>
              <a:t>Második szint</a:t>
            </a:r>
          </a:p>
          <a:p>
            <a:pPr lvl="2"/>
            <a:r>
              <a:rPr lang="hu-HU" dirty="0"/>
              <a:t>Harmadik szint</a:t>
            </a:r>
          </a:p>
          <a:p>
            <a:pPr lvl="3"/>
            <a:r>
              <a:rPr lang="hu-HU" dirty="0"/>
              <a:t>Negyedik szint</a:t>
            </a:r>
          </a:p>
          <a:p>
            <a:pPr lvl="4"/>
            <a:r>
              <a:rPr lang="hu-HU" dirty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439485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0" r:id="rId2"/>
    <p:sldLayoutId id="2147483692" r:id="rId3"/>
    <p:sldLayoutId id="2147483696" r:id="rId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Trebuchet MS" panose="020B0603020202020204" pitchFamily="34" charset="0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000">
          <a:solidFill>
            <a:srgbClr val="F8F8F8"/>
          </a:solidFill>
          <a:latin typeface="Calibri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762536"/>
        </a:buClr>
        <a:buFont typeface="Wingdings" pitchFamily="2" charset="2"/>
        <a:buChar char="§"/>
        <a:defRPr sz="32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762536"/>
        </a:buClr>
        <a:buFont typeface="Courier New" pitchFamily="49" charset="0"/>
        <a:buChar char="o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762536"/>
        </a:buClr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rgbClr val="762536"/>
        </a:buClr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rgbClr val="762536"/>
        </a:buClr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14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7" Type="http://schemas.openxmlformats.org/officeDocument/2006/relationships/image" Target="../media/image1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people.csail.mit.edu/jshun/spaa2018.pdf" TargetMode="External"/><Relationship Id="rId5" Type="http://schemas.openxmlformats.org/officeDocument/2006/relationships/image" Target="../media/image11.png"/><Relationship Id="rId4" Type="http://schemas.openxmlformats.org/officeDocument/2006/relationships/hyperlink" Target="http://www.graphanalysis.org/SIAM-PP08/Kepner.pdf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11" Type="http://schemas.openxmlformats.org/officeDocument/2006/relationships/image" Target="../media/image240.png"/><Relationship Id="rId5" Type="http://schemas.openxmlformats.org/officeDocument/2006/relationships/image" Target="../media/image19.png"/><Relationship Id="rId10" Type="http://schemas.openxmlformats.org/officeDocument/2006/relationships/image" Target="../media/image190.png"/><Relationship Id="rId4" Type="http://schemas.openxmlformats.org/officeDocument/2006/relationships/image" Target="../media/image18.png"/><Relationship Id="rId9" Type="http://schemas.openxmlformats.org/officeDocument/2006/relationships/image" Target="../media/image22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0.png"/><Relationship Id="rId7" Type="http://schemas.openxmlformats.org/officeDocument/2006/relationships/image" Target="../media/image27.png"/><Relationship Id="rId12" Type="http://schemas.openxmlformats.org/officeDocument/2006/relationships/image" Target="../media/image24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4" Type="http://schemas.openxmlformats.org/officeDocument/2006/relationships/image" Target="../media/image21.png"/><Relationship Id="rId9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2.png"/><Relationship Id="rId4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7" Type="http://schemas.openxmlformats.org/officeDocument/2006/relationships/image" Target="../media/image3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382.png"/><Relationship Id="rId4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0.png"/><Relationship Id="rId13" Type="http://schemas.openxmlformats.org/officeDocument/2006/relationships/image" Target="../media/image41.png"/><Relationship Id="rId3" Type="http://schemas.openxmlformats.org/officeDocument/2006/relationships/image" Target="../media/image33.png"/><Relationship Id="rId7" Type="http://schemas.openxmlformats.org/officeDocument/2006/relationships/image" Target="../media/image350.png"/><Relationship Id="rId12" Type="http://schemas.openxmlformats.org/officeDocument/2006/relationships/image" Target="../media/image39.png"/><Relationship Id="rId2" Type="http://schemas.openxmlformats.org/officeDocument/2006/relationships/image" Target="../media/image300.png"/><Relationship Id="rId16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11" Type="http://schemas.openxmlformats.org/officeDocument/2006/relationships/image" Target="../media/image40.png"/><Relationship Id="rId5" Type="http://schemas.openxmlformats.org/officeDocument/2006/relationships/image" Target="../media/image35.png"/><Relationship Id="rId15" Type="http://schemas.openxmlformats.org/officeDocument/2006/relationships/image" Target="../media/image44.png"/><Relationship Id="rId10" Type="http://schemas.openxmlformats.org/officeDocument/2006/relationships/image" Target="../media/image38.png"/><Relationship Id="rId4" Type="http://schemas.openxmlformats.org/officeDocument/2006/relationships/image" Target="../media/image34.png"/><Relationship Id="rId9" Type="http://schemas.openxmlformats.org/officeDocument/2006/relationships/image" Target="../media/image37.png"/><Relationship Id="rId14" Type="http://schemas.openxmlformats.org/officeDocument/2006/relationships/image" Target="../media/image4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10" Type="http://schemas.openxmlformats.org/officeDocument/2006/relationships/image" Target="../media/image48.png"/><Relationship Id="rId9" Type="http://schemas.openxmlformats.org/officeDocument/2006/relationships/image" Target="../media/image4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1.png"/><Relationship Id="rId5" Type="http://schemas.openxmlformats.org/officeDocument/2006/relationships/image" Target="../media/image510.png"/><Relationship Id="rId4" Type="http://schemas.openxmlformats.org/officeDocument/2006/relationships/image" Target="../media/image48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51.png"/><Relationship Id="rId7" Type="http://schemas.openxmlformats.org/officeDocument/2006/relationships/image" Target="../media/image61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Relationship Id="rId9" Type="http://schemas.openxmlformats.org/officeDocument/2006/relationships/image" Target="../media/image6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sites.computer.org/debull/A17sept/p18.pdf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65.png"/><Relationship Id="rId4" Type="http://schemas.openxmlformats.org/officeDocument/2006/relationships/image" Target="../media/image52.png"/><Relationship Id="rId9" Type="http://schemas.openxmlformats.org/officeDocument/2006/relationships/image" Target="../media/image63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3.png"/><Relationship Id="rId3" Type="http://schemas.openxmlformats.org/officeDocument/2006/relationships/image" Target="../media/image55.png"/><Relationship Id="rId2" Type="http://schemas.openxmlformats.org/officeDocument/2006/relationships/image" Target="../media/image563.png"/><Relationship Id="rId16" Type="http://schemas.openxmlformats.org/officeDocument/2006/relationships/image" Target="../media/image20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7.png"/><Relationship Id="rId15" Type="http://schemas.openxmlformats.org/officeDocument/2006/relationships/image" Target="../media/image205.png"/><Relationship Id="rId4" Type="http://schemas.openxmlformats.org/officeDocument/2006/relationships/image" Target="../media/image56.png"/><Relationship Id="rId14" Type="http://schemas.openxmlformats.org/officeDocument/2006/relationships/image" Target="../media/image204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png"/><Relationship Id="rId4" Type="http://schemas.openxmlformats.org/officeDocument/2006/relationships/image" Target="../media/image7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0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7" Type="http://schemas.openxmlformats.org/officeDocument/2006/relationships/image" Target="../media/image5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png"/><Relationship Id="rId11" Type="http://schemas.openxmlformats.org/officeDocument/2006/relationships/image" Target="../media/image46.png"/><Relationship Id="rId5" Type="http://schemas.openxmlformats.org/officeDocument/2006/relationships/image" Target="../media/image681.png"/><Relationship Id="rId10" Type="http://schemas.openxmlformats.org/officeDocument/2006/relationships/image" Target="../media/image400.png"/><Relationship Id="rId9" Type="http://schemas.openxmlformats.org/officeDocument/2006/relationships/image" Target="../media/image4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7" Type="http://schemas.openxmlformats.org/officeDocument/2006/relationships/image" Target="../media/image80.png"/><Relationship Id="rId1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11" Type="http://schemas.openxmlformats.org/officeDocument/2006/relationships/image" Target="../media/image42.png"/><Relationship Id="rId5" Type="http://schemas.openxmlformats.org/officeDocument/2006/relationships/image" Target="../media/image701.png"/><Relationship Id="rId10" Type="http://schemas.openxmlformats.org/officeDocument/2006/relationships/image" Target="../media/image40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7" Type="http://schemas.openxmlformats.org/officeDocument/2006/relationships/image" Target="../media/image82.png"/><Relationship Id="rId1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11" Type="http://schemas.openxmlformats.org/officeDocument/2006/relationships/image" Target="../media/image42.png"/><Relationship Id="rId5" Type="http://schemas.openxmlformats.org/officeDocument/2006/relationships/image" Target="../media/image741.png"/><Relationship Id="rId10" Type="http://schemas.openxmlformats.org/officeDocument/2006/relationships/image" Target="../media/image40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abs/1504.01039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42.png"/><Relationship Id="rId7" Type="http://schemas.openxmlformats.org/officeDocument/2006/relationships/image" Target="../media/image85.png"/><Relationship Id="rId12" Type="http://schemas.openxmlformats.org/officeDocument/2006/relationships/image" Target="../media/image4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770.png"/><Relationship Id="rId9" Type="http://schemas.openxmlformats.org/officeDocument/2006/relationships/image" Target="../media/image790.png"/><Relationship Id="rId14" Type="http://schemas.openxmlformats.org/officeDocument/2006/relationships/image" Target="../media/image46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99.png"/><Relationship Id="rId4" Type="http://schemas.openxmlformats.org/officeDocument/2006/relationships/image" Target="../media/image96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0.png"/><Relationship Id="rId4" Type="http://schemas.openxmlformats.org/officeDocument/2006/relationships/image" Target="../media/image88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0.png"/><Relationship Id="rId4" Type="http://schemas.openxmlformats.org/officeDocument/2006/relationships/image" Target="../media/image88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0.png"/><Relationship Id="rId4" Type="http://schemas.openxmlformats.org/officeDocument/2006/relationships/image" Target="../media/image88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0.png"/><Relationship Id="rId5" Type="http://schemas.openxmlformats.org/officeDocument/2006/relationships/image" Target="../media/image881.png"/><Relationship Id="rId4" Type="http://schemas.openxmlformats.org/officeDocument/2006/relationships/image" Target="../media/image1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nextplatform.com/2020/10/09/pondering-that-rumored-30-billion-amd-acquisition-of-xilinx/" TargetMode="External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0.png"/><Relationship Id="rId4" Type="http://schemas.openxmlformats.org/officeDocument/2006/relationships/image" Target="../media/image881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0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0.png"/><Relationship Id="rId2" Type="http://schemas.openxmlformats.org/officeDocument/2006/relationships/image" Target="../media/image6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0.png"/><Relationship Id="rId5" Type="http://schemas.openxmlformats.org/officeDocument/2006/relationships/image" Target="../media/image118.png"/><Relationship Id="rId4" Type="http://schemas.openxmlformats.org/officeDocument/2006/relationships/image" Target="../media/image740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0.png"/><Relationship Id="rId3" Type="http://schemas.openxmlformats.org/officeDocument/2006/relationships/image" Target="../media/image941.png"/><Relationship Id="rId2" Type="http://schemas.openxmlformats.org/officeDocument/2006/relationships/image" Target="../media/image9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139.png"/><Relationship Id="rId4" Type="http://schemas.openxmlformats.org/officeDocument/2006/relationships/image" Target="../media/image11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1.png"/><Relationship Id="rId7" Type="http://schemas.openxmlformats.org/officeDocument/2006/relationships/image" Target="../media/image123.png"/><Relationship Id="rId2" Type="http://schemas.openxmlformats.org/officeDocument/2006/relationships/image" Target="../media/image9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40.png"/><Relationship Id="rId4" Type="http://schemas.openxmlformats.org/officeDocument/2006/relationships/image" Target="../media/image121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0.png"/><Relationship Id="rId3" Type="http://schemas.openxmlformats.org/officeDocument/2006/relationships/image" Target="../media/image117.png"/><Relationship Id="rId12" Type="http://schemas.openxmlformats.org/officeDocument/2006/relationships/image" Target="../media/image12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25.png"/><Relationship Id="rId10" Type="http://schemas.openxmlformats.org/officeDocument/2006/relationships/image" Target="../media/image951.png"/><Relationship Id="rId4" Type="http://schemas.openxmlformats.org/officeDocument/2006/relationships/image" Target="../media/image124.png"/><Relationship Id="rId9" Type="http://schemas.openxmlformats.org/officeDocument/2006/relationships/image" Target="../media/image1240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0.png"/><Relationship Id="rId3" Type="http://schemas.openxmlformats.org/officeDocument/2006/relationships/image" Target="../media/image962.png"/><Relationship Id="rId7" Type="http://schemas.openxmlformats.org/officeDocument/2006/relationships/image" Target="../media/image1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0.png"/><Relationship Id="rId5" Type="http://schemas.openxmlformats.org/officeDocument/2006/relationships/image" Target="../media/image971.png"/><Relationship Id="rId4" Type="http://schemas.openxmlformats.org/officeDocument/2006/relationships/image" Target="../media/image125.png"/><Relationship Id="rId9" Type="http://schemas.openxmlformats.org/officeDocument/2006/relationships/image" Target="../media/image12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0.png"/><Relationship Id="rId3" Type="http://schemas.openxmlformats.org/officeDocument/2006/relationships/image" Target="../media/image380.png"/><Relationship Id="rId7" Type="http://schemas.openxmlformats.org/officeDocument/2006/relationships/image" Target="../media/image1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81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hyperlink" Target="https://people.eecs.berkeley.edu/~aydin/ECP_GraphBLAS_Buluc.pdf" TargetMode="Externa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hyperlink" Target="https://ldbcouncil.org/" TargetMode="Externa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3.png"/><Relationship Id="rId5" Type="http://schemas.openxmlformats.org/officeDocument/2006/relationships/image" Target="../media/image2900.png"/><Relationship Id="rId4" Type="http://schemas.openxmlformats.org/officeDocument/2006/relationships/image" Target="../media/image291.png"/><Relationship Id="rId9" Type="http://schemas.openxmlformats.org/officeDocument/2006/relationships/image" Target="../media/image30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7" Type="http://schemas.openxmlformats.org/officeDocument/2006/relationships/image" Target="../media/image2900.png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00.png"/><Relationship Id="rId5" Type="http://schemas.openxmlformats.org/officeDocument/2006/relationships/image" Target="../media/image342.png"/><Relationship Id="rId4" Type="http://schemas.openxmlformats.org/officeDocument/2006/relationships/image" Target="../media/image331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hyperlink" Target="http://www.vldb.org/pvldb/vol8/p449-then.pdf" TargetMode="Externa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7" Type="http://schemas.openxmlformats.org/officeDocument/2006/relationships/image" Target="../media/image4700.png"/><Relationship Id="rId2" Type="http://schemas.openxmlformats.org/officeDocument/2006/relationships/image" Target="../media/image42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1.png"/><Relationship Id="rId5" Type="http://schemas.openxmlformats.org/officeDocument/2006/relationships/image" Target="../media/image3500.png"/><Relationship Id="rId4" Type="http://schemas.openxmlformats.org/officeDocument/2006/relationships/image" Target="../media/image351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7" Type="http://schemas.openxmlformats.org/officeDocument/2006/relationships/image" Target="../media/image370.png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00.png"/><Relationship Id="rId5" Type="http://schemas.openxmlformats.org/officeDocument/2006/relationships/image" Target="../media/image281.png"/><Relationship Id="rId4" Type="http://schemas.openxmlformats.org/officeDocument/2006/relationships/image" Target="../media/image351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1.png"/><Relationship Id="rId13" Type="http://schemas.openxmlformats.org/officeDocument/2006/relationships/image" Target="../media/image442.png"/><Relationship Id="rId3" Type="http://schemas.openxmlformats.org/officeDocument/2006/relationships/image" Target="../media/image390.png"/><Relationship Id="rId7" Type="http://schemas.openxmlformats.org/officeDocument/2006/relationships/image" Target="../media/image260.png"/><Relationship Id="rId12" Type="http://schemas.openxmlformats.org/officeDocument/2006/relationships/image" Target="../media/image4300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00.png"/><Relationship Id="rId11" Type="http://schemas.openxmlformats.org/officeDocument/2006/relationships/image" Target="../media/image422.png"/><Relationship Id="rId5" Type="http://schemas.openxmlformats.org/officeDocument/2006/relationships/image" Target="../media/image403.png"/><Relationship Id="rId10" Type="http://schemas.openxmlformats.org/officeDocument/2006/relationships/image" Target="../media/image411.png"/><Relationship Id="rId4" Type="http://schemas.openxmlformats.org/officeDocument/2006/relationships/image" Target="../media/image2300.png"/><Relationship Id="rId9" Type="http://schemas.openxmlformats.org/officeDocument/2006/relationships/image" Target="../media/image4000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.png"/><Relationship Id="rId4" Type="http://schemas.openxmlformats.org/officeDocument/2006/relationships/image" Target="../media/image1370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0.png"/><Relationship Id="rId2" Type="http://schemas.openxmlformats.org/officeDocument/2006/relationships/image" Target="../media/image1530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hyperlink" Target="http://faculty.cse.tamu.edu/davis/publications_files/toms_graphblas.pdf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1.png"/><Relationship Id="rId4" Type="http://schemas.openxmlformats.org/officeDocument/2006/relationships/hyperlink" Target="https://cerfacs.fr/wp-content/uploads/2017/09/S02E04-Davis.pdf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10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hyperlink" Target="https://twitter.com/haikalpribadi/status/1327962148887277568" TargetMode="Externa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3"/>
          <p:cNvSpPr/>
          <p:nvPr/>
        </p:nvSpPr>
        <p:spPr>
          <a:xfrm>
            <a:off x="0" y="623421"/>
            <a:ext cx="12192000" cy="434478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Introduction to </a:t>
            </a:r>
            <a:r>
              <a:rPr lang="en-US" sz="4400" b="1" dirty="0" err="1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GraphBLAS</a:t>
            </a:r>
            <a:r>
              <a:rPr lang="en-US" sz="4400" b="1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-based </a:t>
            </a:r>
            <a:br>
              <a:rPr lang="en-US" sz="4400" b="1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</a:br>
            <a:r>
              <a:rPr lang="en-US" sz="4400" b="1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Graph Analytics</a:t>
            </a:r>
          </a:p>
          <a:p>
            <a:pPr algn="ctr"/>
            <a:r>
              <a:rPr lang="hu-HU" dirty="0">
                <a:latin typeface="Open Sans" panose="020B0606030504020204" pitchFamily="34" charset="0"/>
              </a:rPr>
              <a:t/>
            </a:r>
            <a:br>
              <a:rPr lang="hu-HU" dirty="0">
                <a:latin typeface="Open Sans" panose="020B0606030504020204" pitchFamily="34" charset="0"/>
              </a:rPr>
            </a:br>
            <a:r>
              <a:rPr lang="hu-HU" dirty="0" smtClean="0">
                <a:latin typeface="Open Sans" panose="020B0606030504020204" pitchFamily="34" charset="0"/>
              </a:rPr>
              <a:t/>
            </a:r>
            <a:br>
              <a:rPr lang="hu-HU" dirty="0" smtClean="0">
                <a:latin typeface="Open Sans" panose="020B0606030504020204" pitchFamily="34" charset="0"/>
              </a:rPr>
            </a:br>
            <a:r>
              <a:rPr lang="en-US" sz="36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Gábor</a:t>
            </a:r>
            <a:r>
              <a:rPr lang="hu-HU" sz="36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36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Szárnyas</a:t>
            </a:r>
            <a:endParaRPr lang="en-US" sz="3600" dirty="0" smtClean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8" name="Picture 8" descr="https://www.bme.hu/sites/default/files/mediakit/bme_logo_kicsi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825" y="5365043"/>
            <a:ext cx="2771074" cy="89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Kép 9"/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6156375" y="5365043"/>
            <a:ext cx="3174599" cy="890519"/>
          </a:xfrm>
          <a:prstGeom prst="rect">
            <a:avLst/>
          </a:prstGeom>
        </p:spPr>
      </p:pic>
      <p:sp>
        <p:nvSpPr>
          <p:cNvPr id="12" name="Téglalap 11"/>
          <p:cNvSpPr/>
          <p:nvPr/>
        </p:nvSpPr>
        <p:spPr>
          <a:xfrm>
            <a:off x="2710918" y="579662"/>
            <a:ext cx="6529554" cy="42827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 sz="1050" dirty="0">
              <a:solidFill>
                <a:srgbClr val="262626"/>
              </a:solidFill>
              <a:latin typeface="Open Sans" panose="020B0606030504020204" pitchFamily="34" charset="0"/>
              <a:cs typeface="Clear Sans Bold" panose="020B0803030202020304" pitchFamily="34" charset="0"/>
            </a:endParaRP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90" t="26997" r="12578" b="27498"/>
          <a:stretch/>
        </p:blipFill>
        <p:spPr>
          <a:xfrm>
            <a:off x="3777949" y="5238801"/>
            <a:ext cx="1905000" cy="1143000"/>
          </a:xfrm>
          <a:prstGeom prst="rect">
            <a:avLst/>
          </a:prstGeom>
        </p:spPr>
      </p:pic>
      <p:pic>
        <p:nvPicPr>
          <p:cNvPr id="9" name="Picture 2" descr="CWI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7466"/>
          <a:stretch/>
        </p:blipFill>
        <p:spPr bwMode="auto">
          <a:xfrm>
            <a:off x="9804400" y="5419776"/>
            <a:ext cx="1790700" cy="781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3063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Linear</a:t>
            </a:r>
            <a:r>
              <a:rPr lang="hu-HU" dirty="0" smtClean="0"/>
              <a:t> algebra-</a:t>
            </a:r>
            <a:r>
              <a:rPr lang="hu-HU" dirty="0" err="1" smtClean="0"/>
              <a:t>based</a:t>
            </a:r>
            <a:r>
              <a:rPr lang="en-US" dirty="0" smtClean="0"/>
              <a:t> graph processing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5"/>
            <a:ext cx="12001500" cy="2228845"/>
          </a:xfrm>
        </p:spPr>
        <p:txBody>
          <a:bodyPr>
            <a:noAutofit/>
          </a:bodyPr>
          <a:lstStyle/>
          <a:p>
            <a:r>
              <a:rPr lang="en-US" dirty="0"/>
              <a:t>Graphs are encoded as </a:t>
            </a:r>
            <a:r>
              <a:rPr lang="en-US" dirty="0">
                <a:latin typeface="+mj-lt"/>
              </a:rPr>
              <a:t>sparse adjacency matrices</a:t>
            </a:r>
            <a:r>
              <a:rPr lang="en-US" dirty="0"/>
              <a:t>.</a:t>
            </a:r>
          </a:p>
          <a:p>
            <a:r>
              <a:rPr lang="en-US" dirty="0" smtClean="0"/>
              <a:t>Use </a:t>
            </a:r>
            <a:r>
              <a:rPr lang="en-US" dirty="0">
                <a:latin typeface="+mj-lt"/>
              </a:rPr>
              <a:t>vector/matrix operations </a:t>
            </a:r>
            <a:r>
              <a:rPr lang="en-US" dirty="0"/>
              <a:t>to express </a:t>
            </a:r>
            <a:r>
              <a:rPr lang="en-US" dirty="0" smtClean="0"/>
              <a:t>graph algorithms.</a:t>
            </a:r>
            <a:endParaRPr lang="en-US" dirty="0"/>
          </a:p>
        </p:txBody>
      </p:sp>
      <p:cxnSp>
        <p:nvCxnSpPr>
          <p:cNvPr id="4" name="Görbe összekötő 49"/>
          <p:cNvCxnSpPr>
            <a:stCxn id="23" idx="0"/>
            <a:endCxn id="50" idx="1"/>
          </p:cNvCxnSpPr>
          <p:nvPr/>
        </p:nvCxnSpPr>
        <p:spPr>
          <a:xfrm rot="16200000" flipH="1">
            <a:off x="2252793" y="19724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Görbe összekötő 52"/>
          <p:cNvCxnSpPr>
            <a:stCxn id="25" idx="6"/>
            <a:endCxn id="27" idx="6"/>
          </p:cNvCxnSpPr>
          <p:nvPr/>
        </p:nvCxnSpPr>
        <p:spPr>
          <a:xfrm flipH="1">
            <a:off x="1614960" y="29132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Görbe összekötő 58"/>
          <p:cNvCxnSpPr>
            <a:stCxn id="37" idx="6"/>
            <a:endCxn id="36" idx="6"/>
          </p:cNvCxnSpPr>
          <p:nvPr/>
        </p:nvCxnSpPr>
        <p:spPr>
          <a:xfrm flipH="1">
            <a:off x="3270017" y="29619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Görbe összekötő 61"/>
          <p:cNvCxnSpPr>
            <a:stCxn id="38" idx="6"/>
            <a:endCxn id="39" idx="0"/>
          </p:cNvCxnSpPr>
          <p:nvPr/>
        </p:nvCxnSpPr>
        <p:spPr>
          <a:xfrm>
            <a:off x="3326781" y="2876346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örbe összekötő 64"/>
          <p:cNvCxnSpPr>
            <a:stCxn id="40" idx="4"/>
            <a:endCxn id="46" idx="6"/>
          </p:cNvCxnSpPr>
          <p:nvPr/>
        </p:nvCxnSpPr>
        <p:spPr>
          <a:xfrm rot="5400000">
            <a:off x="3464593" y="42744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örbe összekötő 67"/>
          <p:cNvCxnSpPr>
            <a:stCxn id="35" idx="3"/>
            <a:endCxn id="33" idx="5"/>
          </p:cNvCxnSpPr>
          <p:nvPr/>
        </p:nvCxnSpPr>
        <p:spPr>
          <a:xfrm rot="5400000">
            <a:off x="2304807" y="49816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örbe összekötő 70"/>
          <p:cNvCxnSpPr>
            <a:stCxn id="32" idx="0"/>
            <a:endCxn id="34" idx="1"/>
          </p:cNvCxnSpPr>
          <p:nvPr/>
        </p:nvCxnSpPr>
        <p:spPr>
          <a:xfrm rot="16200000" flipH="1">
            <a:off x="2293701" y="47880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örbe összekötő 74"/>
          <p:cNvCxnSpPr>
            <a:stCxn id="43" idx="3"/>
            <a:endCxn id="29" idx="5"/>
          </p:cNvCxnSpPr>
          <p:nvPr/>
        </p:nvCxnSpPr>
        <p:spPr>
          <a:xfrm rot="5400000" flipH="1">
            <a:off x="2291823" y="35969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örbe összekötő 78"/>
          <p:cNvCxnSpPr>
            <a:stCxn id="44" idx="4"/>
            <a:endCxn id="31" idx="0"/>
          </p:cNvCxnSpPr>
          <p:nvPr/>
        </p:nvCxnSpPr>
        <p:spPr>
          <a:xfrm rot="5400000">
            <a:off x="1781572" y="40805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örbe összekötő 82"/>
          <p:cNvCxnSpPr>
            <a:stCxn id="42" idx="7"/>
            <a:endCxn id="41" idx="1"/>
          </p:cNvCxnSpPr>
          <p:nvPr/>
        </p:nvCxnSpPr>
        <p:spPr>
          <a:xfrm rot="5400000" flipH="1" flipV="1">
            <a:off x="3974831" y="35603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örbe összekötő 86"/>
          <p:cNvCxnSpPr>
            <a:stCxn id="26" idx="2"/>
            <a:endCxn id="24" idx="2"/>
          </p:cNvCxnSpPr>
          <p:nvPr/>
        </p:nvCxnSpPr>
        <p:spPr>
          <a:xfrm rot="10800000">
            <a:off x="1295096" y="29081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örbe összekötő 90"/>
          <p:cNvCxnSpPr>
            <a:stCxn id="28" idx="2"/>
            <a:endCxn id="30" idx="2"/>
          </p:cNvCxnSpPr>
          <p:nvPr/>
        </p:nvCxnSpPr>
        <p:spPr>
          <a:xfrm rot="10800000" flipV="1">
            <a:off x="1293368" y="43011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lipszis 4"/>
          <p:cNvSpPr/>
          <p:nvPr/>
        </p:nvSpPr>
        <p:spPr>
          <a:xfrm>
            <a:off x="3130862" y="55847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" name="Ellipszis 5"/>
          <p:cNvSpPr/>
          <p:nvPr/>
        </p:nvSpPr>
        <p:spPr>
          <a:xfrm>
            <a:off x="4778200" y="42099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" name="Ellipszis 6"/>
          <p:cNvSpPr/>
          <p:nvPr/>
        </p:nvSpPr>
        <p:spPr>
          <a:xfrm>
            <a:off x="1431600" y="42099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" name="Ellipszis 7"/>
          <p:cNvSpPr/>
          <p:nvPr/>
        </p:nvSpPr>
        <p:spPr>
          <a:xfrm>
            <a:off x="3130862" y="42099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0" name="Ellipszis 10"/>
          <p:cNvSpPr/>
          <p:nvPr/>
        </p:nvSpPr>
        <p:spPr>
          <a:xfrm>
            <a:off x="1431600" y="28493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1" name="Ellipszis 11"/>
          <p:cNvSpPr/>
          <p:nvPr/>
        </p:nvSpPr>
        <p:spPr>
          <a:xfrm>
            <a:off x="3130862" y="28493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2" name="Ellipszis 12"/>
          <p:cNvSpPr/>
          <p:nvPr/>
        </p:nvSpPr>
        <p:spPr>
          <a:xfrm>
            <a:off x="1431600" y="55847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3" name="Ellipszis 10"/>
          <p:cNvSpPr/>
          <p:nvPr/>
        </p:nvSpPr>
        <p:spPr>
          <a:xfrm>
            <a:off x="1483524" y="27147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4" name="Ellipszis 10"/>
          <p:cNvSpPr/>
          <p:nvPr/>
        </p:nvSpPr>
        <p:spPr>
          <a:xfrm>
            <a:off x="1295095" y="28811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5" name="Ellipszis 10"/>
          <p:cNvSpPr/>
          <p:nvPr/>
        </p:nvSpPr>
        <p:spPr>
          <a:xfrm>
            <a:off x="1568104" y="28862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6" name="Ellipszis 10"/>
          <p:cNvSpPr/>
          <p:nvPr/>
        </p:nvSpPr>
        <p:spPr>
          <a:xfrm>
            <a:off x="1300652" y="41453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7" name="Ellipszis 10"/>
          <p:cNvSpPr/>
          <p:nvPr/>
        </p:nvSpPr>
        <p:spPr>
          <a:xfrm>
            <a:off x="1560960" y="41457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8" name="Ellipszis 10"/>
          <p:cNvSpPr/>
          <p:nvPr/>
        </p:nvSpPr>
        <p:spPr>
          <a:xfrm>
            <a:off x="1307002" y="42741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9" name="Ellipszis 10"/>
          <p:cNvSpPr/>
          <p:nvPr/>
        </p:nvSpPr>
        <p:spPr>
          <a:xfrm>
            <a:off x="1569862" y="42267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0" name="Ellipszis 12"/>
          <p:cNvSpPr/>
          <p:nvPr/>
        </p:nvSpPr>
        <p:spPr>
          <a:xfrm>
            <a:off x="1293368" y="55369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1" name="Ellipszis 12"/>
          <p:cNvSpPr/>
          <p:nvPr/>
        </p:nvSpPr>
        <p:spPr>
          <a:xfrm>
            <a:off x="1433869" y="54377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2" name="Ellipszis 12"/>
          <p:cNvSpPr/>
          <p:nvPr/>
        </p:nvSpPr>
        <p:spPr>
          <a:xfrm>
            <a:off x="1550769" y="55040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3" name="Ellipszis 12"/>
          <p:cNvSpPr/>
          <p:nvPr/>
        </p:nvSpPr>
        <p:spPr>
          <a:xfrm>
            <a:off x="1555532" y="56482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4" name="Ellipszis 12"/>
          <p:cNvSpPr/>
          <p:nvPr/>
        </p:nvSpPr>
        <p:spPr>
          <a:xfrm>
            <a:off x="3009620" y="55039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5" name="Ellipszis 12"/>
          <p:cNvSpPr/>
          <p:nvPr/>
        </p:nvSpPr>
        <p:spPr>
          <a:xfrm>
            <a:off x="3009620" y="56387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6" name="Ellipszis 7"/>
          <p:cNvSpPr/>
          <p:nvPr/>
        </p:nvSpPr>
        <p:spPr>
          <a:xfrm>
            <a:off x="3216017" y="40956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7" name="Ellipszis 11"/>
          <p:cNvSpPr/>
          <p:nvPr/>
        </p:nvSpPr>
        <p:spPr>
          <a:xfrm>
            <a:off x="3228742" y="29349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8" name="Ellipszis 11"/>
          <p:cNvSpPr/>
          <p:nvPr/>
        </p:nvSpPr>
        <p:spPr>
          <a:xfrm>
            <a:off x="3272781" y="28493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9" name="Ellipszis 5"/>
          <p:cNvSpPr/>
          <p:nvPr/>
        </p:nvSpPr>
        <p:spPr>
          <a:xfrm>
            <a:off x="4778200" y="40645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0" name="Ellipszis 5"/>
          <p:cNvSpPr/>
          <p:nvPr/>
        </p:nvSpPr>
        <p:spPr>
          <a:xfrm>
            <a:off x="4774860" y="43542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1" name="Ellipszis 5"/>
          <p:cNvSpPr/>
          <p:nvPr/>
        </p:nvSpPr>
        <p:spPr>
          <a:xfrm>
            <a:off x="4633920" y="42088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2" name="Ellipszis 7"/>
          <p:cNvSpPr/>
          <p:nvPr/>
        </p:nvSpPr>
        <p:spPr>
          <a:xfrm>
            <a:off x="3272397" y="4219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3" name="Ellipszis 7"/>
          <p:cNvSpPr/>
          <p:nvPr/>
        </p:nvSpPr>
        <p:spPr>
          <a:xfrm>
            <a:off x="3022342" y="42893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4" name="Ellipszis 7"/>
          <p:cNvSpPr/>
          <p:nvPr/>
        </p:nvSpPr>
        <p:spPr>
          <a:xfrm>
            <a:off x="3111770" y="43472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5" name="Ellipszis 28"/>
          <p:cNvSpPr/>
          <p:nvPr/>
        </p:nvSpPr>
        <p:spPr>
          <a:xfrm>
            <a:off x="1285642" y="40657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46" name="Ellipszis 29"/>
          <p:cNvSpPr/>
          <p:nvPr/>
        </p:nvSpPr>
        <p:spPr>
          <a:xfrm>
            <a:off x="2984904" y="54404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solidFill>
                  <a:schemeClr val="accent5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47" name="Ellipszis 30"/>
          <p:cNvSpPr/>
          <p:nvPr/>
        </p:nvSpPr>
        <p:spPr>
          <a:xfrm>
            <a:off x="4632242" y="40657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48" name="Ellipszis 31"/>
          <p:cNvSpPr/>
          <p:nvPr/>
        </p:nvSpPr>
        <p:spPr>
          <a:xfrm>
            <a:off x="2984904" y="40657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49" name="Ellipszis 34"/>
          <p:cNvSpPr/>
          <p:nvPr/>
        </p:nvSpPr>
        <p:spPr>
          <a:xfrm>
            <a:off x="1285642" y="27051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50" name="Ellipszis 35"/>
          <p:cNvSpPr/>
          <p:nvPr/>
        </p:nvSpPr>
        <p:spPr>
          <a:xfrm>
            <a:off x="2984904" y="27051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51" name="Ellipszis 36"/>
          <p:cNvSpPr/>
          <p:nvPr/>
        </p:nvSpPr>
        <p:spPr>
          <a:xfrm>
            <a:off x="1285642" y="54404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2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016958349"/>
                  </p:ext>
                </p:extLst>
              </p:nvPr>
            </p:nvGraphicFramePr>
            <p:xfrm>
              <a:off x="4953000" y="5425440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2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016958349"/>
                  </p:ext>
                </p:extLst>
              </p:nvPr>
            </p:nvGraphicFramePr>
            <p:xfrm>
              <a:off x="4953000" y="5425440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26866" r="-704412" b="-4776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76264279"/>
                  </p:ext>
                </p:extLst>
              </p:nvPr>
            </p:nvGraphicFramePr>
            <p:xfrm>
              <a:off x="8072406" y="2284069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76264279"/>
                  </p:ext>
                </p:extLst>
              </p:nvPr>
            </p:nvGraphicFramePr>
            <p:xfrm>
              <a:off x="8072406" y="2284069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5000" r="-70441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627254781"/>
                  </p:ext>
                </p:extLst>
              </p:nvPr>
            </p:nvGraphicFramePr>
            <p:xfrm>
              <a:off x="8072406" y="5425440"/>
              <a:ext cx="3980411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  <a:gridCol w="688571">
                      <a:extLst>
                        <a:ext uri="{9D8B030D-6E8A-4147-A177-3AD203B41FA5}">
                          <a16:colId xmlns:a16="http://schemas.microsoft.com/office/drawing/2014/main" val="1335927003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+mj-lt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dirty="0" smtClean="0">
                              <a:solidFill>
                                <a:schemeClr val="accent4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dirty="0" smtClean="0">
                              <a:solidFill>
                                <a:schemeClr val="accent4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dirty="0" smtClean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4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𝐟𝐀</m:t>
                                </m:r>
                              </m:oMath>
                            </m:oMathPara>
                          </a14:m>
                          <a:endParaRPr lang="en-US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627254781"/>
                  </p:ext>
                </p:extLst>
              </p:nvPr>
            </p:nvGraphicFramePr>
            <p:xfrm>
              <a:off x="8072406" y="5425440"/>
              <a:ext cx="3980411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  <a:gridCol w="688571">
                      <a:extLst>
                        <a:ext uri="{9D8B030D-6E8A-4147-A177-3AD203B41FA5}">
                          <a16:colId xmlns:a16="http://schemas.microsoft.com/office/drawing/2014/main" val="1335927003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+mj-lt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dirty="0" smtClean="0">
                              <a:solidFill>
                                <a:schemeClr val="accent4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dirty="0" smtClean="0">
                              <a:solidFill>
                                <a:schemeClr val="accent4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400" b="0" dirty="0">
                            <a:solidFill>
                              <a:schemeClr val="accent4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dirty="0" smtClean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blipFill>
                          <a:blip r:embed="rId5"/>
                          <a:stretch>
                            <a:fillRect l="-478761" t="-101493" b="-4029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5" name="Rectangle 54"/>
          <p:cNvSpPr/>
          <p:nvPr/>
        </p:nvSpPr>
        <p:spPr>
          <a:xfrm>
            <a:off x="5322137" y="4963775"/>
            <a:ext cx="13837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 smtClean="0"/>
              <a:t>frontier</a:t>
            </a:r>
            <a:endParaRPr lang="hu-HU" sz="2400" b="1" dirty="0"/>
          </a:p>
        </p:txBody>
      </p:sp>
    </p:spTree>
    <p:extLst>
      <p:ext uri="{BB962C8B-B14F-4D97-AF65-F5344CB8AC3E}">
        <p14:creationId xmlns:p14="http://schemas.microsoft.com/office/powerpoint/2010/main" val="55780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graph</a:t>
            </a:r>
            <a:r>
              <a:rPr lang="hu-HU" dirty="0" smtClean="0"/>
              <a:t> </a:t>
            </a:r>
            <a:r>
              <a:rPr lang="hu-HU" dirty="0" err="1" smtClean="0"/>
              <a:t>algorithms</a:t>
            </a:r>
            <a:r>
              <a:rPr lang="en-US" dirty="0" smtClean="0"/>
              <a:t> in linear algebra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90985140"/>
                  </p:ext>
                </p:extLst>
              </p:nvPr>
            </p:nvGraphicFramePr>
            <p:xfrm>
              <a:off x="1379855" y="1481654"/>
              <a:ext cx="9250045" cy="426720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3583305">
                      <a:extLst>
                        <a:ext uri="{9D8B030D-6E8A-4147-A177-3AD203B41FA5}">
                          <a16:colId xmlns:a16="http://schemas.microsoft.com/office/drawing/2014/main" val="1022603244"/>
                        </a:ext>
                      </a:extLst>
                    </a:gridCol>
                    <a:gridCol w="2005330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830705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1830705">
                      <a:extLst>
                        <a:ext uri="{9D8B030D-6E8A-4147-A177-3AD203B41FA5}">
                          <a16:colId xmlns:a16="http://schemas.microsoft.com/office/drawing/2014/main" val="3740421431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problem</a:t>
                          </a:r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algorithm</a:t>
                          </a:r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canonical</a:t>
                          </a:r>
                          <a:r>
                            <a:rPr lang="en-US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 </a:t>
                          </a:r>
                          <a:br>
                            <a:rPr lang="en-US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</a:br>
                          <a:r>
                            <a:rPr lang="en-US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complexity 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sty m:val="p"/>
                                </m:rPr>
                                <a:rPr lang="en-US" sz="2000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Θ</m:t>
                              </m:r>
                            </m:oMath>
                          </a14:m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LA-based</a:t>
                          </a:r>
                          <a:r>
                            <a:rPr lang="en-GB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 </a:t>
                          </a:r>
                          <a:br>
                            <a:rPr lang="en-GB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</a:br>
                          <a:r>
                            <a:rPr lang="en-GB" sz="2000" baseline="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complexity 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sty m:val="p"/>
                                </m:rPr>
                                <a:rPr lang="en-US" sz="2000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Θ</m:t>
                              </m:r>
                            </m:oMath>
                          </a14:m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365760">
                    <a:tc gridSpan="2"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breadth-first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search</a:t>
                          </a:r>
                          <a:endParaRPr lang="en-GB" sz="2000" dirty="0" smtClean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</m:oMath>
                            </m:oMathPara>
                          </a14:m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chemeClr val="accent3">
                                        <a:lumMod val="75000"/>
                                      </a:scheme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accent3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102745992"/>
                      </a:ext>
                    </a:extLst>
                  </a:tr>
                  <a:tr h="36576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hu-HU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single-source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hu-HU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shortest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hu-HU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paths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Dijkstra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+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2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40285345"/>
                      </a:ext>
                    </a:extLst>
                  </a:tr>
                  <a:tr h="36576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Bellman-Ford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𝑚𝑛</m:t>
                                </m:r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chemeClr val="accent3">
                                        <a:lumMod val="75000"/>
                                      </a:scheme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𝑚𝑛</m:t>
                                </m:r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accent3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5097992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all-pairs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shortest paths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Floyd-</a:t>
                          </a:r>
                          <a:r>
                            <a:rPr lang="en-US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Warshall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3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3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accent3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846963916"/>
                      </a:ext>
                    </a:extLst>
                  </a:tr>
                  <a:tr h="36576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minimum spanning tree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Prim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+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2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  <a:tr h="36576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Bor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ů</a:t>
                          </a:r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vka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chemeClr val="accent3">
                                        <a:lumMod val="75000"/>
                                      </a:scheme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accent3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62303777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max</a:t>
                          </a:r>
                          <a:r>
                            <a:rPr lang="en-US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imum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flow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Edmonds-Karp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𝑚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2</m:t>
                                    </m:r>
                                  </m:sup>
                                </m:s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𝑚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chemeClr val="accent3">
                                            <a:lumMod val="75000"/>
                                          </a:scheme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2</m:t>
                                    </m:r>
                                  </m:sup>
                                </m:s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chemeClr val="accent3">
                                        <a:lumMod val="75000"/>
                                      </a:scheme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accent3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63638923"/>
                      </a:ext>
                    </a:extLst>
                  </a:tr>
                  <a:tr h="36576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maximal independent set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greedy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+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FF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𝑚𝑛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FF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  <m:sup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FF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2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297132"/>
                      </a:ext>
                    </a:extLst>
                  </a:tr>
                  <a:tr h="36576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Luby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+</m:t>
                                </m:r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𝑛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𝑚</m:t>
                                </m:r>
                                <m:func>
                                  <m:funcPr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kumimoji="0" lang="en-US" sz="2000" b="0" i="0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log</m:t>
                                    </m:r>
                                  </m:fName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  <a:cs typeface="+mn-cs"/>
                                      </a:rPr>
                                      <m:t>𝑛</m:t>
                                    </m:r>
                                  </m:e>
                                </m:func>
                              </m:oMath>
                            </m:oMathPara>
                          </a14:m>
                          <a:endParaRPr kumimoji="0" lang="en-GB" sz="20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39634599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90985140"/>
                  </p:ext>
                </p:extLst>
              </p:nvPr>
            </p:nvGraphicFramePr>
            <p:xfrm>
              <a:off x="1379855" y="1481654"/>
              <a:ext cx="9250045" cy="426720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3583305">
                      <a:extLst>
                        <a:ext uri="{9D8B030D-6E8A-4147-A177-3AD203B41FA5}">
                          <a16:colId xmlns:a16="http://schemas.microsoft.com/office/drawing/2014/main" val="1022603244"/>
                        </a:ext>
                      </a:extLst>
                    </a:gridCol>
                    <a:gridCol w="2005330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830705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1830705">
                      <a:extLst>
                        <a:ext uri="{9D8B030D-6E8A-4147-A177-3AD203B41FA5}">
                          <a16:colId xmlns:a16="http://schemas.microsoft.com/office/drawing/2014/main" val="3740421431"/>
                        </a:ext>
                      </a:extLst>
                    </a:gridCol>
                  </a:tblGrid>
                  <a:tr h="7010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problem</a:t>
                          </a:r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0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algorithm</a:t>
                          </a:r>
                          <a:endParaRPr lang="en-GB" sz="20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4348" r="-100332" b="-52434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4348" r="-667" b="-52434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396240">
                    <a:tc gridSpan="2"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breadth-first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search</a:t>
                          </a:r>
                          <a:endParaRPr lang="en-GB" sz="2000" dirty="0" smtClean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184615" r="-100332" b="-82769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184615" r="-667" b="-82769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02745992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hu-HU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single-source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hu-HU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shortest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hu-HU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paths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Dijkstra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284615" r="-100332" b="-72769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284615" r="-667" b="-72769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40285345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Bellman-Ford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384615" r="-100332" b="-62769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384615" r="-667" b="-62769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950979924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all-pairs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shortest paths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Floyd-</a:t>
                          </a:r>
                          <a:r>
                            <a:rPr lang="en-US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Warshall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7E7E7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477273" r="-100332" b="-51818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477273" r="-667" b="-51818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846963916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minimum spanning tree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Prim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586154" r="-100332" b="-4261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586154" r="-667" b="-4261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Bor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ů</a:t>
                          </a:r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vka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686154" r="-100332" b="-3261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686154" r="-667" b="-3261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23037773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max</a:t>
                          </a:r>
                          <a:r>
                            <a:rPr lang="en-US" sz="20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imum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flow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Edmonds-Karp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786154" r="-100332" b="-2261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786154" r="-667" b="-2261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63638923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maximal independent set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greedy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886154" r="-100332" b="-1261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886154" r="-667" b="-1261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8297132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pPr algn="l"/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000" baseline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Luby</a:t>
                          </a:r>
                          <a:endParaRPr lang="en-GB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04983" t="-986154" r="-100332" b="-261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06333" t="-986154" r="-667" b="-261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39634599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7" name="Téglalap 6"/>
          <p:cNvSpPr/>
          <p:nvPr/>
        </p:nvSpPr>
        <p:spPr>
          <a:xfrm>
            <a:off x="989665" y="5871170"/>
            <a:ext cx="529859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Based on the table in J. </a:t>
            </a:r>
            <a:r>
              <a:rPr lang="en-US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Kepner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</a:t>
            </a:r>
            <a:b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Analytic Theory of Power Law Graphs,</a:t>
            </a:r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SIAM </a:t>
            </a:r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Workshop for HPC on Large 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Graphs, 2008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églalap 8"/>
              <p:cNvSpPr/>
              <p:nvPr/>
            </p:nvSpPr>
            <p:spPr>
              <a:xfrm>
                <a:off x="238282" y="685800"/>
                <a:ext cx="12088630" cy="7916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200" dirty="0" smtClean="0">
                    <a:latin typeface="+mj-lt"/>
                    <a:ea typeface="Open Sans" panose="020B0606030504020204" pitchFamily="34" charset="0"/>
                    <a:cs typeface="Open Sans" panose="020B0606030504020204" pitchFamily="34" charset="0"/>
                  </a:rPr>
                  <a:t>Notation:</a:t>
                </a:r>
                <a:r>
                  <a:rPr lang="en-US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𝑛</m:t>
                    </m:r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d>
                      <m:dPr>
                        <m:begChr m:val="|"/>
                        <m:endChr m:val="|"/>
                        <m:ctrlP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𝑉</m:t>
                        </m:r>
                      </m:e>
                    </m:d>
                    <m:r>
                      <a:rPr lang="hu-HU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</m:t>
                    </m:r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=|</m:t>
                    </m:r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𝐸</m:t>
                    </m:r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-US" sz="2200" dirty="0" smtClean="0"/>
                  <a:t>. The complexity cells contain asymptotic bounds.</a:t>
                </a:r>
                <a:endParaRPr lang="en-US" sz="2200" dirty="0"/>
              </a:p>
              <a:p>
                <a:r>
                  <a:rPr lang="en-US" sz="2200" dirty="0" smtClean="0">
                    <a:latin typeface="+mj-lt"/>
                    <a:ea typeface="Open Sans" panose="020B0606030504020204" pitchFamily="34" charset="0"/>
                    <a:cs typeface="Open Sans" panose="020B0606030504020204" pitchFamily="34" charset="0"/>
                  </a:rPr>
                  <a:t>Takeaway:</a:t>
                </a:r>
                <a:r>
                  <a:rPr lang="en-US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The majority of common graph algorithms can be expressed efficiently in LA.</a:t>
                </a:r>
                <a:endParaRPr lang="en-US" sz="2200" dirty="0"/>
              </a:p>
            </p:txBody>
          </p:sp>
        </mc:Choice>
        <mc:Fallback xmlns="">
          <p:sp>
            <p:nvSpPr>
              <p:cNvPr id="9" name="Téglalap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8282" y="685800"/>
                <a:ext cx="12088630" cy="791692"/>
              </a:xfrm>
              <a:prstGeom prst="rect">
                <a:avLst/>
              </a:prstGeom>
              <a:blipFill>
                <a:blip r:embed="rId3"/>
                <a:stretch>
                  <a:fillRect l="-656" t="-5426" b="-1240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Kép 2">
            <a:hlinkClick r:id="rId4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66" y="6016056"/>
            <a:ext cx="819899" cy="633558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sp>
        <p:nvSpPr>
          <p:cNvPr id="8" name="Téglalap 3"/>
          <p:cNvSpPr/>
          <p:nvPr/>
        </p:nvSpPr>
        <p:spPr>
          <a:xfrm>
            <a:off x="6945914" y="5880404"/>
            <a:ext cx="5093686" cy="904863"/>
          </a:xfrm>
          <a:prstGeom prst="rect">
            <a:avLst/>
          </a:prstGeom>
        </p:spPr>
        <p:txBody>
          <a:bodyPr wrap="square" lIns="137160" tIns="27432">
            <a:spAutoFit/>
          </a:bodyPr>
          <a:lstStyle/>
          <a:p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See also L. </a:t>
            </a:r>
            <a:r>
              <a:rPr lang="en-US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Dhulipala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G.E. </a:t>
            </a:r>
            <a:r>
              <a:rPr lang="en-US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Blelloch</a:t>
            </a:r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J. Shun</a:t>
            </a:r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</a:t>
            </a:r>
            <a:r>
              <a:rPr lang="en-US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Theoretically Efficient Parallel Graph </a:t>
            </a:r>
            <a:r>
              <a:rPr lang="en-US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Algorithms Can </a:t>
            </a:r>
            <a:r>
              <a:rPr lang="en-US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 Fast and </a:t>
            </a:r>
            <a:r>
              <a:rPr lang="en-US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Scalable,</a:t>
            </a:r>
            <a:r>
              <a:rPr lang="en-US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SPAA 2018</a:t>
            </a:r>
            <a:endParaRPr lang="hu-HU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0" name="Kép 5">
            <a:hlinkClick r:id="rId6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8264" y="5907297"/>
            <a:ext cx="657650" cy="851077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3082540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features of </a:t>
            </a:r>
            <a:r>
              <a:rPr lang="en-US" dirty="0" err="1" smtClean="0"/>
              <a:t>GraphBLAS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1800"/>
              </a:spcBef>
              <a:tabLst>
                <a:tab pos="3771900" algn="l"/>
                <a:tab pos="4668838" algn="l"/>
              </a:tabLst>
            </a:pPr>
            <a:r>
              <a:rPr lang="en-US" dirty="0" smtClean="0">
                <a:latin typeface="+mj-lt"/>
              </a:rPr>
              <a:t>Portable:</a:t>
            </a:r>
            <a:r>
              <a:rPr lang="en-US" dirty="0" smtClean="0"/>
              <a:t> 	supported on x86</a:t>
            </a:r>
            <a:r>
              <a:rPr lang="en-US" dirty="0"/>
              <a:t>,</a:t>
            </a:r>
            <a:r>
              <a:rPr lang="en-US" dirty="0" smtClean="0"/>
              <a:t> Arm (WIP), GPUs (WIP)</a:t>
            </a:r>
          </a:p>
          <a:p>
            <a:pPr>
              <a:spcBef>
                <a:spcPts val="1800"/>
              </a:spcBef>
              <a:tabLst>
                <a:tab pos="3771900" algn="l"/>
                <a:tab pos="4668838" algn="l"/>
              </a:tabLst>
            </a:pPr>
            <a:r>
              <a:rPr lang="en-US" dirty="0" smtClean="0">
                <a:latin typeface="+mj-lt"/>
              </a:rPr>
              <a:t>Efficient:</a:t>
            </a:r>
            <a:r>
              <a:rPr lang="en-US" dirty="0" smtClean="0"/>
              <a:t> 	within one order-of-magnitude 	compared to hand-tuned code</a:t>
            </a:r>
          </a:p>
          <a:p>
            <a:pPr>
              <a:spcBef>
                <a:spcPts val="1800"/>
              </a:spcBef>
              <a:tabLst>
                <a:tab pos="3771900" algn="l"/>
                <a:tab pos="4668838" algn="l"/>
              </a:tabLst>
            </a:pPr>
            <a:r>
              <a:rPr lang="en-US" dirty="0" smtClean="0">
                <a:latin typeface="+mj-lt"/>
              </a:rPr>
              <a:t>Concise:</a:t>
            </a:r>
            <a:r>
              <a:rPr lang="en-US" dirty="0" smtClean="0"/>
              <a:t> 	most textbook algorithms can be 	expressed with a few operations.</a:t>
            </a:r>
          </a:p>
          <a:p>
            <a:pPr>
              <a:spcBef>
                <a:spcPts val="1800"/>
              </a:spcBef>
              <a:tabLst>
                <a:tab pos="3771900" algn="l"/>
                <a:tab pos="4668838" algn="l"/>
              </a:tabLst>
            </a:pPr>
            <a:r>
              <a:rPr lang="en-US" dirty="0">
                <a:latin typeface="+mj-lt"/>
              </a:rPr>
              <a:t>Composable:</a:t>
            </a:r>
            <a:r>
              <a:rPr lang="en-US" dirty="0"/>
              <a:t> </a:t>
            </a:r>
            <a:r>
              <a:rPr lang="en-US" dirty="0" smtClean="0"/>
              <a:t>	the output of an algorithm can be used 	as an input of a subsequent algorithm</a:t>
            </a:r>
          </a:p>
          <a:p>
            <a:pPr>
              <a:spcBef>
                <a:spcPts val="1800"/>
              </a:spcBef>
              <a:tabLst>
                <a:tab pos="3771900" algn="l"/>
                <a:tab pos="4668838" algn="l"/>
              </a:tabLst>
            </a:pPr>
            <a:r>
              <a:rPr lang="en-US" dirty="0" smtClean="0">
                <a:latin typeface="+mj-lt"/>
              </a:rPr>
              <a:t>Flexible:</a:t>
            </a:r>
            <a:r>
              <a:rPr lang="en-US" dirty="0" smtClean="0"/>
              <a:t> 	can express algorithms on typed graphs 	and property graphs</a:t>
            </a:r>
            <a:endParaRPr lang="en-US" dirty="0"/>
          </a:p>
          <a:p>
            <a:pPr>
              <a:tabLst>
                <a:tab pos="3771900" algn="l"/>
                <a:tab pos="4668838" algn="l"/>
              </a:tabLst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520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Theoretical foundations of the </a:t>
            </a:r>
            <a:r>
              <a:rPr lang="en-US" dirty="0" err="1" smtClean="0"/>
              <a:t>GraphBLAS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8238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1262063" algn="l"/>
              </a:tabLst>
            </a:pPr>
            <a:r>
              <a:rPr lang="en-US" dirty="0" smtClean="0"/>
              <a:t>Dense m</a:t>
            </a:r>
            <a:r>
              <a:rPr lang="hu-HU" dirty="0" err="1" smtClean="0"/>
              <a:t>atrix</a:t>
            </a:r>
            <a:r>
              <a:rPr lang="hu-HU" dirty="0" smtClean="0"/>
              <a:t> multiplication</a:t>
            </a:r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6251653" cy="5429246"/>
              </a:xfrm>
            </p:spPr>
            <p:txBody>
              <a:bodyPr/>
              <a:lstStyle/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i="0" dirty="0" smtClean="0"/>
                  <a:t>Definition:</a:t>
                </a:r>
              </a:p>
              <a:p>
                <a:pPr marL="0" indent="0">
                  <a:buNone/>
                  <a:tabLst>
                    <a:tab pos="1700213" algn="l"/>
                  </a:tabLst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𝐂</m:t>
                      </m:r>
                      <m:r>
                        <m:rPr>
                          <m:aln/>
                        </m:rP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b="1" i="1">
                          <a:latin typeface="Cambria Math" panose="02040503050406030204" pitchFamily="18" charset="0"/>
                        </a:rPr>
                        <m:t>𝐀𝐁</m:t>
                      </m:r>
                    </m:oMath>
                    <m:oMath xmlns:m="http://schemas.openxmlformats.org/officeDocument/2006/math">
                      <m:r>
                        <a:rPr lang="en-US" b="1" i="1">
                          <a:latin typeface="Cambria Math" panose="02040503050406030204" pitchFamily="18" charset="0"/>
                        </a:rPr>
                        <m:t>𝐂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m:rPr>
                          <m:aln/>
                        </m:rP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limLow>
                        <m:limLowPr>
                          <m:ctrlPr>
                            <a:rPr lang="en-US" b="1" i="1">
                              <a:latin typeface="Cambria Math" panose="02040503050406030204" pitchFamily="18" charset="0"/>
                            </a:rPr>
                          </m:ctrlPr>
                        </m:limLowPr>
                        <m:e>
                          <m:r>
                            <m:rPr>
                              <m:sty m:val="p"/>
                            </m:rPr>
                            <a:rPr lang="en-US">
                              <a:latin typeface="Cambria Math" panose="02040503050406030204" pitchFamily="18" charset="0"/>
                            </a:rPr>
                            <m:t>Σ</m:t>
                          </m:r>
                        </m:e>
                        <m:lim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𝑘</m:t>
                          </m:r>
                        </m:lim>
                      </m:limLow>
                      <m:r>
                        <a:rPr lang="en-US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hu-HU" b="1" i="1">
                          <a:latin typeface="Cambria Math" panose="02040503050406030204" pitchFamily="18" charset="0"/>
                        </a:rPr>
                        <m:t>𝐀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d>
                      <m:r>
                        <a:rPr lang="hu-HU" i="1" dirty="0">
                          <a:latin typeface="Cambria Math" panose="02040503050406030204" pitchFamily="18" charset="0"/>
                        </a:rPr>
                        <m:t>×</m:t>
                      </m:r>
                      <m:r>
                        <a:rPr lang="hu-HU" b="1" i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</m:oMath>
                  </m:oMathPara>
                </a14:m>
                <a:endParaRPr lang="en-US" sz="4000" i="1" dirty="0" smtClean="0"/>
              </a:p>
              <a:p>
                <a:pPr marL="0" indent="0">
                  <a:buNone/>
                  <a:tabLst>
                    <a:tab pos="1700213" algn="l"/>
                  </a:tabLst>
                </a:pPr>
                <a:endParaRPr lang="en-US" i="1" dirty="0" smtClean="0"/>
              </a:p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dirty="0" smtClean="0"/>
                  <a:t>Example:</a:t>
                </a:r>
                <a:endParaRPr lang="en-US" dirty="0"/>
              </a:p>
              <a:p>
                <a:pPr marL="0" indent="0">
                  <a:buNone/>
                  <a:tabLst>
                    <a:tab pos="1700213" algn="l"/>
                  </a:tabLst>
                </a:pPr>
                <a14:m>
                  <m:oMath xmlns:m="http://schemas.openxmlformats.org/officeDocument/2006/math">
                    <m:r>
                      <a:rPr lang="en-US" b="1" smtClean="0">
                        <a:latin typeface="Cambria Math" panose="02040503050406030204" pitchFamily="18" charset="0"/>
                      </a:rPr>
                      <m:t>𝐂</m:t>
                    </m:r>
                    <m:d>
                      <m:dPr>
                        <m:ctrlPr>
                          <a:rPr lang="hu-HU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b="1" i="1" dirty="0" smtClean="0"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2,1</m:t>
                        </m:r>
                      </m:e>
                    </m:d>
                    <m:r>
                      <a:rPr lang="hu-HU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1,3</m:t>
                        </m:r>
                      </m:e>
                    </m:d>
                    <m:r>
                      <a:rPr lang="en-US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endParaRPr lang="en-US" b="1" i="1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b="1" i="1" dirty="0">
                    <a:ea typeface="Cambria Math" panose="02040503050406030204" pitchFamily="18" charset="0"/>
                  </a:rPr>
                  <a:t> 	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2,2</m:t>
                        </m:r>
                      </m:e>
                    </m:d>
                    <m:r>
                      <a:rPr lang="hu-HU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2,3</m:t>
                        </m:r>
                      </m:e>
                    </m:d>
                    <m:r>
                      <a:rPr lang="en-US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endParaRPr lang="en-US" b="1" i="1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b="1" i="1" dirty="0" smtClean="0">
                    <a:ea typeface="Cambria Math" panose="02040503050406030204" pitchFamily="18" charset="0"/>
                  </a:rPr>
                  <a:t> 	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e>
                    </m:d>
                    <m:r>
                      <a:rPr lang="hu-HU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en-US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,3</m:t>
                        </m:r>
                      </m:e>
                    </m:d>
                  </m:oMath>
                </a14:m>
                <a:endParaRPr lang="en-US" b="1" i="1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  <a:tabLst>
                    <a:tab pos="1262063" algn="l"/>
                    <a:tab pos="1700213" algn="l"/>
                  </a:tabLst>
                </a:pPr>
                <a:r>
                  <a:rPr lang="en-US" b="0" dirty="0" smtClean="0">
                    <a:solidFill>
                      <a:srgbClr val="C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2</m:t>
                    </m:r>
                    <m:r>
                      <a:rPr lang="hu-HU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5</m:t>
                    </m:r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hu-HU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3</m:t>
                    </m:r>
                    <m:r>
                      <a:rPr lang="hu-HU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0</m:t>
                    </m:r>
                    <m:r>
                      <a:rPr lang="en-US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6</m:t>
                    </m:r>
                    <m:r>
                      <a:rPr lang="hu-HU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4</m:t>
                    </m:r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34</m:t>
                    </m:r>
                  </m:oMath>
                </a14:m>
                <a:endParaRPr lang="en-US" i="1" dirty="0" smtClean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6251653" cy="5429246"/>
              </a:xfrm>
              <a:blipFill>
                <a:blip r:embed="rId3"/>
                <a:stretch>
                  <a:fillRect l="-2437" t="-14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6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8447666"/>
              </p:ext>
            </p:extLst>
          </p:nvPr>
        </p:nvGraphicFramePr>
        <p:xfrm>
          <a:off x="8535681" y="2893636"/>
          <a:ext cx="2304000" cy="172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76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8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34</a:t>
                      </a: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3017167"/>
                  </p:ext>
                </p:extLst>
              </p:nvPr>
            </p:nvGraphicFramePr>
            <p:xfrm>
              <a:off x="6480306" y="2910107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3017167"/>
                  </p:ext>
                </p:extLst>
              </p:nvPr>
            </p:nvGraphicFramePr>
            <p:xfrm>
              <a:off x="6480306" y="2910107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7368" r="-305263" b="-2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88732957"/>
                  </p:ext>
                </p:extLst>
              </p:nvPr>
            </p:nvGraphicFramePr>
            <p:xfrm>
              <a:off x="8535681" y="857254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88732957"/>
                  </p:ext>
                </p:extLst>
              </p:nvPr>
            </p:nvGraphicFramePr>
            <p:xfrm>
              <a:off x="8535681" y="857254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7368" r="-305263" b="-3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" name="Rectangle 8"/>
          <p:cNvSpPr/>
          <p:nvPr/>
        </p:nvSpPr>
        <p:spPr>
          <a:xfrm>
            <a:off x="9140213" y="5852131"/>
            <a:ext cx="1847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endParaRPr lang="en-US" dirty="0"/>
          </a:p>
          <a:p>
            <a:pPr fontAlgn="ctr"/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7147056" y="4137973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0330976" y="1523116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728565" y="4147498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0330976" y="2082884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16" name="Elbow Connector 15"/>
          <p:cNvCxnSpPr>
            <a:stCxn id="12" idx="1"/>
            <a:endCxn id="13" idx="0"/>
          </p:cNvCxnSpPr>
          <p:nvPr/>
        </p:nvCxnSpPr>
        <p:spPr>
          <a:xfrm rot="10800000" flipH="1">
            <a:off x="7147056" y="1523117"/>
            <a:ext cx="3388466" cy="2819403"/>
          </a:xfrm>
          <a:prstGeom prst="bentConnector4">
            <a:avLst>
              <a:gd name="adj1" fmla="val -2890"/>
              <a:gd name="adj2" fmla="val 10358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10330976" y="2689090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10762674" y="3918137"/>
                <a:ext cx="146474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10+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0+24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</m:oMath>
                  </m:oMathPara>
                </a14:m>
                <a:endParaRPr lang="hu-HU" sz="2400" spc="-100" dirty="0" smtClean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  <a:p>
                <a:pPr algn="ctr"/>
                <a:r>
                  <a:rPr lang="hu-HU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= </a:t>
                </a:r>
                <a:r>
                  <a:rPr lang="en-US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34</a:t>
                </a:r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62674" y="3918137"/>
                <a:ext cx="1464743" cy="830997"/>
              </a:xfrm>
              <a:prstGeom prst="rect">
                <a:avLst/>
              </a:prstGeom>
              <a:blipFill>
                <a:blip r:embed="rId6"/>
                <a:stretch>
                  <a:fillRect b="-16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/>
              <p:cNvSpPr txBox="1"/>
              <p:nvPr/>
            </p:nvSpPr>
            <p:spPr>
              <a:xfrm>
                <a:off x="6992707" y="1530596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3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0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 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47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92707" y="1530596"/>
                <a:ext cx="1407404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20"/>
              <p:cNvSpPr txBox="1"/>
              <p:nvPr/>
            </p:nvSpPr>
            <p:spPr>
              <a:xfrm>
                <a:off x="6698193" y="955405"/>
                <a:ext cx="143393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5 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1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19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8193" y="955405"/>
                <a:ext cx="1433930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3"/>
          <p:cNvSpPr/>
          <p:nvPr/>
        </p:nvSpPr>
        <p:spPr>
          <a:xfrm>
            <a:off x="8298208" y="4152219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22" name="Elbow Connector 15"/>
          <p:cNvCxnSpPr>
            <a:stCxn id="14" idx="1"/>
            <a:endCxn id="15" idx="0"/>
          </p:cNvCxnSpPr>
          <p:nvPr/>
        </p:nvCxnSpPr>
        <p:spPr>
          <a:xfrm rot="10800000" flipH="1">
            <a:off x="7728564" y="2082884"/>
            <a:ext cx="2806957" cy="2269160"/>
          </a:xfrm>
          <a:prstGeom prst="bentConnector4">
            <a:avLst>
              <a:gd name="adj1" fmla="val -3097"/>
              <a:gd name="adj2" fmla="val 10326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lbow Connector 15"/>
          <p:cNvCxnSpPr>
            <a:stCxn id="20" idx="1"/>
            <a:endCxn id="18" idx="0"/>
          </p:cNvCxnSpPr>
          <p:nvPr/>
        </p:nvCxnSpPr>
        <p:spPr>
          <a:xfrm rot="10800000" flipH="1">
            <a:off x="8298208" y="2689091"/>
            <a:ext cx="2237314" cy="1667675"/>
          </a:xfrm>
          <a:prstGeom prst="bentConnector4">
            <a:avLst>
              <a:gd name="adj1" fmla="val -3491"/>
              <a:gd name="adj2" fmla="val 104798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17"/>
          <p:cNvSpPr/>
          <p:nvPr/>
        </p:nvSpPr>
        <p:spPr>
          <a:xfrm>
            <a:off x="10341432" y="4136096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46"/>
              <p:cNvSpPr txBox="1"/>
              <p:nvPr/>
            </p:nvSpPr>
            <p:spPr>
              <a:xfrm>
                <a:off x="7505700" y="2188438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6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24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23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5700" y="2188438"/>
                <a:ext cx="1407404" cy="46166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8"/>
              <p:cNvSpPr/>
              <p:nvPr/>
            </p:nvSpPr>
            <p:spPr>
              <a:xfrm>
                <a:off x="8763000" y="4686300"/>
                <a:ext cx="2467535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3200" b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𝐂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hu-HU" sz="32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+.×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</m:oMath>
                </a14:m>
                <a:r>
                  <a:rPr lang="en-GB" sz="3200" b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endParaRPr lang="en-US" sz="3200" dirty="0"/>
              </a:p>
            </p:txBody>
          </p:sp>
        </mc:Choice>
        <mc:Fallback xmlns="">
          <p:sp>
            <p:nvSpPr>
              <p:cNvPr id="24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3000" y="4686300"/>
                <a:ext cx="2467535" cy="58477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26605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8" grpId="0" animBg="1"/>
      <p:bldP spid="21" grpId="0"/>
      <p:bldP spid="47" grpId="0"/>
      <p:bldP spid="19" grpId="0"/>
      <p:bldP spid="20" grpId="0" animBg="1"/>
      <p:bldP spid="32" grpId="0" animBg="1"/>
      <p:bldP spid="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1262063" algn="l"/>
              </a:tabLst>
            </a:pPr>
            <a:r>
              <a:rPr lang="en-US" dirty="0" smtClean="0"/>
              <a:t>Sparse </a:t>
            </a:r>
            <a:r>
              <a:rPr lang="hu-HU" dirty="0" err="1" smtClean="0"/>
              <a:t>Matrix</a:t>
            </a:r>
            <a:r>
              <a:rPr lang="hu-HU" dirty="0" smtClean="0"/>
              <a:t> multiplication</a:t>
            </a:r>
            <a:endParaRPr lang="en-GB" dirty="0"/>
          </a:p>
        </p:txBody>
      </p:sp>
      <p:graphicFrame>
        <p:nvGraphicFramePr>
          <p:cNvPr id="6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4784953"/>
              </p:ext>
            </p:extLst>
          </p:nvPr>
        </p:nvGraphicFramePr>
        <p:xfrm>
          <a:off x="8535681" y="2893636"/>
          <a:ext cx="2304000" cy="172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76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8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34</a:t>
                      </a: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31054349"/>
                  </p:ext>
                </p:extLst>
              </p:nvPr>
            </p:nvGraphicFramePr>
            <p:xfrm>
              <a:off x="6480306" y="2910107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31054349"/>
                  </p:ext>
                </p:extLst>
              </p:nvPr>
            </p:nvGraphicFramePr>
            <p:xfrm>
              <a:off x="6480306" y="2910107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7368" r="-305263" b="-2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69312758"/>
                  </p:ext>
                </p:extLst>
              </p:nvPr>
            </p:nvGraphicFramePr>
            <p:xfrm>
              <a:off x="8535681" y="857254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69312758"/>
                  </p:ext>
                </p:extLst>
              </p:nvPr>
            </p:nvGraphicFramePr>
            <p:xfrm>
              <a:off x="8535681" y="857254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7368" r="-305263" b="-3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2" name="Rectangle 11"/>
          <p:cNvSpPr/>
          <p:nvPr/>
        </p:nvSpPr>
        <p:spPr>
          <a:xfrm>
            <a:off x="7147056" y="4137973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0330976" y="1521481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16" name="Elbow Connector 15"/>
          <p:cNvCxnSpPr>
            <a:stCxn id="12" idx="1"/>
            <a:endCxn id="13" idx="0"/>
          </p:cNvCxnSpPr>
          <p:nvPr/>
        </p:nvCxnSpPr>
        <p:spPr>
          <a:xfrm rot="10800000" flipH="1">
            <a:off x="7147056" y="1521481"/>
            <a:ext cx="3388466" cy="2821038"/>
          </a:xfrm>
          <a:prstGeom prst="bentConnector4">
            <a:avLst>
              <a:gd name="adj1" fmla="val -3113"/>
              <a:gd name="adj2" fmla="val 10347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10330976" y="2689090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10762674" y="3918137"/>
                <a:ext cx="146474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10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+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24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</m:oMath>
                  </m:oMathPara>
                </a14:m>
                <a:endParaRPr lang="hu-HU" sz="2400" spc="-100" dirty="0" smtClean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  <a:p>
                <a:pPr algn="ctr"/>
                <a:r>
                  <a:rPr lang="hu-HU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= </a:t>
                </a:r>
                <a:r>
                  <a:rPr lang="en-US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34</a:t>
                </a:r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62674" y="3918137"/>
                <a:ext cx="1464743" cy="830997"/>
              </a:xfrm>
              <a:prstGeom prst="rect">
                <a:avLst/>
              </a:prstGeom>
              <a:blipFill>
                <a:blip r:embed="rId6"/>
                <a:stretch>
                  <a:fillRect b="-16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3"/>
          <p:cNvSpPr/>
          <p:nvPr/>
        </p:nvSpPr>
        <p:spPr>
          <a:xfrm>
            <a:off x="8298208" y="4152219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25" name="Elbow Connector 15"/>
          <p:cNvCxnSpPr>
            <a:stCxn id="20" idx="1"/>
            <a:endCxn id="18" idx="0"/>
          </p:cNvCxnSpPr>
          <p:nvPr/>
        </p:nvCxnSpPr>
        <p:spPr>
          <a:xfrm rot="10800000" flipH="1">
            <a:off x="8298208" y="2689091"/>
            <a:ext cx="2237314" cy="1667675"/>
          </a:xfrm>
          <a:prstGeom prst="bentConnector4">
            <a:avLst>
              <a:gd name="adj1" fmla="val -3491"/>
              <a:gd name="adj2" fmla="val 105712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17"/>
          <p:cNvSpPr/>
          <p:nvPr/>
        </p:nvSpPr>
        <p:spPr>
          <a:xfrm>
            <a:off x="10341432" y="4136096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0"/>
              <p:cNvSpPr txBox="1"/>
              <p:nvPr/>
            </p:nvSpPr>
            <p:spPr>
              <a:xfrm>
                <a:off x="6679626" y="958535"/>
                <a:ext cx="143393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5 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1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22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9626" y="958535"/>
                <a:ext cx="143393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46"/>
              <p:cNvSpPr txBox="1"/>
              <p:nvPr/>
            </p:nvSpPr>
            <p:spPr>
              <a:xfrm>
                <a:off x="7469896" y="2205335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6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4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24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23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69896" y="2205335"/>
                <a:ext cx="1407404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6251653" cy="5429246"/>
              </a:xfrm>
            </p:spPr>
            <p:txBody>
              <a:bodyPr/>
              <a:lstStyle/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sz="2400" dirty="0" smtClean="0"/>
                  <a:t>Definition:</a:t>
                </a:r>
              </a:p>
              <a:p>
                <a:pPr marL="0" indent="0">
                  <a:buNone/>
                  <a:tabLst>
                    <a:tab pos="1700213" algn="l"/>
                  </a:tabLst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𝐂</m:t>
                      </m:r>
                      <m:r>
                        <m:rPr>
                          <m:aln/>
                        </m:rP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𝐀𝐁</m:t>
                      </m:r>
                    </m:oMath>
                    <m:oMath xmlns:m="http://schemas.openxmlformats.org/officeDocument/2006/math"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𝐂</m:t>
                      </m:r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m:rPr>
                          <m:aln/>
                        </m:rP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limLow>
                        <m:limLow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limLow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⊕</m:t>
                          </m:r>
                        </m:e>
                        <m:lim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m:rPr>
                              <m:sty m:val="p"/>
                            </m:rPr>
                            <a:rPr lang="en-US" sz="240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ind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b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  <m:d>
                                <m:d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,:</m:t>
                                  </m:r>
                                </m:e>
                              </m:d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∩</m:t>
                          </m:r>
                          <m:r>
                            <m:rPr>
                              <m:sty m:val="p"/>
                            </m:rPr>
                            <a:rPr lang="en-US" sz="240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ind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b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  <m:d>
                                <m:d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:,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𝑗</m:t>
                                  </m:r>
                                </m:e>
                              </m:d>
                            </m:e>
                          </m:d>
                        </m:lim>
                      </m:limLow>
                      <m:r>
                        <a:rPr lang="hu-HU" sz="2400" b="1">
                          <a:latin typeface="Cambria Math" panose="02040503050406030204" pitchFamily="18" charset="0"/>
                        </a:rPr>
                        <m:t>𝐀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hu-HU" sz="2400" b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</m:oMath>
                  </m:oMathPara>
                </a14:m>
                <a:endParaRPr lang="en-US" i="1" dirty="0"/>
              </a:p>
              <a:p>
                <a:pPr marL="0" indent="0">
                  <a:buNone/>
                  <a:tabLst>
                    <a:tab pos="1700213" algn="l"/>
                  </a:tabLst>
                </a:pPr>
                <a:endParaRPr lang="en-US" sz="2400" i="1" dirty="0"/>
              </a:p>
              <a:p>
                <a:pPr marL="0" indent="0">
                  <a:buNone/>
                </a:pPr>
                <a:r>
                  <a:rPr lang="en-US" sz="2200" dirty="0" smtClean="0"/>
                  <a:t>Only </a:t>
                </a:r>
                <a:r>
                  <a:rPr lang="en-US" sz="2200" dirty="0"/>
                  <a:t>evaluate the multiplication operator </a:t>
                </a:r>
                <a14:m>
                  <m:oMath xmlns:m="http://schemas.openxmlformats.org/officeDocument/2006/math">
                    <m:r>
                      <a:rPr lang="en-GB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⨂</m:t>
                    </m:r>
                  </m:oMath>
                </a14:m>
                <a:r>
                  <a:rPr lang="en-US" sz="2200" dirty="0" smtClean="0"/>
                  <a:t> for </a:t>
                </a:r>
                <a:r>
                  <a:rPr lang="en-US" sz="2200" dirty="0"/>
                  <a:t>positions where there is a non-zero element in </a:t>
                </a:r>
                <a:r>
                  <a:rPr lang="en-US" sz="2200" dirty="0" smtClean="0"/>
                  <a:t>both </a:t>
                </a:r>
                <a14:m>
                  <m:oMath xmlns:m="http://schemas.openxmlformats.org/officeDocument/2006/math">
                    <m:r>
                      <a:rPr lang="hu-HU" sz="2200" b="1">
                        <a:latin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hu-HU" sz="22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</m:oMath>
                </a14:m>
                <a:r>
                  <a:rPr lang="en-US" sz="2200" i="1" dirty="0" smtClean="0">
                    <a:latin typeface="Cambria Math" panose="02040503050406030204" pitchFamily="18" charset="0"/>
                  </a:rPr>
                  <a:t> </a:t>
                </a:r>
                <a:r>
                  <a:rPr lang="en-US" sz="2200" dirty="0" smtClean="0"/>
                  <a:t>and </a:t>
                </a:r>
                <a14:m>
                  <m:oMath xmlns:m="http://schemas.openxmlformats.org/officeDocument/2006/math">
                    <m:r>
                      <a:rPr lang="en-US" sz="2200" b="1" dirty="0">
                        <a:latin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hu-HU" sz="22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𝑘</m:t>
                        </m:r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hu-HU" sz="2200" i="1">
                            <a:latin typeface="Cambria Math" panose="02040503050406030204" pitchFamily="18" charset="0"/>
                          </a:rPr>
                          <m:t>𝑗</m:t>
                        </m:r>
                      </m:e>
                    </m:d>
                    <m:r>
                      <m:rPr>
                        <m:nor/>
                      </m:rPr>
                      <a:rPr lang="en-US" sz="2200" dirty="0"/>
                      <m:t>.</m:t>
                    </m:r>
                  </m:oMath>
                </a14:m>
                <a:endParaRPr lang="en-US" sz="2200" dirty="0"/>
              </a:p>
              <a:p>
                <a:pPr marL="0" indent="0">
                  <a:buNone/>
                  <a:tabLst>
                    <a:tab pos="1700213" algn="l"/>
                  </a:tabLst>
                </a:pPr>
                <a:endParaRPr lang="en-US" sz="2400" dirty="0" smtClean="0"/>
              </a:p>
              <a:p>
                <a:pPr marL="0" indent="0">
                  <a:buNone/>
                  <a:tabLst>
                    <a:tab pos="1700213" algn="l"/>
                  </a:tabLst>
                </a:pPr>
                <a:r>
                  <a:rPr lang="en-US" sz="2400" dirty="0" smtClean="0"/>
                  <a:t>Example:</a:t>
                </a:r>
                <a:endParaRPr lang="en-US" sz="2400" dirty="0"/>
              </a:p>
              <a:p>
                <a:pPr marL="0" indent="0">
                  <a:buNone/>
                  <a:tabLst>
                    <a:tab pos="1254125" algn="l"/>
                  </a:tabLst>
                </a:pPr>
                <a14:m>
                  <m:oMath xmlns:m="http://schemas.openxmlformats.org/officeDocument/2006/math">
                    <m:r>
                      <a:rPr lang="en-US" sz="2400" b="1" smtClean="0">
                        <a:latin typeface="Cambria Math" panose="02040503050406030204" pitchFamily="18" charset="0"/>
                      </a:rPr>
                      <m:t>𝐂</m:t>
                    </m:r>
                    <m:d>
                      <m:dPr>
                        <m:ctrlPr>
                          <a:rPr lang="hu-HU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hu-HU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b="1" i="1" dirty="0" smtClean="0"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4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en-U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2,1</m:t>
                        </m:r>
                      </m:e>
                    </m:d>
                    <m:r>
                      <a:rPr lang="hu-HU" sz="2400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4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en-U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1,3</m:t>
                        </m:r>
                      </m:e>
                    </m:d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</m:oMath>
                </a14:m>
                <a:endParaRPr lang="en-US" sz="2400" b="1" i="1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  <a:tabLst>
                    <a:tab pos="1254125" algn="l"/>
                  </a:tabLst>
                </a:pPr>
                <a:r>
                  <a:rPr lang="en-US" sz="2400" b="1" i="1" dirty="0" smtClean="0"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4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d>
                      <m:dPr>
                        <m:ctrlPr>
                          <a:rPr lang="en-U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e>
                    </m:d>
                    <m:r>
                      <a:rPr lang="hu-HU" sz="2400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4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d>
                      <m:dPr>
                        <m:ctrlPr>
                          <a:rPr lang="en-US" sz="24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,3</m:t>
                        </m:r>
                      </m:e>
                    </m:d>
                  </m:oMath>
                </a14:m>
                <a:endParaRPr lang="en-US" sz="2400" b="1" i="1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  <a:tabLst>
                    <a:tab pos="1254125" algn="l"/>
                  </a:tabLst>
                </a:pPr>
                <a:r>
                  <a:rPr lang="en-US" sz="2400" b="0" dirty="0" smtClean="0">
                    <a:solidFill>
                      <a:srgbClr val="C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2</m:t>
                    </m:r>
                    <m:r>
                      <a:rPr lang="hu-HU" sz="24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4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5</m:t>
                    </m:r>
                    <m:r>
                      <a:rPr lang="en-US" sz="2400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40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6</m:t>
                    </m:r>
                    <m:r>
                      <a:rPr lang="hu-HU" sz="2400" i="1" dirty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400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4</m:t>
                    </m:r>
                    <m:r>
                      <a:rPr lang="en-US" sz="2400" i="1" dirty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b="0" i="1" dirty="0" smtClean="0">
                        <a:latin typeface="Cambria Math" panose="02040503050406030204" pitchFamily="18" charset="0"/>
                      </a:rPr>
                      <m:t>34</m:t>
                    </m:r>
                  </m:oMath>
                </a14:m>
                <a:endParaRPr lang="en-US" sz="2400" i="1" dirty="0" smtClean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26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6251653" cy="5429246"/>
              </a:xfrm>
              <a:blipFill>
                <a:blip r:embed="rId9"/>
                <a:stretch>
                  <a:fillRect l="-1462" t="-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8"/>
              <p:cNvSpPr/>
              <p:nvPr/>
            </p:nvSpPr>
            <p:spPr>
              <a:xfrm>
                <a:off x="8763000" y="4686300"/>
                <a:ext cx="2467535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3200" b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𝐂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hu-HU" sz="32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+.×</m:t>
                    </m:r>
                    <m:r>
                      <a:rPr lang="en-US" sz="32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</m:oMath>
                </a14:m>
                <a:r>
                  <a:rPr lang="en-GB" sz="3200" b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endParaRPr lang="en-US" sz="3200" dirty="0"/>
              </a:p>
            </p:txBody>
          </p:sp>
        </mc:Choice>
        <mc:Fallback xmlns="">
          <p:sp>
            <p:nvSpPr>
              <p:cNvPr id="24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3000" y="4686300"/>
                <a:ext cx="2467535" cy="58477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76906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8" grpId="0" animBg="1"/>
      <p:bldP spid="21" grpId="0"/>
      <p:bldP spid="20" grpId="0" animBg="1"/>
      <p:bldP spid="32" grpId="0" animBg="1"/>
      <p:bldP spid="22" grpId="0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adjacency matrix</a:t>
            </a:r>
            <a:endParaRPr lang="en-US" dirty="0"/>
          </a:p>
        </p:txBody>
      </p:sp>
      <p:cxnSp>
        <p:nvCxnSpPr>
          <p:cNvPr id="50" name="Görbe összekötő 49"/>
          <p:cNvCxnSpPr>
            <a:stCxn id="34" idx="0"/>
            <a:endCxn id="36" idx="1"/>
          </p:cNvCxnSpPr>
          <p:nvPr/>
        </p:nvCxnSpPr>
        <p:spPr>
          <a:xfrm rot="16200000" flipH="1">
            <a:off x="3596051" y="202972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örbe összekötő 52"/>
          <p:cNvCxnSpPr>
            <a:stCxn id="39" idx="6"/>
            <a:endCxn id="41" idx="6"/>
          </p:cNvCxnSpPr>
          <p:nvPr/>
        </p:nvCxnSpPr>
        <p:spPr>
          <a:xfrm flipH="1">
            <a:off x="2958218" y="297048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örbe összekötő 58"/>
          <p:cNvCxnSpPr>
            <a:stCxn id="67" idx="6"/>
            <a:endCxn id="66" idx="6"/>
          </p:cNvCxnSpPr>
          <p:nvPr/>
        </p:nvCxnSpPr>
        <p:spPr>
          <a:xfrm flipH="1">
            <a:off x="4613275" y="301918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örbe összekötő 61"/>
          <p:cNvCxnSpPr>
            <a:stCxn id="72" idx="6"/>
            <a:endCxn id="74" idx="0"/>
          </p:cNvCxnSpPr>
          <p:nvPr/>
        </p:nvCxnSpPr>
        <p:spPr>
          <a:xfrm>
            <a:off x="4670039" y="293358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64"/>
          <p:cNvCxnSpPr>
            <a:stCxn id="77" idx="4"/>
            <a:endCxn id="30" idx="6"/>
          </p:cNvCxnSpPr>
          <p:nvPr/>
        </p:nvCxnSpPr>
        <p:spPr>
          <a:xfrm rot="5400000">
            <a:off x="4807851" y="433167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67"/>
          <p:cNvCxnSpPr>
            <a:stCxn id="61" idx="3"/>
            <a:endCxn id="56" idx="5"/>
          </p:cNvCxnSpPr>
          <p:nvPr/>
        </p:nvCxnSpPr>
        <p:spPr>
          <a:xfrm rot="5400000">
            <a:off x="3648065" y="503885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70"/>
          <p:cNvCxnSpPr>
            <a:stCxn id="55" idx="0"/>
            <a:endCxn id="60" idx="1"/>
          </p:cNvCxnSpPr>
          <p:nvPr/>
        </p:nvCxnSpPr>
        <p:spPr>
          <a:xfrm rot="16200000" flipH="1">
            <a:off x="3636959" y="484531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örbe összekötő 74"/>
          <p:cNvCxnSpPr>
            <a:stCxn id="97" idx="3"/>
            <a:endCxn id="43" idx="5"/>
          </p:cNvCxnSpPr>
          <p:nvPr/>
        </p:nvCxnSpPr>
        <p:spPr>
          <a:xfrm rot="5400000" flipH="1">
            <a:off x="3635081" y="3654215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örbe összekötő 78"/>
          <p:cNvCxnSpPr>
            <a:stCxn id="98" idx="4"/>
            <a:endCxn id="52" idx="0"/>
          </p:cNvCxnSpPr>
          <p:nvPr/>
        </p:nvCxnSpPr>
        <p:spPr>
          <a:xfrm rot="5400000">
            <a:off x="3124830" y="413779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örbe összekötő 82"/>
          <p:cNvCxnSpPr>
            <a:stCxn id="84" idx="7"/>
            <a:endCxn id="81" idx="1"/>
          </p:cNvCxnSpPr>
          <p:nvPr/>
        </p:nvCxnSpPr>
        <p:spPr>
          <a:xfrm rot="5400000" flipH="1" flipV="1">
            <a:off x="5318089" y="361763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örbe összekötő 86"/>
          <p:cNvCxnSpPr>
            <a:stCxn id="40" idx="2"/>
            <a:endCxn id="38" idx="2"/>
          </p:cNvCxnSpPr>
          <p:nvPr/>
        </p:nvCxnSpPr>
        <p:spPr>
          <a:xfrm rot="10800000">
            <a:off x="2638354" y="296534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örbe összekötő 90"/>
          <p:cNvCxnSpPr>
            <a:stCxn id="42" idx="2"/>
            <a:endCxn id="48" idx="2"/>
          </p:cNvCxnSpPr>
          <p:nvPr/>
        </p:nvCxnSpPr>
        <p:spPr>
          <a:xfrm rot="10800000" flipV="1">
            <a:off x="2636626" y="435837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3520540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800" b="1" i="0" baseline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3520540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709333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artalom helye 166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1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 b="0" i="0" smtClean="0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0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)∈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 0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67" name="Tartalom helye 16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  <a:blipFill>
                <a:blip r:embed="rId4"/>
                <a:stretch>
                  <a:fillRect b="-9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Ellipszis 4"/>
          <p:cNvSpPr/>
          <p:nvPr/>
        </p:nvSpPr>
        <p:spPr>
          <a:xfrm>
            <a:off x="4474120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" name="Ellipszis 5"/>
          <p:cNvSpPr/>
          <p:nvPr/>
        </p:nvSpPr>
        <p:spPr>
          <a:xfrm>
            <a:off x="61214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" name="Ellipszis 6"/>
          <p:cNvSpPr/>
          <p:nvPr/>
        </p:nvSpPr>
        <p:spPr>
          <a:xfrm>
            <a:off x="27748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4474120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2774858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" name="Ellipszis 11"/>
          <p:cNvSpPr/>
          <p:nvPr/>
        </p:nvSpPr>
        <p:spPr>
          <a:xfrm>
            <a:off x="4474120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" name="Ellipszis 12"/>
          <p:cNvSpPr/>
          <p:nvPr/>
        </p:nvSpPr>
        <p:spPr>
          <a:xfrm>
            <a:off x="2774858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4" name="Ellipszis 10"/>
          <p:cNvSpPr/>
          <p:nvPr/>
        </p:nvSpPr>
        <p:spPr>
          <a:xfrm>
            <a:off x="2826782" y="277199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8" name="Ellipszis 10"/>
          <p:cNvSpPr/>
          <p:nvPr/>
        </p:nvSpPr>
        <p:spPr>
          <a:xfrm>
            <a:off x="2638353" y="293834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9" name="Ellipszis 10"/>
          <p:cNvSpPr/>
          <p:nvPr/>
        </p:nvSpPr>
        <p:spPr>
          <a:xfrm>
            <a:off x="2911362" y="2943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0" name="Ellipszis 10"/>
          <p:cNvSpPr/>
          <p:nvPr/>
        </p:nvSpPr>
        <p:spPr>
          <a:xfrm>
            <a:off x="2643910" y="42026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1" name="Ellipszis 10"/>
          <p:cNvSpPr/>
          <p:nvPr/>
        </p:nvSpPr>
        <p:spPr>
          <a:xfrm>
            <a:off x="2904218" y="4202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2" name="Ellipszis 10"/>
          <p:cNvSpPr/>
          <p:nvPr/>
        </p:nvSpPr>
        <p:spPr>
          <a:xfrm>
            <a:off x="2650260" y="43313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3" name="Ellipszis 10"/>
          <p:cNvSpPr/>
          <p:nvPr/>
        </p:nvSpPr>
        <p:spPr>
          <a:xfrm>
            <a:off x="2913120" y="4283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8" name="Ellipszis 12"/>
          <p:cNvSpPr/>
          <p:nvPr/>
        </p:nvSpPr>
        <p:spPr>
          <a:xfrm>
            <a:off x="2636626" y="5594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2" name="Ellipszis 12"/>
          <p:cNvSpPr/>
          <p:nvPr/>
        </p:nvSpPr>
        <p:spPr>
          <a:xfrm>
            <a:off x="2777127" y="549499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5" name="Ellipszis 12"/>
          <p:cNvSpPr/>
          <p:nvPr/>
        </p:nvSpPr>
        <p:spPr>
          <a:xfrm>
            <a:off x="2894027" y="55612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6" name="Ellipszis 12"/>
          <p:cNvSpPr/>
          <p:nvPr/>
        </p:nvSpPr>
        <p:spPr>
          <a:xfrm>
            <a:off x="2898790" y="570548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0" name="Ellipszis 12"/>
          <p:cNvSpPr/>
          <p:nvPr/>
        </p:nvSpPr>
        <p:spPr>
          <a:xfrm>
            <a:off x="4352878" y="55612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1" name="Ellipszis 12"/>
          <p:cNvSpPr/>
          <p:nvPr/>
        </p:nvSpPr>
        <p:spPr>
          <a:xfrm>
            <a:off x="4352878" y="5695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6" name="Ellipszis 7"/>
          <p:cNvSpPr/>
          <p:nvPr/>
        </p:nvSpPr>
        <p:spPr>
          <a:xfrm>
            <a:off x="4559275" y="4152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7" name="Ellipszis 11"/>
          <p:cNvSpPr/>
          <p:nvPr/>
        </p:nvSpPr>
        <p:spPr>
          <a:xfrm>
            <a:off x="4572000" y="2992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2" name="Ellipszis 11"/>
          <p:cNvSpPr/>
          <p:nvPr/>
        </p:nvSpPr>
        <p:spPr>
          <a:xfrm>
            <a:off x="4616039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4" name="Ellipszis 5"/>
          <p:cNvSpPr/>
          <p:nvPr/>
        </p:nvSpPr>
        <p:spPr>
          <a:xfrm>
            <a:off x="6121458" y="41218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7" name="Ellipszis 5"/>
          <p:cNvSpPr/>
          <p:nvPr/>
        </p:nvSpPr>
        <p:spPr>
          <a:xfrm>
            <a:off x="6118118" y="44114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5"/>
          <p:cNvSpPr/>
          <p:nvPr/>
        </p:nvSpPr>
        <p:spPr>
          <a:xfrm>
            <a:off x="5977178" y="4266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7"/>
          <p:cNvSpPr/>
          <p:nvPr/>
        </p:nvSpPr>
        <p:spPr>
          <a:xfrm>
            <a:off x="4615655" y="42767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7" name="Ellipszis 7"/>
          <p:cNvSpPr/>
          <p:nvPr/>
        </p:nvSpPr>
        <p:spPr>
          <a:xfrm>
            <a:off x="4365600" y="43465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8" name="Ellipszis 7"/>
          <p:cNvSpPr/>
          <p:nvPr/>
        </p:nvSpPr>
        <p:spPr>
          <a:xfrm>
            <a:off x="4455028" y="44045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9" name="Ellipszis 28"/>
          <p:cNvSpPr/>
          <p:nvPr/>
        </p:nvSpPr>
        <p:spPr>
          <a:xfrm>
            <a:off x="26289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0" name="Ellipszis 29"/>
          <p:cNvSpPr/>
          <p:nvPr/>
        </p:nvSpPr>
        <p:spPr>
          <a:xfrm>
            <a:off x="4328162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1" name="Ellipszis 30"/>
          <p:cNvSpPr/>
          <p:nvPr/>
        </p:nvSpPr>
        <p:spPr>
          <a:xfrm>
            <a:off x="59755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2" name="Ellipszis 31"/>
          <p:cNvSpPr/>
          <p:nvPr/>
        </p:nvSpPr>
        <p:spPr>
          <a:xfrm>
            <a:off x="4328162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5" name="Ellipszis 34"/>
          <p:cNvSpPr/>
          <p:nvPr/>
        </p:nvSpPr>
        <p:spPr>
          <a:xfrm>
            <a:off x="2628900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6" name="Ellipszis 35"/>
          <p:cNvSpPr/>
          <p:nvPr/>
        </p:nvSpPr>
        <p:spPr>
          <a:xfrm>
            <a:off x="4328162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7" name="Ellipszis 36"/>
          <p:cNvSpPr/>
          <p:nvPr/>
        </p:nvSpPr>
        <p:spPr>
          <a:xfrm>
            <a:off x="2628900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38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adjacency matrix</a:t>
            </a:r>
            <a:endParaRPr lang="en-US" dirty="0"/>
          </a:p>
        </p:txBody>
      </p:sp>
      <p:cxnSp>
        <p:nvCxnSpPr>
          <p:cNvPr id="50" name="Görbe összekötő 49"/>
          <p:cNvCxnSpPr>
            <a:stCxn id="34" idx="0"/>
            <a:endCxn id="36" idx="1"/>
          </p:cNvCxnSpPr>
          <p:nvPr/>
        </p:nvCxnSpPr>
        <p:spPr>
          <a:xfrm rot="16200000" flipH="1">
            <a:off x="3596051" y="202972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örbe összekötő 52"/>
          <p:cNvCxnSpPr>
            <a:stCxn id="39" idx="6"/>
            <a:endCxn id="41" idx="6"/>
          </p:cNvCxnSpPr>
          <p:nvPr/>
        </p:nvCxnSpPr>
        <p:spPr>
          <a:xfrm flipH="1">
            <a:off x="2958218" y="297048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örbe összekötő 58"/>
          <p:cNvCxnSpPr>
            <a:stCxn id="67" idx="6"/>
            <a:endCxn id="66" idx="6"/>
          </p:cNvCxnSpPr>
          <p:nvPr/>
        </p:nvCxnSpPr>
        <p:spPr>
          <a:xfrm flipH="1">
            <a:off x="4613275" y="301918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örbe összekötő 61"/>
          <p:cNvCxnSpPr>
            <a:stCxn id="72" idx="6"/>
            <a:endCxn id="74" idx="0"/>
          </p:cNvCxnSpPr>
          <p:nvPr/>
        </p:nvCxnSpPr>
        <p:spPr>
          <a:xfrm>
            <a:off x="4670039" y="293358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64"/>
          <p:cNvCxnSpPr>
            <a:stCxn id="77" idx="4"/>
            <a:endCxn id="30" idx="6"/>
          </p:cNvCxnSpPr>
          <p:nvPr/>
        </p:nvCxnSpPr>
        <p:spPr>
          <a:xfrm rot="5400000">
            <a:off x="4807851" y="433167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67"/>
          <p:cNvCxnSpPr>
            <a:stCxn id="61" idx="3"/>
            <a:endCxn id="56" idx="5"/>
          </p:cNvCxnSpPr>
          <p:nvPr/>
        </p:nvCxnSpPr>
        <p:spPr>
          <a:xfrm rot="5400000">
            <a:off x="3648065" y="503885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70"/>
          <p:cNvCxnSpPr>
            <a:stCxn id="55" idx="0"/>
            <a:endCxn id="60" idx="1"/>
          </p:cNvCxnSpPr>
          <p:nvPr/>
        </p:nvCxnSpPr>
        <p:spPr>
          <a:xfrm rot="16200000" flipH="1">
            <a:off x="3636959" y="484531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örbe összekötő 78"/>
          <p:cNvCxnSpPr>
            <a:stCxn id="98" idx="4"/>
            <a:endCxn id="52" idx="0"/>
          </p:cNvCxnSpPr>
          <p:nvPr/>
        </p:nvCxnSpPr>
        <p:spPr>
          <a:xfrm rot="5400000">
            <a:off x="3124830" y="413779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örbe összekötő 82"/>
          <p:cNvCxnSpPr>
            <a:stCxn id="84" idx="7"/>
            <a:endCxn id="81" idx="1"/>
          </p:cNvCxnSpPr>
          <p:nvPr/>
        </p:nvCxnSpPr>
        <p:spPr>
          <a:xfrm rot="5400000" flipH="1" flipV="1">
            <a:off x="5318089" y="361763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örbe összekötő 86"/>
          <p:cNvCxnSpPr>
            <a:stCxn id="40" idx="2"/>
            <a:endCxn id="38" idx="2"/>
          </p:cNvCxnSpPr>
          <p:nvPr/>
        </p:nvCxnSpPr>
        <p:spPr>
          <a:xfrm rot="10800000">
            <a:off x="2638354" y="296534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örbe összekötő 90"/>
          <p:cNvCxnSpPr>
            <a:stCxn id="42" idx="2"/>
            <a:endCxn id="48" idx="2"/>
          </p:cNvCxnSpPr>
          <p:nvPr/>
        </p:nvCxnSpPr>
        <p:spPr>
          <a:xfrm rot="10800000" flipV="1">
            <a:off x="2636626" y="435837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90523674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800" b="1" i="0" baseline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90523674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709333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artalom helye 166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1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)∈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 0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67" name="Tartalom helye 16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  <a:blipFill>
                <a:blip r:embed="rId4"/>
                <a:stretch>
                  <a:fillRect b="-9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Ellipszis 4"/>
          <p:cNvSpPr/>
          <p:nvPr/>
        </p:nvSpPr>
        <p:spPr>
          <a:xfrm>
            <a:off x="4474120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" name="Ellipszis 5"/>
          <p:cNvSpPr/>
          <p:nvPr/>
        </p:nvSpPr>
        <p:spPr>
          <a:xfrm>
            <a:off x="61214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" name="Ellipszis 6"/>
          <p:cNvSpPr/>
          <p:nvPr/>
        </p:nvSpPr>
        <p:spPr>
          <a:xfrm>
            <a:off x="27748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4474120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2774858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" name="Ellipszis 11"/>
          <p:cNvSpPr/>
          <p:nvPr/>
        </p:nvSpPr>
        <p:spPr>
          <a:xfrm>
            <a:off x="4474120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" name="Ellipszis 12"/>
          <p:cNvSpPr/>
          <p:nvPr/>
        </p:nvSpPr>
        <p:spPr>
          <a:xfrm>
            <a:off x="2774858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4" name="Ellipszis 10"/>
          <p:cNvSpPr/>
          <p:nvPr/>
        </p:nvSpPr>
        <p:spPr>
          <a:xfrm>
            <a:off x="2826782" y="277199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8" name="Ellipszis 10"/>
          <p:cNvSpPr/>
          <p:nvPr/>
        </p:nvSpPr>
        <p:spPr>
          <a:xfrm>
            <a:off x="2638353" y="293834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9" name="Ellipszis 10"/>
          <p:cNvSpPr/>
          <p:nvPr/>
        </p:nvSpPr>
        <p:spPr>
          <a:xfrm>
            <a:off x="2911362" y="2943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0" name="Ellipszis 10"/>
          <p:cNvSpPr/>
          <p:nvPr/>
        </p:nvSpPr>
        <p:spPr>
          <a:xfrm>
            <a:off x="2643910" y="42026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1" name="Ellipszis 10"/>
          <p:cNvSpPr/>
          <p:nvPr/>
        </p:nvSpPr>
        <p:spPr>
          <a:xfrm>
            <a:off x="2904218" y="4202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2" name="Ellipszis 10"/>
          <p:cNvSpPr/>
          <p:nvPr/>
        </p:nvSpPr>
        <p:spPr>
          <a:xfrm>
            <a:off x="2650260" y="43313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3" name="Ellipszis 10"/>
          <p:cNvSpPr/>
          <p:nvPr/>
        </p:nvSpPr>
        <p:spPr>
          <a:xfrm>
            <a:off x="2913120" y="4283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8" name="Ellipszis 12"/>
          <p:cNvSpPr/>
          <p:nvPr/>
        </p:nvSpPr>
        <p:spPr>
          <a:xfrm>
            <a:off x="2636626" y="5594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2" name="Ellipszis 12"/>
          <p:cNvSpPr/>
          <p:nvPr/>
        </p:nvSpPr>
        <p:spPr>
          <a:xfrm>
            <a:off x="2777127" y="549499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5" name="Ellipszis 12"/>
          <p:cNvSpPr/>
          <p:nvPr/>
        </p:nvSpPr>
        <p:spPr>
          <a:xfrm>
            <a:off x="2894027" y="55612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6" name="Ellipszis 12"/>
          <p:cNvSpPr/>
          <p:nvPr/>
        </p:nvSpPr>
        <p:spPr>
          <a:xfrm>
            <a:off x="2898790" y="570548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0" name="Ellipszis 12"/>
          <p:cNvSpPr/>
          <p:nvPr/>
        </p:nvSpPr>
        <p:spPr>
          <a:xfrm>
            <a:off x="4352878" y="55612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1" name="Ellipszis 12"/>
          <p:cNvSpPr/>
          <p:nvPr/>
        </p:nvSpPr>
        <p:spPr>
          <a:xfrm>
            <a:off x="4352878" y="5695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6" name="Ellipszis 7"/>
          <p:cNvSpPr/>
          <p:nvPr/>
        </p:nvSpPr>
        <p:spPr>
          <a:xfrm>
            <a:off x="4559275" y="4152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7" name="Ellipszis 11"/>
          <p:cNvSpPr/>
          <p:nvPr/>
        </p:nvSpPr>
        <p:spPr>
          <a:xfrm>
            <a:off x="4572000" y="2992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2" name="Ellipszis 11"/>
          <p:cNvSpPr/>
          <p:nvPr/>
        </p:nvSpPr>
        <p:spPr>
          <a:xfrm>
            <a:off x="4616039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4" name="Ellipszis 5"/>
          <p:cNvSpPr/>
          <p:nvPr/>
        </p:nvSpPr>
        <p:spPr>
          <a:xfrm>
            <a:off x="6121458" y="41218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7" name="Ellipszis 5"/>
          <p:cNvSpPr/>
          <p:nvPr/>
        </p:nvSpPr>
        <p:spPr>
          <a:xfrm>
            <a:off x="6118118" y="44114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5"/>
          <p:cNvSpPr/>
          <p:nvPr/>
        </p:nvSpPr>
        <p:spPr>
          <a:xfrm>
            <a:off x="5977178" y="4266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7"/>
          <p:cNvSpPr/>
          <p:nvPr/>
        </p:nvSpPr>
        <p:spPr>
          <a:xfrm>
            <a:off x="4615655" y="42767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7" name="Ellipszis 7"/>
          <p:cNvSpPr/>
          <p:nvPr/>
        </p:nvSpPr>
        <p:spPr>
          <a:xfrm>
            <a:off x="4365600" y="43465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8" name="Ellipszis 7"/>
          <p:cNvSpPr/>
          <p:nvPr/>
        </p:nvSpPr>
        <p:spPr>
          <a:xfrm>
            <a:off x="4455028" y="44045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0" name="Ellipszis 29"/>
          <p:cNvSpPr/>
          <p:nvPr/>
        </p:nvSpPr>
        <p:spPr>
          <a:xfrm>
            <a:off x="4328162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1" name="Ellipszis 30"/>
          <p:cNvSpPr/>
          <p:nvPr/>
        </p:nvSpPr>
        <p:spPr>
          <a:xfrm>
            <a:off x="59755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5" name="Ellipszis 34"/>
          <p:cNvSpPr/>
          <p:nvPr/>
        </p:nvSpPr>
        <p:spPr>
          <a:xfrm>
            <a:off x="2628900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6" name="Ellipszis 35"/>
          <p:cNvSpPr/>
          <p:nvPr/>
        </p:nvSpPr>
        <p:spPr>
          <a:xfrm>
            <a:off x="4328162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7" name="Ellipszis 36"/>
          <p:cNvSpPr/>
          <p:nvPr/>
        </p:nvSpPr>
        <p:spPr>
          <a:xfrm>
            <a:off x="2628900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628551" y="4114800"/>
            <a:ext cx="2045179" cy="342492"/>
            <a:chOff x="2628551" y="4138887"/>
            <a:chExt cx="2045179" cy="342492"/>
          </a:xfrm>
        </p:grpSpPr>
        <p:cxnSp>
          <p:nvCxnSpPr>
            <p:cNvPr id="129" name="Görbe összekötő 74"/>
            <p:cNvCxnSpPr/>
            <p:nvPr/>
          </p:nvCxnSpPr>
          <p:spPr>
            <a:xfrm rot="5400000" flipH="1">
              <a:off x="3634732" y="3670148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accent3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Ellipszis 28"/>
            <p:cNvSpPr/>
            <p:nvPr/>
          </p:nvSpPr>
          <p:spPr>
            <a:xfrm>
              <a:off x="2628551" y="4138887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4000" dirty="0" smtClean="0">
                  <a:solidFill>
                    <a:schemeClr val="accent4"/>
                  </a:solidFill>
                  <a:sym typeface="Wingdings" panose="05000000000000000000" pitchFamily="2" charset="2"/>
                </a:rPr>
                <a:t></a:t>
              </a:r>
              <a:endParaRPr lang="hu-HU" sz="4000" dirty="0">
                <a:solidFill>
                  <a:schemeClr val="accent4"/>
                </a:solidFill>
              </a:endParaRPr>
            </a:p>
          </p:txBody>
        </p:sp>
        <p:sp>
          <p:nvSpPr>
            <p:cNvPr id="131" name="Ellipszis 31"/>
            <p:cNvSpPr/>
            <p:nvPr/>
          </p:nvSpPr>
          <p:spPr>
            <a:xfrm>
              <a:off x="4327813" y="4138887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4000" dirty="0" smtClean="0">
                  <a:solidFill>
                    <a:schemeClr val="accent5"/>
                  </a:solidFill>
                  <a:sym typeface="Wingdings" panose="05000000000000000000" pitchFamily="2" charset="2"/>
                </a:rPr>
                <a:t></a:t>
              </a:r>
              <a:endParaRPr lang="hu-HU" sz="4000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6412320" y="5578578"/>
            <a:ext cx="13468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chemeClr val="accent5"/>
                </a:solidFill>
                <a:latin typeface="+mj-lt"/>
              </a:rPr>
              <a:t>source</a:t>
            </a:r>
            <a:endParaRPr lang="en-US" sz="2800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9105900" y="1905805"/>
            <a:ext cx="12378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chemeClr val="accent4"/>
                </a:solidFill>
                <a:latin typeface="+mj-lt"/>
              </a:rPr>
              <a:t>target</a:t>
            </a:r>
            <a:endParaRPr lang="en-US" sz="2800" dirty="0">
              <a:solidFill>
                <a:schemeClr val="accent4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44429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adjacency matrix</a:t>
            </a:r>
            <a:endParaRPr lang="en-US" dirty="0"/>
          </a:p>
        </p:txBody>
      </p:sp>
      <p:cxnSp>
        <p:nvCxnSpPr>
          <p:cNvPr id="50" name="Görbe összekötő 49"/>
          <p:cNvCxnSpPr>
            <a:stCxn id="34" idx="0"/>
            <a:endCxn id="36" idx="1"/>
          </p:cNvCxnSpPr>
          <p:nvPr/>
        </p:nvCxnSpPr>
        <p:spPr>
          <a:xfrm rot="16200000" flipH="1">
            <a:off x="3596051" y="202972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örbe összekötő 52"/>
          <p:cNvCxnSpPr>
            <a:stCxn id="39" idx="6"/>
            <a:endCxn id="41" idx="6"/>
          </p:cNvCxnSpPr>
          <p:nvPr/>
        </p:nvCxnSpPr>
        <p:spPr>
          <a:xfrm flipH="1">
            <a:off x="2958218" y="297048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örbe összekötő 58"/>
          <p:cNvCxnSpPr>
            <a:stCxn id="67" idx="6"/>
            <a:endCxn id="66" idx="6"/>
          </p:cNvCxnSpPr>
          <p:nvPr/>
        </p:nvCxnSpPr>
        <p:spPr>
          <a:xfrm flipH="1">
            <a:off x="4613275" y="301918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örbe összekötő 61"/>
          <p:cNvCxnSpPr>
            <a:stCxn id="72" idx="6"/>
            <a:endCxn id="74" idx="0"/>
          </p:cNvCxnSpPr>
          <p:nvPr/>
        </p:nvCxnSpPr>
        <p:spPr>
          <a:xfrm>
            <a:off x="4670039" y="293358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64"/>
          <p:cNvCxnSpPr>
            <a:stCxn id="77" idx="4"/>
            <a:endCxn id="30" idx="6"/>
          </p:cNvCxnSpPr>
          <p:nvPr/>
        </p:nvCxnSpPr>
        <p:spPr>
          <a:xfrm rot="5400000">
            <a:off x="4807851" y="433167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67"/>
          <p:cNvCxnSpPr>
            <a:stCxn id="61" idx="3"/>
            <a:endCxn id="56" idx="5"/>
          </p:cNvCxnSpPr>
          <p:nvPr/>
        </p:nvCxnSpPr>
        <p:spPr>
          <a:xfrm rot="5400000">
            <a:off x="3648065" y="503885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70"/>
          <p:cNvCxnSpPr>
            <a:stCxn id="55" idx="0"/>
            <a:endCxn id="60" idx="1"/>
          </p:cNvCxnSpPr>
          <p:nvPr/>
        </p:nvCxnSpPr>
        <p:spPr>
          <a:xfrm rot="16200000" flipH="1">
            <a:off x="3636959" y="484531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örbe összekötő 74"/>
          <p:cNvCxnSpPr>
            <a:stCxn id="97" idx="3"/>
            <a:endCxn id="43" idx="5"/>
          </p:cNvCxnSpPr>
          <p:nvPr/>
        </p:nvCxnSpPr>
        <p:spPr>
          <a:xfrm rot="5400000" flipH="1">
            <a:off x="3635081" y="3654215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örbe összekötő 78"/>
          <p:cNvCxnSpPr>
            <a:stCxn id="98" idx="4"/>
            <a:endCxn id="52" idx="0"/>
          </p:cNvCxnSpPr>
          <p:nvPr/>
        </p:nvCxnSpPr>
        <p:spPr>
          <a:xfrm rot="5400000">
            <a:off x="3124830" y="413779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örbe összekötő 82"/>
          <p:cNvCxnSpPr>
            <a:stCxn id="84" idx="7"/>
            <a:endCxn id="81" idx="1"/>
          </p:cNvCxnSpPr>
          <p:nvPr/>
        </p:nvCxnSpPr>
        <p:spPr>
          <a:xfrm rot="5400000" flipH="1" flipV="1">
            <a:off x="5318089" y="361763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örbe összekötő 86"/>
          <p:cNvCxnSpPr>
            <a:stCxn id="40" idx="2"/>
            <a:endCxn id="38" idx="2"/>
          </p:cNvCxnSpPr>
          <p:nvPr/>
        </p:nvCxnSpPr>
        <p:spPr>
          <a:xfrm rot="10800000">
            <a:off x="2638354" y="296534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örbe összekötő 90"/>
          <p:cNvCxnSpPr>
            <a:stCxn id="42" idx="2"/>
            <a:endCxn id="48" idx="2"/>
          </p:cNvCxnSpPr>
          <p:nvPr/>
        </p:nvCxnSpPr>
        <p:spPr>
          <a:xfrm rot="10800000" flipV="1">
            <a:off x="2636626" y="435837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99472303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800" b="1" i="0" baseline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99472303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709333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artalom helye 166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1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)∈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 0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67" name="Tartalom helye 16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  <a:blipFill>
                <a:blip r:embed="rId4"/>
                <a:stretch>
                  <a:fillRect b="-9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Ellipszis 4"/>
          <p:cNvSpPr/>
          <p:nvPr/>
        </p:nvSpPr>
        <p:spPr>
          <a:xfrm>
            <a:off x="4474120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" name="Ellipszis 5"/>
          <p:cNvSpPr/>
          <p:nvPr/>
        </p:nvSpPr>
        <p:spPr>
          <a:xfrm>
            <a:off x="61214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" name="Ellipszis 6"/>
          <p:cNvSpPr/>
          <p:nvPr/>
        </p:nvSpPr>
        <p:spPr>
          <a:xfrm>
            <a:off x="27748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4474120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2774858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" name="Ellipszis 11"/>
          <p:cNvSpPr/>
          <p:nvPr/>
        </p:nvSpPr>
        <p:spPr>
          <a:xfrm>
            <a:off x="4474120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" name="Ellipszis 12"/>
          <p:cNvSpPr/>
          <p:nvPr/>
        </p:nvSpPr>
        <p:spPr>
          <a:xfrm>
            <a:off x="2774858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4" name="Ellipszis 10"/>
          <p:cNvSpPr/>
          <p:nvPr/>
        </p:nvSpPr>
        <p:spPr>
          <a:xfrm>
            <a:off x="2826782" y="277199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8" name="Ellipszis 10"/>
          <p:cNvSpPr/>
          <p:nvPr/>
        </p:nvSpPr>
        <p:spPr>
          <a:xfrm>
            <a:off x="2638353" y="293834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39" name="Ellipszis 10"/>
          <p:cNvSpPr/>
          <p:nvPr/>
        </p:nvSpPr>
        <p:spPr>
          <a:xfrm>
            <a:off x="2911362" y="2943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0" name="Ellipszis 10"/>
          <p:cNvSpPr/>
          <p:nvPr/>
        </p:nvSpPr>
        <p:spPr>
          <a:xfrm>
            <a:off x="2643910" y="42026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1" name="Ellipszis 10"/>
          <p:cNvSpPr/>
          <p:nvPr/>
        </p:nvSpPr>
        <p:spPr>
          <a:xfrm>
            <a:off x="2904218" y="4202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2" name="Ellipszis 10"/>
          <p:cNvSpPr/>
          <p:nvPr/>
        </p:nvSpPr>
        <p:spPr>
          <a:xfrm>
            <a:off x="2650260" y="43313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3" name="Ellipszis 10"/>
          <p:cNvSpPr/>
          <p:nvPr/>
        </p:nvSpPr>
        <p:spPr>
          <a:xfrm>
            <a:off x="2913120" y="4283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48" name="Ellipszis 12"/>
          <p:cNvSpPr/>
          <p:nvPr/>
        </p:nvSpPr>
        <p:spPr>
          <a:xfrm>
            <a:off x="2636626" y="5594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2" name="Ellipszis 12"/>
          <p:cNvSpPr/>
          <p:nvPr/>
        </p:nvSpPr>
        <p:spPr>
          <a:xfrm>
            <a:off x="2777127" y="549499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5" name="Ellipszis 12"/>
          <p:cNvSpPr/>
          <p:nvPr/>
        </p:nvSpPr>
        <p:spPr>
          <a:xfrm>
            <a:off x="2894027" y="55612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56" name="Ellipszis 12"/>
          <p:cNvSpPr/>
          <p:nvPr/>
        </p:nvSpPr>
        <p:spPr>
          <a:xfrm>
            <a:off x="2898790" y="570548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0" name="Ellipszis 12"/>
          <p:cNvSpPr/>
          <p:nvPr/>
        </p:nvSpPr>
        <p:spPr>
          <a:xfrm>
            <a:off x="4352878" y="55612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1" name="Ellipszis 12"/>
          <p:cNvSpPr/>
          <p:nvPr/>
        </p:nvSpPr>
        <p:spPr>
          <a:xfrm>
            <a:off x="4352878" y="5695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6" name="Ellipszis 7"/>
          <p:cNvSpPr/>
          <p:nvPr/>
        </p:nvSpPr>
        <p:spPr>
          <a:xfrm>
            <a:off x="4559275" y="4152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67" name="Ellipszis 11"/>
          <p:cNvSpPr/>
          <p:nvPr/>
        </p:nvSpPr>
        <p:spPr>
          <a:xfrm>
            <a:off x="4572000" y="2992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2" name="Ellipszis 11"/>
          <p:cNvSpPr/>
          <p:nvPr/>
        </p:nvSpPr>
        <p:spPr>
          <a:xfrm>
            <a:off x="4616039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4" name="Ellipszis 5"/>
          <p:cNvSpPr/>
          <p:nvPr/>
        </p:nvSpPr>
        <p:spPr>
          <a:xfrm>
            <a:off x="6121458" y="41218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7" name="Ellipszis 5"/>
          <p:cNvSpPr/>
          <p:nvPr/>
        </p:nvSpPr>
        <p:spPr>
          <a:xfrm>
            <a:off x="6118118" y="44114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5"/>
          <p:cNvSpPr/>
          <p:nvPr/>
        </p:nvSpPr>
        <p:spPr>
          <a:xfrm>
            <a:off x="5977178" y="4266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7"/>
          <p:cNvSpPr/>
          <p:nvPr/>
        </p:nvSpPr>
        <p:spPr>
          <a:xfrm>
            <a:off x="4615655" y="42767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7" name="Ellipszis 7"/>
          <p:cNvSpPr/>
          <p:nvPr/>
        </p:nvSpPr>
        <p:spPr>
          <a:xfrm>
            <a:off x="4365600" y="43465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8" name="Ellipszis 7"/>
          <p:cNvSpPr/>
          <p:nvPr/>
        </p:nvSpPr>
        <p:spPr>
          <a:xfrm>
            <a:off x="4455028" y="44045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9" name="Ellipszis 28"/>
          <p:cNvSpPr/>
          <p:nvPr/>
        </p:nvSpPr>
        <p:spPr>
          <a:xfrm>
            <a:off x="26289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0" name="Ellipszis 29"/>
          <p:cNvSpPr/>
          <p:nvPr/>
        </p:nvSpPr>
        <p:spPr>
          <a:xfrm>
            <a:off x="4328162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1" name="Ellipszis 30"/>
          <p:cNvSpPr/>
          <p:nvPr/>
        </p:nvSpPr>
        <p:spPr>
          <a:xfrm>
            <a:off x="59755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2" name="Ellipszis 31"/>
          <p:cNvSpPr/>
          <p:nvPr/>
        </p:nvSpPr>
        <p:spPr>
          <a:xfrm>
            <a:off x="4328162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5" name="Ellipszis 34"/>
          <p:cNvSpPr/>
          <p:nvPr/>
        </p:nvSpPr>
        <p:spPr>
          <a:xfrm>
            <a:off x="2628900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6" name="Ellipszis 35"/>
          <p:cNvSpPr/>
          <p:nvPr/>
        </p:nvSpPr>
        <p:spPr>
          <a:xfrm>
            <a:off x="4328162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37" name="Ellipszis 36"/>
          <p:cNvSpPr/>
          <p:nvPr/>
        </p:nvSpPr>
        <p:spPr>
          <a:xfrm>
            <a:off x="2628900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57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adjacency matrix transposed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83308317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sSup>
                                <m:sSupPr>
                                  <m:ctrlPr>
                                    <a:rPr lang="en-US" sz="2800" b="1" i="1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GB" sz="2800" b="1" i="0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𝐀</m:t>
                                  </m:r>
                                </m:e>
                                <m:sup>
                                  <m:r>
                                    <a:rPr lang="en-US" sz="2800" b="1" i="1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⊤</m:t>
                                  </m:r>
                                </m:sup>
                              </m:sSup>
                            </m:oMath>
                          </a14:m>
                          <a:r>
                            <a:rPr lang="en-GB" sz="28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83308317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709333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artalom helye 166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b="1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  <m:sup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1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)∈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 0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67" name="Tartalom helye 16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  <a:blipFill>
                <a:blip r:embed="rId4"/>
                <a:stretch>
                  <a:fillRect b="-9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" name="Görbe összekötő 49"/>
          <p:cNvCxnSpPr>
            <a:stCxn id="95" idx="0"/>
            <a:endCxn id="124" idx="1"/>
          </p:cNvCxnSpPr>
          <p:nvPr/>
        </p:nvCxnSpPr>
        <p:spPr>
          <a:xfrm rot="16200000" flipH="1">
            <a:off x="3596051" y="202972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örbe összekötő 52"/>
          <p:cNvCxnSpPr>
            <a:stCxn id="99" idx="6"/>
            <a:endCxn id="101" idx="6"/>
          </p:cNvCxnSpPr>
          <p:nvPr/>
        </p:nvCxnSpPr>
        <p:spPr>
          <a:xfrm flipH="1">
            <a:off x="2958218" y="297048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örbe összekötő 58"/>
          <p:cNvCxnSpPr>
            <a:stCxn id="111" idx="6"/>
            <a:endCxn id="110" idx="6"/>
          </p:cNvCxnSpPr>
          <p:nvPr/>
        </p:nvCxnSpPr>
        <p:spPr>
          <a:xfrm flipH="1">
            <a:off x="4613275" y="301918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örbe összekötő 61"/>
          <p:cNvCxnSpPr>
            <a:stCxn id="112" idx="6"/>
            <a:endCxn id="113" idx="0"/>
          </p:cNvCxnSpPr>
          <p:nvPr/>
        </p:nvCxnSpPr>
        <p:spPr>
          <a:xfrm>
            <a:off x="4670039" y="293358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64"/>
          <p:cNvCxnSpPr>
            <a:stCxn id="114" idx="4"/>
            <a:endCxn id="120" idx="6"/>
          </p:cNvCxnSpPr>
          <p:nvPr/>
        </p:nvCxnSpPr>
        <p:spPr>
          <a:xfrm rot="5400000">
            <a:off x="4807851" y="433167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7"/>
          <p:cNvCxnSpPr>
            <a:stCxn id="109" idx="3"/>
            <a:endCxn id="107" idx="5"/>
          </p:cNvCxnSpPr>
          <p:nvPr/>
        </p:nvCxnSpPr>
        <p:spPr>
          <a:xfrm rot="5400000">
            <a:off x="3648065" y="503885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0"/>
          <p:cNvCxnSpPr>
            <a:stCxn id="106" idx="0"/>
            <a:endCxn id="108" idx="1"/>
          </p:cNvCxnSpPr>
          <p:nvPr/>
        </p:nvCxnSpPr>
        <p:spPr>
          <a:xfrm rot="16200000" flipH="1">
            <a:off x="3636959" y="484531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örbe összekötő 74"/>
          <p:cNvCxnSpPr>
            <a:stCxn id="117" idx="3"/>
            <a:endCxn id="103" idx="5"/>
          </p:cNvCxnSpPr>
          <p:nvPr/>
        </p:nvCxnSpPr>
        <p:spPr>
          <a:xfrm rot="5400000" flipH="1">
            <a:off x="3635081" y="3654215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örbe összekötő 78"/>
          <p:cNvCxnSpPr>
            <a:stCxn id="118" idx="4"/>
            <a:endCxn id="105" idx="0"/>
          </p:cNvCxnSpPr>
          <p:nvPr/>
        </p:nvCxnSpPr>
        <p:spPr>
          <a:xfrm rot="5400000">
            <a:off x="3124830" y="413779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örbe összekötő 82"/>
          <p:cNvCxnSpPr>
            <a:stCxn id="116" idx="7"/>
            <a:endCxn id="115" idx="1"/>
          </p:cNvCxnSpPr>
          <p:nvPr/>
        </p:nvCxnSpPr>
        <p:spPr>
          <a:xfrm rot="5400000" flipH="1" flipV="1">
            <a:off x="5318089" y="361763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örbe összekötő 86"/>
          <p:cNvCxnSpPr>
            <a:stCxn id="100" idx="2"/>
            <a:endCxn id="96" idx="2"/>
          </p:cNvCxnSpPr>
          <p:nvPr/>
        </p:nvCxnSpPr>
        <p:spPr>
          <a:xfrm rot="10800000">
            <a:off x="2638354" y="296534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örbe összekötő 90"/>
          <p:cNvCxnSpPr>
            <a:stCxn id="102" idx="2"/>
            <a:endCxn id="104" idx="2"/>
          </p:cNvCxnSpPr>
          <p:nvPr/>
        </p:nvCxnSpPr>
        <p:spPr>
          <a:xfrm rot="10800000" flipV="1">
            <a:off x="2636626" y="435837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Ellipszis 4"/>
          <p:cNvSpPr/>
          <p:nvPr/>
        </p:nvSpPr>
        <p:spPr>
          <a:xfrm>
            <a:off x="4474120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5"/>
          <p:cNvSpPr/>
          <p:nvPr/>
        </p:nvSpPr>
        <p:spPr>
          <a:xfrm>
            <a:off x="61214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6"/>
          <p:cNvSpPr/>
          <p:nvPr/>
        </p:nvSpPr>
        <p:spPr>
          <a:xfrm>
            <a:off x="27748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7"/>
          <p:cNvSpPr/>
          <p:nvPr/>
        </p:nvSpPr>
        <p:spPr>
          <a:xfrm>
            <a:off x="4474120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2" name="Ellipszis 10"/>
          <p:cNvSpPr/>
          <p:nvPr/>
        </p:nvSpPr>
        <p:spPr>
          <a:xfrm>
            <a:off x="2774858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3" name="Ellipszis 11"/>
          <p:cNvSpPr/>
          <p:nvPr/>
        </p:nvSpPr>
        <p:spPr>
          <a:xfrm>
            <a:off x="4474120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4" name="Ellipszis 12"/>
          <p:cNvSpPr/>
          <p:nvPr/>
        </p:nvSpPr>
        <p:spPr>
          <a:xfrm>
            <a:off x="2774858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5" name="Ellipszis 10"/>
          <p:cNvSpPr/>
          <p:nvPr/>
        </p:nvSpPr>
        <p:spPr>
          <a:xfrm>
            <a:off x="2826782" y="277199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6" name="Ellipszis 10"/>
          <p:cNvSpPr/>
          <p:nvPr/>
        </p:nvSpPr>
        <p:spPr>
          <a:xfrm>
            <a:off x="2638353" y="293834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9" name="Ellipszis 10"/>
          <p:cNvSpPr/>
          <p:nvPr/>
        </p:nvSpPr>
        <p:spPr>
          <a:xfrm>
            <a:off x="2911362" y="2943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0" name="Ellipszis 10"/>
          <p:cNvSpPr/>
          <p:nvPr/>
        </p:nvSpPr>
        <p:spPr>
          <a:xfrm>
            <a:off x="2643910" y="42026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1" name="Ellipszis 10"/>
          <p:cNvSpPr/>
          <p:nvPr/>
        </p:nvSpPr>
        <p:spPr>
          <a:xfrm>
            <a:off x="2904218" y="4202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2" name="Ellipszis 10"/>
          <p:cNvSpPr/>
          <p:nvPr/>
        </p:nvSpPr>
        <p:spPr>
          <a:xfrm>
            <a:off x="2650260" y="43313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3" name="Ellipszis 10"/>
          <p:cNvSpPr/>
          <p:nvPr/>
        </p:nvSpPr>
        <p:spPr>
          <a:xfrm>
            <a:off x="2913120" y="4283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4" name="Ellipszis 12"/>
          <p:cNvSpPr/>
          <p:nvPr/>
        </p:nvSpPr>
        <p:spPr>
          <a:xfrm>
            <a:off x="2636626" y="5594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5" name="Ellipszis 12"/>
          <p:cNvSpPr/>
          <p:nvPr/>
        </p:nvSpPr>
        <p:spPr>
          <a:xfrm>
            <a:off x="2777127" y="549499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6" name="Ellipszis 12"/>
          <p:cNvSpPr/>
          <p:nvPr/>
        </p:nvSpPr>
        <p:spPr>
          <a:xfrm>
            <a:off x="2894027" y="55612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7" name="Ellipszis 12"/>
          <p:cNvSpPr/>
          <p:nvPr/>
        </p:nvSpPr>
        <p:spPr>
          <a:xfrm>
            <a:off x="2898790" y="570548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8" name="Ellipszis 12"/>
          <p:cNvSpPr/>
          <p:nvPr/>
        </p:nvSpPr>
        <p:spPr>
          <a:xfrm>
            <a:off x="4352878" y="55612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9" name="Ellipszis 12"/>
          <p:cNvSpPr/>
          <p:nvPr/>
        </p:nvSpPr>
        <p:spPr>
          <a:xfrm>
            <a:off x="4352878" y="5695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0" name="Ellipszis 7"/>
          <p:cNvSpPr/>
          <p:nvPr/>
        </p:nvSpPr>
        <p:spPr>
          <a:xfrm>
            <a:off x="4559275" y="4152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1" name="Ellipszis 11"/>
          <p:cNvSpPr/>
          <p:nvPr/>
        </p:nvSpPr>
        <p:spPr>
          <a:xfrm>
            <a:off x="4572000" y="2992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2" name="Ellipszis 11"/>
          <p:cNvSpPr/>
          <p:nvPr/>
        </p:nvSpPr>
        <p:spPr>
          <a:xfrm>
            <a:off x="4616039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3" name="Ellipszis 5"/>
          <p:cNvSpPr/>
          <p:nvPr/>
        </p:nvSpPr>
        <p:spPr>
          <a:xfrm>
            <a:off x="6121458" y="41218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6118118" y="44114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5"/>
          <p:cNvSpPr/>
          <p:nvPr/>
        </p:nvSpPr>
        <p:spPr>
          <a:xfrm>
            <a:off x="5977178" y="4266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4615655" y="42767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7"/>
          <p:cNvSpPr/>
          <p:nvPr/>
        </p:nvSpPr>
        <p:spPr>
          <a:xfrm>
            <a:off x="4365600" y="43465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7"/>
          <p:cNvSpPr/>
          <p:nvPr/>
        </p:nvSpPr>
        <p:spPr>
          <a:xfrm>
            <a:off x="4455028" y="44045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28"/>
          <p:cNvSpPr/>
          <p:nvPr/>
        </p:nvSpPr>
        <p:spPr>
          <a:xfrm>
            <a:off x="26289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0" name="Ellipszis 29"/>
          <p:cNvSpPr/>
          <p:nvPr/>
        </p:nvSpPr>
        <p:spPr>
          <a:xfrm>
            <a:off x="4328162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1" name="Ellipszis 30"/>
          <p:cNvSpPr/>
          <p:nvPr/>
        </p:nvSpPr>
        <p:spPr>
          <a:xfrm>
            <a:off x="59755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2" name="Ellipszis 31"/>
          <p:cNvSpPr/>
          <p:nvPr/>
        </p:nvSpPr>
        <p:spPr>
          <a:xfrm>
            <a:off x="4328162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3" name="Ellipszis 34"/>
          <p:cNvSpPr/>
          <p:nvPr/>
        </p:nvSpPr>
        <p:spPr>
          <a:xfrm>
            <a:off x="2628900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4" name="Ellipszis 35"/>
          <p:cNvSpPr/>
          <p:nvPr/>
        </p:nvSpPr>
        <p:spPr>
          <a:xfrm>
            <a:off x="4328162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5" name="Ellipszis 36"/>
          <p:cNvSpPr/>
          <p:nvPr/>
        </p:nvSpPr>
        <p:spPr>
          <a:xfrm>
            <a:off x="2628900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588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processing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 smtClean="0"/>
              <a:t>Graph use cases: </a:t>
            </a:r>
            <a:r>
              <a:rPr lang="en-US" dirty="0" smtClean="0"/>
              <a:t>Focus on the connections between entities rather than attribute values.</a:t>
            </a:r>
          </a:p>
          <a:p>
            <a:pPr lvl="1">
              <a:tabLst>
                <a:tab pos="5113338" algn="l"/>
              </a:tabLst>
            </a:pPr>
            <a:endParaRPr lang="en-US" sz="900" dirty="0" smtClean="0"/>
          </a:p>
          <a:p>
            <a:pPr lvl="1">
              <a:tabLst>
                <a:tab pos="5113338" algn="l"/>
              </a:tabLst>
            </a:pPr>
            <a:r>
              <a:rPr lang="en-US" dirty="0" smtClean="0"/>
              <a:t>Social network	friend recommendation</a:t>
            </a:r>
          </a:p>
          <a:p>
            <a:pPr lvl="1">
              <a:tabLst>
                <a:tab pos="5113338" algn="l"/>
              </a:tabLst>
            </a:pPr>
            <a:r>
              <a:rPr lang="en-US" dirty="0" smtClean="0"/>
              <a:t>Financial transactions	fraud detection</a:t>
            </a:r>
          </a:p>
          <a:p>
            <a:pPr lvl="1">
              <a:tabLst>
                <a:tab pos="5113338" algn="l"/>
              </a:tabLst>
            </a:pPr>
            <a:r>
              <a:rPr lang="en-US" dirty="0" smtClean="0"/>
              <a:t>Logistics	routing, shortest paths</a:t>
            </a:r>
          </a:p>
          <a:p>
            <a:pPr marL="457200" lvl="1" indent="0">
              <a:buNone/>
              <a:tabLst>
                <a:tab pos="5113338" algn="l"/>
              </a:tabLst>
            </a:pPr>
            <a:endParaRPr lang="en-US" sz="800" dirty="0" smtClean="0"/>
          </a:p>
          <a:p>
            <a:pPr lvl="1">
              <a:tabLst>
                <a:tab pos="5113338" algn="l"/>
              </a:tabLst>
            </a:pPr>
            <a:r>
              <a:rPr lang="en-US" dirty="0" smtClean="0"/>
              <a:t>HW/SW models	validation</a:t>
            </a:r>
          </a:p>
          <a:p>
            <a:pPr lvl="1">
              <a:tabLst>
                <a:tab pos="5113338" algn="l"/>
              </a:tabLst>
            </a:pPr>
            <a:r>
              <a:rPr lang="en-US" dirty="0" smtClean="0"/>
              <a:t>runtime models	verification</a:t>
            </a:r>
          </a:p>
          <a:p>
            <a:pPr lvl="1">
              <a:tabLst>
                <a:tab pos="5113338" algn="l"/>
              </a:tabLst>
            </a:pPr>
            <a:r>
              <a:rPr lang="en-US" dirty="0" smtClean="0"/>
              <a:t>ontologies	inferencing</a:t>
            </a:r>
          </a:p>
          <a:p>
            <a:endParaRPr lang="en-US" sz="800" dirty="0" smtClean="0"/>
          </a:p>
          <a:p>
            <a:r>
              <a:rPr lang="en-US" dirty="0" smtClean="0"/>
              <a:t>Graph processing covers a </a:t>
            </a:r>
            <a:r>
              <a:rPr lang="en-US" b="1" dirty="0" smtClean="0"/>
              <a:t>broad set of problems with a rich family of algorithms</a:t>
            </a:r>
            <a:r>
              <a:rPr lang="en-US" dirty="0" smtClean="0"/>
              <a:t>. Is there a generic framework?</a:t>
            </a:r>
          </a:p>
        </p:txBody>
      </p:sp>
      <p:pic>
        <p:nvPicPr>
          <p:cNvPr id="4" name="Kép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90" t="26997" r="12578" b="27498"/>
          <a:stretch/>
        </p:blipFill>
        <p:spPr>
          <a:xfrm>
            <a:off x="10096500" y="4000500"/>
            <a:ext cx="1905000" cy="1143000"/>
          </a:xfrm>
          <a:prstGeom prst="rect">
            <a:avLst/>
          </a:prstGeom>
        </p:spPr>
      </p:pic>
      <p:sp>
        <p:nvSpPr>
          <p:cNvPr id="5" name="Jobb oldali kapcsos zárójel 4"/>
          <p:cNvSpPr/>
          <p:nvPr/>
        </p:nvSpPr>
        <p:spPr>
          <a:xfrm>
            <a:off x="9829800" y="3886200"/>
            <a:ext cx="266700" cy="1371600"/>
          </a:xfrm>
          <a:prstGeom prst="rightBrac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44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adjacency matrix transposed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64621005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sSup>
                                <m:sSupPr>
                                  <m:ctrlPr>
                                    <a:rPr lang="en-US" sz="2800" b="1" i="1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GB" sz="2800" b="1" i="0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𝐀</m:t>
                                  </m:r>
                                </m:e>
                                <m:sup>
                                  <m:r>
                                    <a:rPr lang="en-US" sz="2800" b="1" i="1" baseline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⊤</m:t>
                                  </m:r>
                                </m:sup>
                              </m:sSup>
                            </m:oMath>
                          </a14:m>
                          <a:r>
                            <a:rPr lang="en-GB" sz="28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8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64621005"/>
                  </p:ext>
                </p:extLst>
              </p:nvPr>
            </p:nvGraphicFramePr>
            <p:xfrm>
              <a:off x="7696200" y="2438400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709333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8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artalom helye 166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b="1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  <m:sup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1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)∈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 0</m:t>
                                </m:r>
                              </m:e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if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(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𝑣</m:t>
                                    </m:r>
                                  </m:e>
                                  <m:sub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67" name="Tartalom helye 16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5"/>
                <a:ext cx="11811000" cy="1310160"/>
              </a:xfrm>
              <a:blipFill>
                <a:blip r:embed="rId4"/>
                <a:stretch>
                  <a:fillRect b="-9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" name="Görbe összekötő 49"/>
          <p:cNvCxnSpPr>
            <a:stCxn id="95" idx="0"/>
            <a:endCxn id="124" idx="1"/>
          </p:cNvCxnSpPr>
          <p:nvPr/>
        </p:nvCxnSpPr>
        <p:spPr>
          <a:xfrm rot="16200000" flipH="1">
            <a:off x="3596051" y="202972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örbe összekötő 52"/>
          <p:cNvCxnSpPr>
            <a:stCxn id="99" idx="6"/>
            <a:endCxn id="101" idx="6"/>
          </p:cNvCxnSpPr>
          <p:nvPr/>
        </p:nvCxnSpPr>
        <p:spPr>
          <a:xfrm flipH="1">
            <a:off x="2958218" y="297048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örbe összekötő 58"/>
          <p:cNvCxnSpPr>
            <a:stCxn id="111" idx="6"/>
            <a:endCxn id="110" idx="6"/>
          </p:cNvCxnSpPr>
          <p:nvPr/>
        </p:nvCxnSpPr>
        <p:spPr>
          <a:xfrm flipH="1">
            <a:off x="4613275" y="301918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örbe összekötő 61"/>
          <p:cNvCxnSpPr>
            <a:stCxn id="112" idx="6"/>
            <a:endCxn id="113" idx="0"/>
          </p:cNvCxnSpPr>
          <p:nvPr/>
        </p:nvCxnSpPr>
        <p:spPr>
          <a:xfrm>
            <a:off x="4670039" y="293358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64"/>
          <p:cNvCxnSpPr>
            <a:stCxn id="114" idx="4"/>
            <a:endCxn id="120" idx="6"/>
          </p:cNvCxnSpPr>
          <p:nvPr/>
        </p:nvCxnSpPr>
        <p:spPr>
          <a:xfrm rot="5400000">
            <a:off x="4807851" y="433167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7"/>
          <p:cNvCxnSpPr>
            <a:stCxn id="109" idx="3"/>
            <a:endCxn id="107" idx="5"/>
          </p:cNvCxnSpPr>
          <p:nvPr/>
        </p:nvCxnSpPr>
        <p:spPr>
          <a:xfrm rot="5400000">
            <a:off x="3648065" y="503885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0"/>
          <p:cNvCxnSpPr>
            <a:stCxn id="106" idx="0"/>
            <a:endCxn id="108" idx="1"/>
          </p:cNvCxnSpPr>
          <p:nvPr/>
        </p:nvCxnSpPr>
        <p:spPr>
          <a:xfrm rot="16200000" flipH="1">
            <a:off x="3636959" y="484531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örbe összekötő 78"/>
          <p:cNvCxnSpPr>
            <a:stCxn id="118" idx="4"/>
            <a:endCxn id="105" idx="0"/>
          </p:cNvCxnSpPr>
          <p:nvPr/>
        </p:nvCxnSpPr>
        <p:spPr>
          <a:xfrm rot="5400000">
            <a:off x="3124830" y="413779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örbe összekötő 82"/>
          <p:cNvCxnSpPr>
            <a:stCxn id="116" idx="7"/>
            <a:endCxn id="115" idx="1"/>
          </p:cNvCxnSpPr>
          <p:nvPr/>
        </p:nvCxnSpPr>
        <p:spPr>
          <a:xfrm rot="5400000" flipH="1" flipV="1">
            <a:off x="5318089" y="361763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örbe összekötő 86"/>
          <p:cNvCxnSpPr>
            <a:stCxn id="100" idx="2"/>
            <a:endCxn id="96" idx="2"/>
          </p:cNvCxnSpPr>
          <p:nvPr/>
        </p:nvCxnSpPr>
        <p:spPr>
          <a:xfrm rot="10800000">
            <a:off x="2638354" y="296534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örbe összekötő 90"/>
          <p:cNvCxnSpPr>
            <a:stCxn id="102" idx="2"/>
            <a:endCxn id="104" idx="2"/>
          </p:cNvCxnSpPr>
          <p:nvPr/>
        </p:nvCxnSpPr>
        <p:spPr>
          <a:xfrm rot="10800000" flipV="1">
            <a:off x="2636626" y="435837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triangle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Ellipszis 4"/>
          <p:cNvSpPr/>
          <p:nvPr/>
        </p:nvSpPr>
        <p:spPr>
          <a:xfrm>
            <a:off x="4474120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5"/>
          <p:cNvSpPr/>
          <p:nvPr/>
        </p:nvSpPr>
        <p:spPr>
          <a:xfrm>
            <a:off x="61214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6"/>
          <p:cNvSpPr/>
          <p:nvPr/>
        </p:nvSpPr>
        <p:spPr>
          <a:xfrm>
            <a:off x="2774858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7"/>
          <p:cNvSpPr/>
          <p:nvPr/>
        </p:nvSpPr>
        <p:spPr>
          <a:xfrm>
            <a:off x="4474120" y="42672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2" name="Ellipszis 10"/>
          <p:cNvSpPr/>
          <p:nvPr/>
        </p:nvSpPr>
        <p:spPr>
          <a:xfrm>
            <a:off x="2774858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3" name="Ellipszis 11"/>
          <p:cNvSpPr/>
          <p:nvPr/>
        </p:nvSpPr>
        <p:spPr>
          <a:xfrm>
            <a:off x="4474120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4" name="Ellipszis 12"/>
          <p:cNvSpPr/>
          <p:nvPr/>
        </p:nvSpPr>
        <p:spPr>
          <a:xfrm>
            <a:off x="2774858" y="5641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5" name="Ellipszis 10"/>
          <p:cNvSpPr/>
          <p:nvPr/>
        </p:nvSpPr>
        <p:spPr>
          <a:xfrm>
            <a:off x="2826782" y="277199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6" name="Ellipszis 10"/>
          <p:cNvSpPr/>
          <p:nvPr/>
        </p:nvSpPr>
        <p:spPr>
          <a:xfrm>
            <a:off x="2638353" y="293834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9" name="Ellipszis 10"/>
          <p:cNvSpPr/>
          <p:nvPr/>
        </p:nvSpPr>
        <p:spPr>
          <a:xfrm>
            <a:off x="2911362" y="29434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0" name="Ellipszis 10"/>
          <p:cNvSpPr/>
          <p:nvPr/>
        </p:nvSpPr>
        <p:spPr>
          <a:xfrm>
            <a:off x="2643910" y="42026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1" name="Ellipszis 10"/>
          <p:cNvSpPr/>
          <p:nvPr/>
        </p:nvSpPr>
        <p:spPr>
          <a:xfrm>
            <a:off x="2904218" y="4202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2" name="Ellipszis 10"/>
          <p:cNvSpPr/>
          <p:nvPr/>
        </p:nvSpPr>
        <p:spPr>
          <a:xfrm>
            <a:off x="2650260" y="43313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3" name="Ellipszis 10"/>
          <p:cNvSpPr/>
          <p:nvPr/>
        </p:nvSpPr>
        <p:spPr>
          <a:xfrm>
            <a:off x="2913120" y="42839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4" name="Ellipszis 12"/>
          <p:cNvSpPr/>
          <p:nvPr/>
        </p:nvSpPr>
        <p:spPr>
          <a:xfrm>
            <a:off x="2636626" y="5594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5" name="Ellipszis 12"/>
          <p:cNvSpPr/>
          <p:nvPr/>
        </p:nvSpPr>
        <p:spPr>
          <a:xfrm>
            <a:off x="2777127" y="549499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6" name="Ellipszis 12"/>
          <p:cNvSpPr/>
          <p:nvPr/>
        </p:nvSpPr>
        <p:spPr>
          <a:xfrm>
            <a:off x="2894027" y="55612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7" name="Ellipszis 12"/>
          <p:cNvSpPr/>
          <p:nvPr/>
        </p:nvSpPr>
        <p:spPr>
          <a:xfrm>
            <a:off x="2898790" y="570548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8" name="Ellipszis 12"/>
          <p:cNvSpPr/>
          <p:nvPr/>
        </p:nvSpPr>
        <p:spPr>
          <a:xfrm>
            <a:off x="4352878" y="55612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9" name="Ellipszis 12"/>
          <p:cNvSpPr/>
          <p:nvPr/>
        </p:nvSpPr>
        <p:spPr>
          <a:xfrm>
            <a:off x="4352878" y="569594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0" name="Ellipszis 7"/>
          <p:cNvSpPr/>
          <p:nvPr/>
        </p:nvSpPr>
        <p:spPr>
          <a:xfrm>
            <a:off x="4559275" y="4152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1" name="Ellipszis 11"/>
          <p:cNvSpPr/>
          <p:nvPr/>
        </p:nvSpPr>
        <p:spPr>
          <a:xfrm>
            <a:off x="4572000" y="29921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2" name="Ellipszis 11"/>
          <p:cNvSpPr/>
          <p:nvPr/>
        </p:nvSpPr>
        <p:spPr>
          <a:xfrm>
            <a:off x="4616039" y="290658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3" name="Ellipszis 5"/>
          <p:cNvSpPr/>
          <p:nvPr/>
        </p:nvSpPr>
        <p:spPr>
          <a:xfrm>
            <a:off x="6121458" y="41218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6118118" y="44114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5"/>
          <p:cNvSpPr/>
          <p:nvPr/>
        </p:nvSpPr>
        <p:spPr>
          <a:xfrm>
            <a:off x="5977178" y="4266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4615655" y="42767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7"/>
          <p:cNvSpPr/>
          <p:nvPr/>
        </p:nvSpPr>
        <p:spPr>
          <a:xfrm>
            <a:off x="4365600" y="43465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7"/>
          <p:cNvSpPr/>
          <p:nvPr/>
        </p:nvSpPr>
        <p:spPr>
          <a:xfrm>
            <a:off x="4455028" y="44045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29"/>
          <p:cNvSpPr/>
          <p:nvPr/>
        </p:nvSpPr>
        <p:spPr>
          <a:xfrm>
            <a:off x="4328162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1" name="Ellipszis 30"/>
          <p:cNvSpPr/>
          <p:nvPr/>
        </p:nvSpPr>
        <p:spPr>
          <a:xfrm>
            <a:off x="5975500" y="412295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3" name="Ellipszis 34"/>
          <p:cNvSpPr/>
          <p:nvPr/>
        </p:nvSpPr>
        <p:spPr>
          <a:xfrm>
            <a:off x="2628900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4" name="Ellipszis 35"/>
          <p:cNvSpPr/>
          <p:nvPr/>
        </p:nvSpPr>
        <p:spPr>
          <a:xfrm>
            <a:off x="4328162" y="276233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25" name="Ellipszis 36"/>
          <p:cNvSpPr/>
          <p:nvPr/>
        </p:nvSpPr>
        <p:spPr>
          <a:xfrm>
            <a:off x="2628900" y="549769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2628551" y="4114800"/>
            <a:ext cx="2045179" cy="342492"/>
            <a:chOff x="2628551" y="4138887"/>
            <a:chExt cx="2045179" cy="342492"/>
          </a:xfrm>
        </p:grpSpPr>
        <p:cxnSp>
          <p:nvCxnSpPr>
            <p:cNvPr id="62" name="Görbe összekötő 74"/>
            <p:cNvCxnSpPr/>
            <p:nvPr/>
          </p:nvCxnSpPr>
          <p:spPr>
            <a:xfrm rot="5400000" flipH="1">
              <a:off x="3634732" y="3670148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accent3"/>
              </a:solidFill>
              <a:headEnd type="triangle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Ellipszis 28"/>
            <p:cNvSpPr/>
            <p:nvPr/>
          </p:nvSpPr>
          <p:spPr>
            <a:xfrm>
              <a:off x="2628551" y="4138887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4000" dirty="0" smtClean="0">
                  <a:solidFill>
                    <a:schemeClr val="accent5"/>
                  </a:solidFill>
                  <a:sym typeface="Wingdings" panose="05000000000000000000" pitchFamily="2" charset="2"/>
                </a:rPr>
                <a:t></a:t>
              </a:r>
              <a:endParaRPr lang="hu-HU" sz="4000" dirty="0">
                <a:solidFill>
                  <a:schemeClr val="accent5"/>
                </a:solidFill>
              </a:endParaRPr>
            </a:p>
          </p:txBody>
        </p:sp>
        <p:sp>
          <p:nvSpPr>
            <p:cNvPr id="66" name="Ellipszis 31"/>
            <p:cNvSpPr/>
            <p:nvPr/>
          </p:nvSpPr>
          <p:spPr>
            <a:xfrm>
              <a:off x="4327813" y="4138887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4000" dirty="0" smtClean="0">
                  <a:solidFill>
                    <a:schemeClr val="accent4"/>
                  </a:solidFill>
                  <a:sym typeface="Wingdings" panose="05000000000000000000" pitchFamily="2" charset="2"/>
                </a:rPr>
                <a:t></a:t>
              </a:r>
              <a:endParaRPr lang="hu-HU" sz="4000" dirty="0">
                <a:solidFill>
                  <a:schemeClr val="accent4"/>
                </a:solidFill>
              </a:endParaRPr>
            </a:p>
          </p:txBody>
        </p:sp>
      </p:grpSp>
      <p:sp>
        <p:nvSpPr>
          <p:cNvPr id="67" name="Rectangle 66"/>
          <p:cNvSpPr/>
          <p:nvPr/>
        </p:nvSpPr>
        <p:spPr>
          <a:xfrm>
            <a:off x="6441045" y="4227298"/>
            <a:ext cx="13468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chemeClr val="accent5"/>
                </a:solidFill>
                <a:latin typeface="+mj-lt"/>
              </a:rPr>
              <a:t>source</a:t>
            </a:r>
            <a:endParaRPr lang="en-US" sz="2800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0515600" y="1941656"/>
            <a:ext cx="12378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chemeClr val="accent4"/>
                </a:solidFill>
                <a:latin typeface="+mj-lt"/>
              </a:rPr>
              <a:t>target</a:t>
            </a:r>
            <a:endParaRPr lang="en-US" sz="2800" dirty="0">
              <a:solidFill>
                <a:schemeClr val="accent4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0050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graph traversal with matrix multiplication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32483260"/>
                  </p:ext>
                </p:extLst>
              </p:nvPr>
            </p:nvGraphicFramePr>
            <p:xfrm>
              <a:off x="2156460" y="4785360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32483260"/>
                  </p:ext>
                </p:extLst>
              </p:nvPr>
            </p:nvGraphicFramePr>
            <p:xfrm>
              <a:off x="2156460" y="4785360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6866" r="-704412" b="-10149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87492138"/>
                  </p:ext>
                </p:extLst>
              </p:nvPr>
            </p:nvGraphicFramePr>
            <p:xfrm>
              <a:off x="5216930" y="1645558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87492138"/>
                  </p:ext>
                </p:extLst>
              </p:nvPr>
            </p:nvGraphicFramePr>
            <p:xfrm>
              <a:off x="5216930" y="1645558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angle 65"/>
              <p:cNvSpPr/>
              <p:nvPr/>
            </p:nvSpPr>
            <p:spPr>
              <a:xfrm>
                <a:off x="5638800" y="5958840"/>
                <a:ext cx="286997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800" dirty="0" smtClean="0"/>
                  <a:t>one hop: 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𝐟𝐀</m:t>
                    </m:r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66" name="Rectangle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8800" y="5958840"/>
                <a:ext cx="2869970" cy="523220"/>
              </a:xfrm>
              <a:prstGeom prst="rect">
                <a:avLst/>
              </a:prstGeom>
              <a:blipFill>
                <a:blip r:embed="rId4"/>
                <a:stretch>
                  <a:fillRect t="-12941" b="-3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5486400" y="857254"/>
                <a:ext cx="6515100" cy="531143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𝐟</m:t>
                    </m:r>
                    <m:sSup>
                      <m:sSupPr>
                        <m:ctrlPr>
                          <a:rPr lang="en-US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1">
                            <a:latin typeface="Cambria Math" panose="02040503050406030204" pitchFamily="18" charset="0"/>
                          </a:rPr>
                          <m:t>𝐀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dirty="0"/>
                  <a:t> </a:t>
                </a:r>
                <a:r>
                  <a:rPr lang="en-US" dirty="0" smtClean="0"/>
                  <a:t>means </a:t>
                </a:r>
                <a14:m>
                  <m:oMath xmlns:m="http://schemas.openxmlformats.org/officeDocument/2006/math">
                    <m:r>
                      <a:rPr lang="en-US" b="0" i="1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b="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 smtClean="0"/>
                  <a:t>hops </a:t>
                </a:r>
                <a:r>
                  <a:rPr lang="en-US" dirty="0"/>
                  <a:t>in the </a:t>
                </a:r>
                <a:r>
                  <a:rPr lang="en-US" dirty="0" smtClean="0"/>
                  <a:t>graph</a:t>
                </a:r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5486400" y="857254"/>
                <a:ext cx="6515100" cy="531143"/>
              </a:xfrm>
              <a:blipFill>
                <a:blip r:embed="rId5"/>
                <a:stretch>
                  <a:fillRect t="-12644" b="-494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7" name="Görbe összekötő 49"/>
          <p:cNvCxnSpPr>
            <a:stCxn id="152" idx="0"/>
          </p:cNvCxnSpPr>
          <p:nvPr/>
        </p:nvCxnSpPr>
        <p:spPr>
          <a:xfrm rot="16200000" flipH="1">
            <a:off x="2008071" y="515803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örbe összekötő 52"/>
          <p:cNvCxnSpPr>
            <a:stCxn id="154" idx="6"/>
            <a:endCxn id="156" idx="6"/>
          </p:cNvCxnSpPr>
          <p:nvPr/>
        </p:nvCxnSpPr>
        <p:spPr>
          <a:xfrm flipH="1">
            <a:off x="1370238" y="1456563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Görbe összekötő 58"/>
          <p:cNvCxnSpPr>
            <a:stCxn id="166" idx="6"/>
            <a:endCxn id="165" idx="6"/>
          </p:cNvCxnSpPr>
          <p:nvPr/>
        </p:nvCxnSpPr>
        <p:spPr>
          <a:xfrm flipH="1">
            <a:off x="3025295" y="1505265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Görbe összekötő 61"/>
          <p:cNvCxnSpPr>
            <a:stCxn id="167" idx="6"/>
            <a:endCxn id="168" idx="0"/>
          </p:cNvCxnSpPr>
          <p:nvPr/>
        </p:nvCxnSpPr>
        <p:spPr>
          <a:xfrm>
            <a:off x="3082059" y="1419661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Görbe összekötő 64"/>
          <p:cNvCxnSpPr>
            <a:stCxn id="169" idx="4"/>
          </p:cNvCxnSpPr>
          <p:nvPr/>
        </p:nvCxnSpPr>
        <p:spPr>
          <a:xfrm rot="5400000">
            <a:off x="3219871" y="2817752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Görbe összekötő 67"/>
          <p:cNvCxnSpPr>
            <a:stCxn id="164" idx="3"/>
            <a:endCxn id="162" idx="5"/>
          </p:cNvCxnSpPr>
          <p:nvPr/>
        </p:nvCxnSpPr>
        <p:spPr>
          <a:xfrm rot="5400000">
            <a:off x="2060085" y="3524928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Görbe összekötő 70"/>
          <p:cNvCxnSpPr>
            <a:stCxn id="161" idx="0"/>
            <a:endCxn id="163" idx="1"/>
          </p:cNvCxnSpPr>
          <p:nvPr/>
        </p:nvCxnSpPr>
        <p:spPr>
          <a:xfrm rot="16200000" flipH="1">
            <a:off x="2048979" y="3331394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Görbe összekötő 74"/>
          <p:cNvCxnSpPr>
            <a:stCxn id="172" idx="3"/>
            <a:endCxn id="158" idx="5"/>
          </p:cNvCxnSpPr>
          <p:nvPr/>
        </p:nvCxnSpPr>
        <p:spPr>
          <a:xfrm rot="5400000" flipH="1">
            <a:off x="2047101" y="2140292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Görbe összekötő 78"/>
          <p:cNvCxnSpPr>
            <a:stCxn id="173" idx="4"/>
            <a:endCxn id="160" idx="0"/>
          </p:cNvCxnSpPr>
          <p:nvPr/>
        </p:nvCxnSpPr>
        <p:spPr>
          <a:xfrm rot="5400000">
            <a:off x="1536850" y="2623875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Görbe összekötő 82"/>
          <p:cNvCxnSpPr>
            <a:stCxn id="171" idx="7"/>
            <a:endCxn id="170" idx="1"/>
          </p:cNvCxnSpPr>
          <p:nvPr/>
        </p:nvCxnSpPr>
        <p:spPr>
          <a:xfrm rot="5400000" flipH="1" flipV="1">
            <a:off x="3730109" y="2103713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Görbe összekötő 86"/>
          <p:cNvCxnSpPr>
            <a:stCxn id="155" idx="2"/>
            <a:endCxn id="153" idx="2"/>
          </p:cNvCxnSpPr>
          <p:nvPr/>
        </p:nvCxnSpPr>
        <p:spPr>
          <a:xfrm rot="10800000">
            <a:off x="1050374" y="1451424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Görbe összekötő 90"/>
          <p:cNvCxnSpPr>
            <a:stCxn id="157" idx="2"/>
            <a:endCxn id="159" idx="2"/>
          </p:cNvCxnSpPr>
          <p:nvPr/>
        </p:nvCxnSpPr>
        <p:spPr>
          <a:xfrm rot="10800000" flipV="1">
            <a:off x="1048646" y="2844449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Ellipszis 4"/>
          <p:cNvSpPr/>
          <p:nvPr/>
        </p:nvSpPr>
        <p:spPr>
          <a:xfrm>
            <a:off x="2886140" y="4128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6" name="Ellipszis 5"/>
          <p:cNvSpPr/>
          <p:nvPr/>
        </p:nvSpPr>
        <p:spPr>
          <a:xfrm>
            <a:off x="4533478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7" name="Ellipszis 6"/>
          <p:cNvSpPr/>
          <p:nvPr/>
        </p:nvSpPr>
        <p:spPr>
          <a:xfrm>
            <a:off x="1186878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8" name="Ellipszis 7"/>
          <p:cNvSpPr/>
          <p:nvPr/>
        </p:nvSpPr>
        <p:spPr>
          <a:xfrm>
            <a:off x="2886140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9" name="Ellipszis 10"/>
          <p:cNvSpPr/>
          <p:nvPr/>
        </p:nvSpPr>
        <p:spPr>
          <a:xfrm>
            <a:off x="1186878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0" name="Ellipszis 11"/>
          <p:cNvSpPr/>
          <p:nvPr/>
        </p:nvSpPr>
        <p:spPr>
          <a:xfrm>
            <a:off x="2886140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1" name="Ellipszis 12"/>
          <p:cNvSpPr/>
          <p:nvPr/>
        </p:nvSpPr>
        <p:spPr>
          <a:xfrm>
            <a:off x="1186878" y="4128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2" name="Ellipszis 10"/>
          <p:cNvSpPr/>
          <p:nvPr/>
        </p:nvSpPr>
        <p:spPr>
          <a:xfrm>
            <a:off x="1238802" y="12580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3" name="Ellipszis 10"/>
          <p:cNvSpPr/>
          <p:nvPr/>
        </p:nvSpPr>
        <p:spPr>
          <a:xfrm>
            <a:off x="1050373" y="14244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4" name="Ellipszis 10"/>
          <p:cNvSpPr/>
          <p:nvPr/>
        </p:nvSpPr>
        <p:spPr>
          <a:xfrm>
            <a:off x="1323382" y="142956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5" name="Ellipszis 10"/>
          <p:cNvSpPr/>
          <p:nvPr/>
        </p:nvSpPr>
        <p:spPr>
          <a:xfrm>
            <a:off x="1055930" y="26886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6" name="Ellipszis 10"/>
          <p:cNvSpPr/>
          <p:nvPr/>
        </p:nvSpPr>
        <p:spPr>
          <a:xfrm>
            <a:off x="1316238" y="2689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7" name="Ellipszis 10"/>
          <p:cNvSpPr/>
          <p:nvPr/>
        </p:nvSpPr>
        <p:spPr>
          <a:xfrm>
            <a:off x="1062280" y="28174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8" name="Ellipszis 10"/>
          <p:cNvSpPr/>
          <p:nvPr/>
        </p:nvSpPr>
        <p:spPr>
          <a:xfrm>
            <a:off x="1325140" y="2770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9" name="Ellipszis 12"/>
          <p:cNvSpPr/>
          <p:nvPr/>
        </p:nvSpPr>
        <p:spPr>
          <a:xfrm>
            <a:off x="1048646" y="4080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0" name="Ellipszis 12"/>
          <p:cNvSpPr/>
          <p:nvPr/>
        </p:nvSpPr>
        <p:spPr>
          <a:xfrm>
            <a:off x="1189147" y="398107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1" name="Ellipszis 12"/>
          <p:cNvSpPr/>
          <p:nvPr/>
        </p:nvSpPr>
        <p:spPr>
          <a:xfrm>
            <a:off x="1306047" y="404732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2" name="Ellipszis 12"/>
          <p:cNvSpPr/>
          <p:nvPr/>
        </p:nvSpPr>
        <p:spPr>
          <a:xfrm>
            <a:off x="1310810" y="41915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3" name="Ellipszis 12"/>
          <p:cNvSpPr/>
          <p:nvPr/>
        </p:nvSpPr>
        <p:spPr>
          <a:xfrm>
            <a:off x="2764898" y="40473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4" name="Ellipszis 12"/>
          <p:cNvSpPr/>
          <p:nvPr/>
        </p:nvSpPr>
        <p:spPr>
          <a:xfrm>
            <a:off x="2764898" y="4182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5" name="Ellipszis 7"/>
          <p:cNvSpPr/>
          <p:nvPr/>
        </p:nvSpPr>
        <p:spPr>
          <a:xfrm>
            <a:off x="2971295" y="26389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6" name="Ellipszis 11"/>
          <p:cNvSpPr/>
          <p:nvPr/>
        </p:nvSpPr>
        <p:spPr>
          <a:xfrm>
            <a:off x="2984020" y="1478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7" name="Ellipszis 11"/>
          <p:cNvSpPr/>
          <p:nvPr/>
        </p:nvSpPr>
        <p:spPr>
          <a:xfrm>
            <a:off x="3028059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8" name="Ellipszis 5"/>
          <p:cNvSpPr/>
          <p:nvPr/>
        </p:nvSpPr>
        <p:spPr>
          <a:xfrm>
            <a:off x="4533478" y="2607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69" name="Ellipszis 5"/>
          <p:cNvSpPr/>
          <p:nvPr/>
        </p:nvSpPr>
        <p:spPr>
          <a:xfrm>
            <a:off x="4530138" y="28975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0" name="Ellipszis 5"/>
          <p:cNvSpPr/>
          <p:nvPr/>
        </p:nvSpPr>
        <p:spPr>
          <a:xfrm>
            <a:off x="4389198" y="27521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1" name="Ellipszis 7"/>
          <p:cNvSpPr/>
          <p:nvPr/>
        </p:nvSpPr>
        <p:spPr>
          <a:xfrm>
            <a:off x="3027675" y="276280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2" name="Ellipszis 7"/>
          <p:cNvSpPr/>
          <p:nvPr/>
        </p:nvSpPr>
        <p:spPr>
          <a:xfrm>
            <a:off x="2777620" y="283262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3" name="Ellipszis 7"/>
          <p:cNvSpPr/>
          <p:nvPr/>
        </p:nvSpPr>
        <p:spPr>
          <a:xfrm>
            <a:off x="2867048" y="28905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1" name="Ellipszis 28"/>
          <p:cNvSpPr/>
          <p:nvPr/>
        </p:nvSpPr>
        <p:spPr>
          <a:xfrm>
            <a:off x="1040920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82" name="Ellipszis 29"/>
          <p:cNvSpPr/>
          <p:nvPr/>
        </p:nvSpPr>
        <p:spPr>
          <a:xfrm>
            <a:off x="2740182" y="3983773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83" name="Ellipszis 30"/>
          <p:cNvSpPr/>
          <p:nvPr/>
        </p:nvSpPr>
        <p:spPr>
          <a:xfrm>
            <a:off x="4387520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84" name="Ellipszis 31"/>
          <p:cNvSpPr/>
          <p:nvPr/>
        </p:nvSpPr>
        <p:spPr>
          <a:xfrm>
            <a:off x="2740182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85" name="Ellipszis 34"/>
          <p:cNvSpPr/>
          <p:nvPr/>
        </p:nvSpPr>
        <p:spPr>
          <a:xfrm>
            <a:off x="1040920" y="1248415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>
                <a:solidFill>
                  <a:schemeClr val="tx1"/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86" name="Ellipszis 35"/>
          <p:cNvSpPr/>
          <p:nvPr/>
        </p:nvSpPr>
        <p:spPr>
          <a:xfrm>
            <a:off x="2740182" y="1248415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87" name="Ellipszis 36"/>
          <p:cNvSpPr/>
          <p:nvPr/>
        </p:nvSpPr>
        <p:spPr>
          <a:xfrm>
            <a:off x="1040920" y="3983773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p:graphicFrame>
        <p:nvGraphicFramePr>
          <p:cNvPr id="57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4395637"/>
              </p:ext>
            </p:extLst>
          </p:nvPr>
        </p:nvGraphicFramePr>
        <p:xfrm>
          <a:off x="5216930" y="4785360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</a:t>
                      </a:r>
                      <a:endParaRPr lang="hu-HU" sz="260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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kern="1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</a:t>
                      </a:r>
                      <a:endParaRPr lang="hu-HU" sz="2600" b="0" kern="12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</a:t>
                      </a:r>
                      <a:endParaRPr lang="hu-HU" sz="26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</a:t>
                      </a:r>
                      <a:endParaRPr lang="hu-HU" sz="2600" b="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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</a:t>
                      </a:r>
                      <a:endParaRPr lang="hu-HU" sz="260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5263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graph traversal with matrix multiplication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076983768"/>
                  </p:ext>
                </p:extLst>
              </p:nvPr>
            </p:nvGraphicFramePr>
            <p:xfrm>
              <a:off x="2156460" y="4785360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076983768"/>
                  </p:ext>
                </p:extLst>
              </p:nvPr>
            </p:nvGraphicFramePr>
            <p:xfrm>
              <a:off x="2156460" y="4785360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6866" r="-704412" b="-10149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27595141"/>
                  </p:ext>
                </p:extLst>
              </p:nvPr>
            </p:nvGraphicFramePr>
            <p:xfrm>
              <a:off x="5216930" y="1645558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27595141"/>
                  </p:ext>
                </p:extLst>
              </p:nvPr>
            </p:nvGraphicFramePr>
            <p:xfrm>
              <a:off x="5216930" y="1645558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bg2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bg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Rectangle 65"/>
              <p:cNvSpPr/>
              <p:nvPr/>
            </p:nvSpPr>
            <p:spPr>
              <a:xfrm>
                <a:off x="5638800" y="5958840"/>
                <a:ext cx="286997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800" dirty="0" smtClean="0"/>
                  <a:t>one hop: 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𝐟𝐀</m:t>
                    </m:r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66" name="Rectangle 6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8800" y="5958840"/>
                <a:ext cx="2869970" cy="523220"/>
              </a:xfrm>
              <a:prstGeom prst="rect">
                <a:avLst/>
              </a:prstGeom>
              <a:blipFill>
                <a:blip r:embed="rId4"/>
                <a:stretch>
                  <a:fillRect t="-12941" b="-3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5486400" y="857254"/>
                <a:ext cx="6515100" cy="531143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US" b="1" i="0" smtClean="0">
                        <a:latin typeface="Cambria Math" panose="02040503050406030204" pitchFamily="18" charset="0"/>
                      </a:rPr>
                      <m:t>𝐟</m:t>
                    </m:r>
                    <m:sSup>
                      <m:sSupPr>
                        <m:ctrlPr>
                          <a:rPr lang="en-US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1">
                            <a:latin typeface="Cambria Math" panose="02040503050406030204" pitchFamily="18" charset="0"/>
                          </a:rPr>
                          <m:t>𝐀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dirty="0"/>
                  <a:t> </a:t>
                </a:r>
                <a:r>
                  <a:rPr lang="en-US" dirty="0" smtClean="0"/>
                  <a:t>means </a:t>
                </a:r>
                <a14:m>
                  <m:oMath xmlns:m="http://schemas.openxmlformats.org/officeDocument/2006/math">
                    <m:r>
                      <a:rPr lang="en-US" b="0" i="1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b="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 smtClean="0"/>
                  <a:t>hops </a:t>
                </a:r>
                <a:r>
                  <a:rPr lang="en-US" dirty="0"/>
                  <a:t>in the </a:t>
                </a:r>
                <a:r>
                  <a:rPr lang="en-US" dirty="0" smtClean="0"/>
                  <a:t>graph</a:t>
                </a:r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5486400" y="857254"/>
                <a:ext cx="6515100" cy="531143"/>
              </a:xfrm>
              <a:blipFill>
                <a:blip r:embed="rId5"/>
                <a:stretch>
                  <a:fillRect t="-12644" b="-494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7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208685"/>
              </p:ext>
            </p:extLst>
          </p:nvPr>
        </p:nvGraphicFramePr>
        <p:xfrm>
          <a:off x="5216930" y="4785360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</a:t>
                      </a:r>
                      <a:endParaRPr lang="hu-HU" sz="260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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kern="1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</a:t>
                      </a:r>
                      <a:endParaRPr lang="hu-HU" sz="2600" b="0" kern="12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</a:t>
                      </a:r>
                      <a:endParaRPr lang="hu-HU" sz="26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</a:t>
                      </a:r>
                      <a:endParaRPr lang="hu-HU" sz="2600" b="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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</a:t>
                      </a:r>
                      <a:endParaRPr lang="hu-HU" sz="260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57205671"/>
                  </p:ext>
                </p:extLst>
              </p:nvPr>
            </p:nvGraphicFramePr>
            <p:xfrm>
              <a:off x="8537584" y="163427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kern="1200" baseline="0" dirty="0" smtClean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aseline="0" dirty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57205671"/>
                  </p:ext>
                </p:extLst>
              </p:nvPr>
            </p:nvGraphicFramePr>
            <p:xfrm>
              <a:off x="8537584" y="163427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25000" r="-70441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kern="1200" baseline="0" dirty="0" smtClean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aseline="0" dirty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2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0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1789867"/>
              </p:ext>
            </p:extLst>
          </p:nvPr>
        </p:nvGraphicFramePr>
        <p:xfrm>
          <a:off x="8537584" y="4785360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4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4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4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kern="120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</a:t>
                      </a:r>
                      <a:endParaRPr lang="hu-HU" sz="260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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</a:t>
                      </a:r>
                      <a:endParaRPr lang="hu-HU" sz="260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</a:t>
                      </a:r>
                      <a:endParaRPr lang="hu-HU" sz="260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</a:t>
                      </a:r>
                      <a:endParaRPr lang="hu-HU" sz="2600" b="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baseline="0" dirty="0" smtClean="0">
                          <a:solidFill>
                            <a:schemeClr val="accent2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</a:t>
                      </a:r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</a:t>
                      </a:r>
                      <a:endParaRPr lang="hu-HU" sz="2600" baseline="0" dirty="0">
                        <a:solidFill>
                          <a:schemeClr val="accent5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ectangle 60"/>
              <p:cNvSpPr/>
              <p:nvPr/>
            </p:nvSpPr>
            <p:spPr>
              <a:xfrm>
                <a:off x="8982314" y="5949094"/>
                <a:ext cx="2875924" cy="53296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800" dirty="0" smtClean="0"/>
                  <a:t>two hops: 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</m:t>
                    </m:r>
                    <m:sSup>
                      <m:sSupPr>
                        <m:ctrlPr>
                          <a:rPr lang="en-US" sz="2800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b="1" i="0" smtClean="0">
                            <a:latin typeface="Cambria Math" panose="02040503050406030204" pitchFamily="18" charset="0"/>
                          </a:rPr>
                          <m:t>𝐀</m:t>
                        </m:r>
                      </m:e>
                      <m:sup>
                        <m:r>
                          <a:rPr lang="en-US" sz="2800" b="1" i="1" smtClean="0"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61" name="Rectangle 6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82314" y="5949094"/>
                <a:ext cx="2875924" cy="532966"/>
              </a:xfrm>
              <a:prstGeom prst="rect">
                <a:avLst/>
              </a:prstGeom>
              <a:blipFill>
                <a:blip r:embed="rId7"/>
                <a:stretch>
                  <a:fillRect t="-10345" b="-3218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2" name="Görbe összekötő 49"/>
          <p:cNvCxnSpPr>
            <a:stCxn id="86" idx="0"/>
          </p:cNvCxnSpPr>
          <p:nvPr/>
        </p:nvCxnSpPr>
        <p:spPr>
          <a:xfrm rot="16200000" flipH="1">
            <a:off x="2008071" y="515803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örbe összekötő 52"/>
          <p:cNvCxnSpPr>
            <a:stCxn id="89" idx="6"/>
            <a:endCxn id="91" idx="6"/>
          </p:cNvCxnSpPr>
          <p:nvPr/>
        </p:nvCxnSpPr>
        <p:spPr>
          <a:xfrm flipH="1">
            <a:off x="1370238" y="1456563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örbe összekötő 58"/>
          <p:cNvCxnSpPr>
            <a:stCxn id="102" idx="6"/>
            <a:endCxn id="101" idx="6"/>
          </p:cNvCxnSpPr>
          <p:nvPr/>
        </p:nvCxnSpPr>
        <p:spPr>
          <a:xfrm flipH="1">
            <a:off x="3025295" y="1505265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61"/>
          <p:cNvCxnSpPr>
            <a:stCxn id="103" idx="6"/>
            <a:endCxn id="104" idx="0"/>
          </p:cNvCxnSpPr>
          <p:nvPr/>
        </p:nvCxnSpPr>
        <p:spPr>
          <a:xfrm>
            <a:off x="3082059" y="1419661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örbe összekötő 64"/>
          <p:cNvCxnSpPr>
            <a:stCxn id="105" idx="4"/>
          </p:cNvCxnSpPr>
          <p:nvPr/>
        </p:nvCxnSpPr>
        <p:spPr>
          <a:xfrm rot="5400000">
            <a:off x="3219871" y="2817752"/>
            <a:ext cx="1203496" cy="1471039"/>
          </a:xfrm>
          <a:prstGeom prst="curvedConnector2">
            <a:avLst/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7"/>
          <p:cNvCxnSpPr>
            <a:stCxn id="100" idx="3"/>
            <a:endCxn id="98" idx="5"/>
          </p:cNvCxnSpPr>
          <p:nvPr/>
        </p:nvCxnSpPr>
        <p:spPr>
          <a:xfrm rot="5400000">
            <a:off x="2060085" y="3524928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70"/>
          <p:cNvCxnSpPr>
            <a:stCxn id="97" idx="0"/>
            <a:endCxn id="99" idx="1"/>
          </p:cNvCxnSpPr>
          <p:nvPr/>
        </p:nvCxnSpPr>
        <p:spPr>
          <a:xfrm rot="16200000" flipH="1">
            <a:off x="2048979" y="3331394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örbe összekötő 74"/>
          <p:cNvCxnSpPr>
            <a:stCxn id="108" idx="3"/>
            <a:endCxn id="94" idx="5"/>
          </p:cNvCxnSpPr>
          <p:nvPr/>
        </p:nvCxnSpPr>
        <p:spPr>
          <a:xfrm rot="5400000" flipH="1">
            <a:off x="2047101" y="2140292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8"/>
          <p:cNvCxnSpPr>
            <a:stCxn id="109" idx="4"/>
            <a:endCxn id="96" idx="0"/>
          </p:cNvCxnSpPr>
          <p:nvPr/>
        </p:nvCxnSpPr>
        <p:spPr>
          <a:xfrm rot="5400000">
            <a:off x="1536850" y="2623875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örbe összekötő 82"/>
          <p:cNvCxnSpPr>
            <a:stCxn id="107" idx="7"/>
            <a:endCxn id="106" idx="1"/>
          </p:cNvCxnSpPr>
          <p:nvPr/>
        </p:nvCxnSpPr>
        <p:spPr>
          <a:xfrm rot="5400000" flipH="1" flipV="1">
            <a:off x="3730109" y="2103713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örbe összekötő 86"/>
          <p:cNvCxnSpPr>
            <a:stCxn id="90" idx="2"/>
            <a:endCxn id="87" idx="2"/>
          </p:cNvCxnSpPr>
          <p:nvPr/>
        </p:nvCxnSpPr>
        <p:spPr>
          <a:xfrm rot="10800000">
            <a:off x="1050374" y="1451424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örbe összekötő 90"/>
          <p:cNvCxnSpPr>
            <a:stCxn id="93" idx="2"/>
            <a:endCxn id="95" idx="2"/>
          </p:cNvCxnSpPr>
          <p:nvPr/>
        </p:nvCxnSpPr>
        <p:spPr>
          <a:xfrm rot="10800000" flipV="1">
            <a:off x="1048646" y="2844449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Ellipszis 4"/>
          <p:cNvSpPr/>
          <p:nvPr/>
        </p:nvSpPr>
        <p:spPr>
          <a:xfrm>
            <a:off x="2886140" y="4128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0" name="Ellipszis 5"/>
          <p:cNvSpPr/>
          <p:nvPr/>
        </p:nvSpPr>
        <p:spPr>
          <a:xfrm>
            <a:off x="4533478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6"/>
          <p:cNvSpPr/>
          <p:nvPr/>
        </p:nvSpPr>
        <p:spPr>
          <a:xfrm>
            <a:off x="1186878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2" name="Ellipszis 7"/>
          <p:cNvSpPr/>
          <p:nvPr/>
        </p:nvSpPr>
        <p:spPr>
          <a:xfrm>
            <a:off x="2886140" y="2753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3" name="Ellipszis 10"/>
          <p:cNvSpPr/>
          <p:nvPr/>
        </p:nvSpPr>
        <p:spPr>
          <a:xfrm>
            <a:off x="1186878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11"/>
          <p:cNvSpPr/>
          <p:nvPr/>
        </p:nvSpPr>
        <p:spPr>
          <a:xfrm>
            <a:off x="2886140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5" name="Ellipszis 12"/>
          <p:cNvSpPr/>
          <p:nvPr/>
        </p:nvSpPr>
        <p:spPr>
          <a:xfrm>
            <a:off x="1186878" y="4128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6" name="Ellipszis 10"/>
          <p:cNvSpPr/>
          <p:nvPr/>
        </p:nvSpPr>
        <p:spPr>
          <a:xfrm>
            <a:off x="1238802" y="125807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7" name="Ellipszis 10"/>
          <p:cNvSpPr/>
          <p:nvPr/>
        </p:nvSpPr>
        <p:spPr>
          <a:xfrm>
            <a:off x="1050373" y="142442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10"/>
          <p:cNvSpPr/>
          <p:nvPr/>
        </p:nvSpPr>
        <p:spPr>
          <a:xfrm>
            <a:off x="1323382" y="142956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10"/>
          <p:cNvSpPr/>
          <p:nvPr/>
        </p:nvSpPr>
        <p:spPr>
          <a:xfrm>
            <a:off x="1055930" y="26886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1" name="Ellipszis 10"/>
          <p:cNvSpPr/>
          <p:nvPr/>
        </p:nvSpPr>
        <p:spPr>
          <a:xfrm>
            <a:off x="1316238" y="2689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3" name="Ellipszis 10"/>
          <p:cNvSpPr/>
          <p:nvPr/>
        </p:nvSpPr>
        <p:spPr>
          <a:xfrm>
            <a:off x="1062280" y="281744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4" name="Ellipszis 10"/>
          <p:cNvSpPr/>
          <p:nvPr/>
        </p:nvSpPr>
        <p:spPr>
          <a:xfrm>
            <a:off x="1325140" y="27700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5" name="Ellipszis 12"/>
          <p:cNvSpPr/>
          <p:nvPr/>
        </p:nvSpPr>
        <p:spPr>
          <a:xfrm>
            <a:off x="1048646" y="4080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6" name="Ellipszis 12"/>
          <p:cNvSpPr/>
          <p:nvPr/>
        </p:nvSpPr>
        <p:spPr>
          <a:xfrm>
            <a:off x="1189147" y="398107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7" name="Ellipszis 12"/>
          <p:cNvSpPr/>
          <p:nvPr/>
        </p:nvSpPr>
        <p:spPr>
          <a:xfrm>
            <a:off x="1306047" y="404732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8" name="Ellipszis 12"/>
          <p:cNvSpPr/>
          <p:nvPr/>
        </p:nvSpPr>
        <p:spPr>
          <a:xfrm>
            <a:off x="1310810" y="41915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9" name="Ellipszis 12"/>
          <p:cNvSpPr/>
          <p:nvPr/>
        </p:nvSpPr>
        <p:spPr>
          <a:xfrm>
            <a:off x="2764898" y="40473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0" name="Ellipszis 12"/>
          <p:cNvSpPr/>
          <p:nvPr/>
        </p:nvSpPr>
        <p:spPr>
          <a:xfrm>
            <a:off x="2764898" y="41820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1" name="Ellipszis 7"/>
          <p:cNvSpPr/>
          <p:nvPr/>
        </p:nvSpPr>
        <p:spPr>
          <a:xfrm>
            <a:off x="2971295" y="26389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2" name="Ellipszis 11"/>
          <p:cNvSpPr/>
          <p:nvPr/>
        </p:nvSpPr>
        <p:spPr>
          <a:xfrm>
            <a:off x="2984020" y="1478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3" name="Ellipszis 11"/>
          <p:cNvSpPr/>
          <p:nvPr/>
        </p:nvSpPr>
        <p:spPr>
          <a:xfrm>
            <a:off x="3028059" y="139266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4" name="Ellipszis 5"/>
          <p:cNvSpPr/>
          <p:nvPr/>
        </p:nvSpPr>
        <p:spPr>
          <a:xfrm>
            <a:off x="4533478" y="260790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5" name="Ellipszis 5"/>
          <p:cNvSpPr/>
          <p:nvPr/>
        </p:nvSpPr>
        <p:spPr>
          <a:xfrm>
            <a:off x="4530138" y="28975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6" name="Ellipszis 5"/>
          <p:cNvSpPr/>
          <p:nvPr/>
        </p:nvSpPr>
        <p:spPr>
          <a:xfrm>
            <a:off x="4389198" y="27521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7" name="Ellipszis 7"/>
          <p:cNvSpPr/>
          <p:nvPr/>
        </p:nvSpPr>
        <p:spPr>
          <a:xfrm>
            <a:off x="3027675" y="276280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8" name="Ellipszis 7"/>
          <p:cNvSpPr/>
          <p:nvPr/>
        </p:nvSpPr>
        <p:spPr>
          <a:xfrm>
            <a:off x="2777620" y="283262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9" name="Ellipszis 7"/>
          <p:cNvSpPr/>
          <p:nvPr/>
        </p:nvSpPr>
        <p:spPr>
          <a:xfrm>
            <a:off x="2867048" y="28905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0" name="Ellipszis 28"/>
          <p:cNvSpPr/>
          <p:nvPr/>
        </p:nvSpPr>
        <p:spPr>
          <a:xfrm>
            <a:off x="1040920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11" name="Ellipszis 29"/>
          <p:cNvSpPr/>
          <p:nvPr/>
        </p:nvSpPr>
        <p:spPr>
          <a:xfrm>
            <a:off x="2740182" y="3983773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2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2"/>
              </a:solidFill>
            </a:endParaRPr>
          </a:p>
        </p:txBody>
      </p:sp>
      <p:sp>
        <p:nvSpPr>
          <p:cNvPr id="112" name="Ellipszis 30"/>
          <p:cNvSpPr/>
          <p:nvPr/>
        </p:nvSpPr>
        <p:spPr>
          <a:xfrm>
            <a:off x="4387520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13" name="Ellipszis 31"/>
          <p:cNvSpPr/>
          <p:nvPr/>
        </p:nvSpPr>
        <p:spPr>
          <a:xfrm>
            <a:off x="2740182" y="2609031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14" name="Ellipszis 34"/>
          <p:cNvSpPr/>
          <p:nvPr/>
        </p:nvSpPr>
        <p:spPr>
          <a:xfrm>
            <a:off x="1040920" y="1248415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2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2"/>
              </a:solidFill>
            </a:endParaRPr>
          </a:p>
        </p:txBody>
      </p:sp>
      <p:sp>
        <p:nvSpPr>
          <p:cNvPr id="115" name="Ellipszis 35"/>
          <p:cNvSpPr/>
          <p:nvPr/>
        </p:nvSpPr>
        <p:spPr>
          <a:xfrm>
            <a:off x="2740182" y="1248415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16" name="Ellipszis 36"/>
          <p:cNvSpPr/>
          <p:nvPr/>
        </p:nvSpPr>
        <p:spPr>
          <a:xfrm>
            <a:off x="1040920" y="3983773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2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2"/>
              </a:solidFill>
            </a:endParaRPr>
          </a:p>
        </p:txBody>
      </p:sp>
      <p:sp>
        <p:nvSpPr>
          <p:cNvPr id="117" name="Ellipszis 36"/>
          <p:cNvSpPr/>
          <p:nvPr/>
        </p:nvSpPr>
        <p:spPr>
          <a:xfrm>
            <a:off x="1040920" y="3983773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gradFill>
                  <a:gsLst>
                    <a:gs pos="53000">
                      <a:schemeClr val="accent2"/>
                    </a:gs>
                    <a:gs pos="51000">
                      <a:schemeClr val="accent4"/>
                    </a:gs>
                  </a:gsLst>
                  <a:lin ang="8100000" scaled="0"/>
                </a:gradFill>
                <a:sym typeface="Wingdings" panose="05000000000000000000" pitchFamily="2" charset="2"/>
              </a:rPr>
              <a:t></a:t>
            </a:r>
            <a:endParaRPr lang="hu-HU" sz="4000" dirty="0">
              <a:gradFill>
                <a:gsLst>
                  <a:gs pos="53000">
                    <a:schemeClr val="accent2"/>
                  </a:gs>
                  <a:gs pos="51000">
                    <a:schemeClr val="accent4"/>
                  </a:gs>
                </a:gsLst>
                <a:lin ang="8100000" scaled="0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307708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 smtClean="0"/>
                  <a:t>matrix multiplication </a:t>
                </a:r>
                <a14:m>
                  <m:oMath xmlns:m="http://schemas.openxmlformats.org/officeDocument/2006/math">
                    <m:r>
                      <a:rPr lang="en-US">
                        <a:latin typeface="Cambria Math" panose="02040503050406030204" pitchFamily="18" charset="0"/>
                      </a:rPr>
                      <m:t>𝐂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>
                        <a:latin typeface="Cambria Math" panose="02040503050406030204" pitchFamily="18" charset="0"/>
                      </a:rPr>
                      <m:t>𝐀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⨁</m:t>
                    </m:r>
                    <m:r>
                      <m:rPr>
                        <m:nor/>
                      </m:rPr>
                      <a:rPr lang="hu-HU"/>
                      <m:t>.</m:t>
                    </m:r>
                    <m:r>
                      <a:rPr lang="en-GB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⨂</m:t>
                    </m:r>
                    <m:r>
                      <m:rPr>
                        <m:nor/>
                      </m:rPr>
                      <a:rPr lang="hu-HU"/>
                      <m:t> </m:t>
                    </m:r>
                    <m:r>
                      <a:rPr lang="en-US">
                        <a:latin typeface="Cambria Math" panose="02040503050406030204" pitchFamily="18" charset="0"/>
                      </a:rPr>
                      <m:t>𝐁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50" t="-14516" b="-274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90501" y="857255"/>
                <a:ext cx="4914899" cy="1312970"/>
              </a:xfrm>
            </p:spPr>
            <p:txBody>
              <a:bodyPr>
                <a:noAutofit/>
              </a:bodyPr>
              <a:lstStyle/>
              <a:p>
                <a:pPr marL="0" indent="0">
                  <a:buNone/>
                </a:pPr>
                <a:r>
                  <a:rPr lang="en-US" sz="2400" u="sng" dirty="0" smtClean="0"/>
                  <a:t>Multiplication on dense matrices</a:t>
                </a:r>
              </a:p>
              <a:p>
                <a:pPr marL="0" indent="0">
                  <a:buNone/>
                </a:pPr>
                <a:endParaRPr lang="en-US" sz="1000" dirty="0" smtClean="0"/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>
                          <a:latin typeface="Cambria Math" panose="02040503050406030204" pitchFamily="18" charset="0"/>
                        </a:rPr>
                        <m:t>𝐂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 </m:t>
                      </m:r>
                      <m:limLow>
                        <m:limLowPr>
                          <m:ctrlPr>
                            <a:rPr lang="en-US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limLow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⊕</m:t>
                          </m:r>
                        </m:e>
                        <m:lim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lim>
                      </m:limLow>
                      <m:r>
                        <a:rPr lang="hu-HU" sz="2400" b="1">
                          <a:latin typeface="Cambria Math" panose="02040503050406030204" pitchFamily="18" charset="0"/>
                        </a:rPr>
                        <m:t>𝐀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d>
                      <m:r>
                        <a:rPr lang="en-GB" sz="240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hu-HU" sz="2400" b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</m:oMath>
                  </m:oMathPara>
                </a14:m>
                <a:endParaRPr lang="en-US" sz="2400" dirty="0" smtClean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1" y="857255"/>
                <a:ext cx="4914899" cy="1312970"/>
              </a:xfrm>
              <a:blipFill>
                <a:blip r:embed="rId3"/>
                <a:stretch>
                  <a:fillRect l="-1859" t="-3721" r="-1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églalap 35"/>
              <p:cNvSpPr/>
              <p:nvPr/>
            </p:nvSpPr>
            <p:spPr>
              <a:xfrm>
                <a:off x="6014294" y="865810"/>
                <a:ext cx="6165006" cy="124072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400" u="sng" dirty="0" smtClean="0"/>
                  <a:t>Multiplication on </a:t>
                </a:r>
                <a:r>
                  <a:rPr lang="en-US" sz="2400" u="sng" dirty="0"/>
                  <a:t>sparse </a:t>
                </a:r>
                <a:r>
                  <a:rPr lang="en-US" sz="2400" u="sng" dirty="0" smtClean="0"/>
                  <a:t>matrices</a:t>
                </a:r>
                <a:endParaRPr lang="en-US" sz="2400" u="sng" dirty="0"/>
              </a:p>
              <a:p>
                <a:endParaRPr lang="hu-HU" sz="10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>
                          <a:latin typeface="Cambria Math" panose="02040503050406030204" pitchFamily="18" charset="0"/>
                        </a:rPr>
                        <m:t>𝐂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limLow>
                        <m:limLow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limLow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⊕</m:t>
                          </m:r>
                        </m:e>
                        <m:lim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𝑘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m:rPr>
                              <m:sty m:val="p"/>
                            </m:rPr>
                            <a:rPr lang="en-US" sz="240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ind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b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  <m:d>
                                <m:d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,:</m:t>
                                  </m:r>
                                </m:e>
                              </m:d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∩</m:t>
                          </m:r>
                          <m:r>
                            <m:rPr>
                              <m:sty m:val="p"/>
                            </m:rPr>
                            <a:rPr lang="en-US" sz="240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ind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b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  <m:d>
                                <m:d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:,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𝑗</m:t>
                                  </m:r>
                                </m:e>
                              </m:d>
                            </m:e>
                          </m:d>
                        </m:lim>
                      </m:limLow>
                      <m:r>
                        <a:rPr lang="hu-HU" sz="2400" b="1">
                          <a:latin typeface="Cambria Math" panose="02040503050406030204" pitchFamily="18" charset="0"/>
                        </a:rPr>
                        <m:t>𝐀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hu-HU" sz="2400" b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hu-HU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hu-HU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</m:oMath>
                  </m:oMathPara>
                </a14:m>
                <a:endParaRPr lang="hu-HU" sz="2400" i="1" dirty="0"/>
              </a:p>
            </p:txBody>
          </p:sp>
        </mc:Choice>
        <mc:Fallback xmlns="">
          <p:sp>
            <p:nvSpPr>
              <p:cNvPr id="36" name="Téglalap 3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4294" y="865810"/>
                <a:ext cx="6165006" cy="1240724"/>
              </a:xfrm>
              <a:prstGeom prst="rect">
                <a:avLst/>
              </a:prstGeom>
              <a:blipFill>
                <a:blip r:embed="rId4"/>
                <a:stretch>
                  <a:fillRect l="-1583" t="-3922" b="-9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37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5935491"/>
              </p:ext>
            </p:extLst>
          </p:nvPr>
        </p:nvGraphicFramePr>
        <p:xfrm>
          <a:off x="2220958" y="5013394"/>
          <a:ext cx="2304000" cy="172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76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8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34</a:t>
                      </a: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8630213"/>
                  </p:ext>
                </p:extLst>
              </p:nvPr>
            </p:nvGraphicFramePr>
            <p:xfrm>
              <a:off x="165583" y="5029865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8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8630213"/>
                  </p:ext>
                </p:extLst>
              </p:nvPr>
            </p:nvGraphicFramePr>
            <p:xfrm>
              <a:off x="165583" y="5029865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8421" r="-305263" b="-2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84738167"/>
                  </p:ext>
                </p:extLst>
              </p:nvPr>
            </p:nvGraphicFramePr>
            <p:xfrm>
              <a:off x="2220958" y="2977012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84738167"/>
                  </p:ext>
                </p:extLst>
              </p:nvPr>
            </p:nvGraphicFramePr>
            <p:xfrm>
              <a:off x="2220958" y="2977012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r="-305263" b="-3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40" name="Rectangle 11"/>
          <p:cNvSpPr/>
          <p:nvPr/>
        </p:nvSpPr>
        <p:spPr>
          <a:xfrm>
            <a:off x="832333" y="6257731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41" name="Rectangle 12"/>
          <p:cNvSpPr/>
          <p:nvPr/>
        </p:nvSpPr>
        <p:spPr>
          <a:xfrm>
            <a:off x="4016253" y="3642874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42" name="Rectangle 13"/>
          <p:cNvSpPr/>
          <p:nvPr/>
        </p:nvSpPr>
        <p:spPr>
          <a:xfrm>
            <a:off x="1413842" y="6267256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43" name="Rectangle 14"/>
          <p:cNvSpPr/>
          <p:nvPr/>
        </p:nvSpPr>
        <p:spPr>
          <a:xfrm>
            <a:off x="4016253" y="4202642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44" name="Elbow Connector 15"/>
          <p:cNvCxnSpPr>
            <a:stCxn id="40" idx="1"/>
            <a:endCxn id="41" idx="0"/>
          </p:cNvCxnSpPr>
          <p:nvPr/>
        </p:nvCxnSpPr>
        <p:spPr>
          <a:xfrm rot="10800000" flipH="1">
            <a:off x="832333" y="3642875"/>
            <a:ext cx="3388466" cy="2819403"/>
          </a:xfrm>
          <a:prstGeom prst="bentConnector4">
            <a:avLst>
              <a:gd name="adj1" fmla="val -2890"/>
              <a:gd name="adj2" fmla="val 10358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17"/>
          <p:cNvSpPr/>
          <p:nvPr/>
        </p:nvSpPr>
        <p:spPr>
          <a:xfrm>
            <a:off x="4016253" y="4808848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20"/>
              <p:cNvSpPr txBox="1"/>
              <p:nvPr/>
            </p:nvSpPr>
            <p:spPr>
              <a:xfrm>
                <a:off x="4486051" y="5963503"/>
                <a:ext cx="146474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10+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0+24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</m:oMath>
                  </m:oMathPara>
                </a14:m>
                <a:endParaRPr lang="hu-HU" sz="2400" spc="-100" dirty="0" smtClean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  <a:p>
                <a:pPr algn="ctr"/>
                <a:r>
                  <a:rPr lang="hu-HU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= </a:t>
                </a:r>
                <a:r>
                  <a:rPr lang="en-US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34</a:t>
                </a:r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46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6051" y="5963503"/>
                <a:ext cx="1464743" cy="830997"/>
              </a:xfrm>
              <a:prstGeom prst="rect">
                <a:avLst/>
              </a:prstGeom>
              <a:blipFill>
                <a:blip r:embed="rId7"/>
                <a:stretch>
                  <a:fillRect b="-1532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/>
              <p:cNvSpPr txBox="1"/>
              <p:nvPr/>
            </p:nvSpPr>
            <p:spPr>
              <a:xfrm>
                <a:off x="677984" y="3650354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3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0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 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47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7984" y="3650354"/>
                <a:ext cx="1407404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20"/>
              <p:cNvSpPr txBox="1"/>
              <p:nvPr/>
            </p:nvSpPr>
            <p:spPr>
              <a:xfrm>
                <a:off x="383470" y="3075163"/>
                <a:ext cx="143393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5 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1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48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70" y="3075163"/>
                <a:ext cx="1433930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Rectangle 13"/>
          <p:cNvSpPr/>
          <p:nvPr/>
        </p:nvSpPr>
        <p:spPr>
          <a:xfrm>
            <a:off x="1983485" y="6271977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50" name="Elbow Connector 15"/>
          <p:cNvCxnSpPr>
            <a:stCxn id="42" idx="1"/>
            <a:endCxn id="43" idx="0"/>
          </p:cNvCxnSpPr>
          <p:nvPr/>
        </p:nvCxnSpPr>
        <p:spPr>
          <a:xfrm rot="10800000" flipH="1">
            <a:off x="1413841" y="4202642"/>
            <a:ext cx="2806957" cy="2269160"/>
          </a:xfrm>
          <a:prstGeom prst="bentConnector4">
            <a:avLst>
              <a:gd name="adj1" fmla="val -3097"/>
              <a:gd name="adj2" fmla="val 10326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15"/>
          <p:cNvCxnSpPr>
            <a:stCxn id="49" idx="1"/>
            <a:endCxn id="45" idx="0"/>
          </p:cNvCxnSpPr>
          <p:nvPr/>
        </p:nvCxnSpPr>
        <p:spPr>
          <a:xfrm rot="10800000" flipH="1">
            <a:off x="1983485" y="4808849"/>
            <a:ext cx="2237314" cy="1667675"/>
          </a:xfrm>
          <a:prstGeom prst="bentConnector4">
            <a:avLst>
              <a:gd name="adj1" fmla="val -3491"/>
              <a:gd name="adj2" fmla="val 105712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17"/>
          <p:cNvSpPr/>
          <p:nvPr/>
        </p:nvSpPr>
        <p:spPr>
          <a:xfrm>
            <a:off x="4026709" y="6255854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46"/>
              <p:cNvSpPr txBox="1"/>
              <p:nvPr/>
            </p:nvSpPr>
            <p:spPr>
              <a:xfrm>
                <a:off x="1228724" y="4308196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6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24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53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8724" y="4308196"/>
                <a:ext cx="1407404" cy="46166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angle 8"/>
              <p:cNvSpPr/>
              <p:nvPr/>
            </p:nvSpPr>
            <p:spPr>
              <a:xfrm>
                <a:off x="-123825" y="2165545"/>
                <a:ext cx="12439650" cy="64633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3600" dirty="0" smtClean="0">
                    <a:ea typeface="Cambria Math" panose="02040503050406030204" pitchFamily="18" charset="0"/>
                  </a:rPr>
                  <a:t>Example:</a:t>
                </a:r>
                <a:r>
                  <a:rPr lang="en-US" sz="3600" b="1" dirty="0" smtClean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3600" b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𝐂</m:t>
                    </m:r>
                    <m:r>
                      <a:rPr lang="en-US" sz="3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sz="3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hu-HU" sz="36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+.×</m:t>
                    </m:r>
                    <m:r>
                      <a:rPr lang="en-US" sz="3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</m:oMath>
                </a14:m>
                <a:r>
                  <a:rPr lang="en-GB" sz="3600" b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endParaRPr lang="en-US" sz="3600" dirty="0"/>
              </a:p>
            </p:txBody>
          </p:sp>
        </mc:Choice>
        <mc:Fallback xmlns="">
          <p:sp>
            <p:nvSpPr>
              <p:cNvPr id="54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23825" y="2165545"/>
                <a:ext cx="12439650" cy="646331"/>
              </a:xfrm>
              <a:prstGeom prst="rect">
                <a:avLst/>
              </a:prstGeom>
              <a:blipFill>
                <a:blip r:embed="rId11"/>
                <a:stretch>
                  <a:fillRect t="-12963" b="-33333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68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218634"/>
              </p:ext>
            </p:extLst>
          </p:nvPr>
        </p:nvGraphicFramePr>
        <p:xfrm>
          <a:off x="8271421" y="4986178"/>
          <a:ext cx="2304000" cy="172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76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8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34</a:t>
                      </a:r>
                      <a:endParaRPr lang="hu-HU" sz="2800" b="0" dirty="0" smtClean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52387988"/>
                  </p:ext>
                </p:extLst>
              </p:nvPr>
            </p:nvGraphicFramePr>
            <p:xfrm>
              <a:off x="6216046" y="5002649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52387988"/>
                  </p:ext>
                </p:extLst>
              </p:nvPr>
            </p:nvGraphicFramePr>
            <p:xfrm>
              <a:off x="6216046" y="5002649"/>
              <a:ext cx="2304000" cy="1728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320395059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12"/>
                          <a:stretch>
                            <a:fillRect t="-7368" r="-305263" b="-2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en-US" sz="2800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>
                          <a:noFill/>
                        </a:lnR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rgbClr val="C00000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6</a:t>
                          </a:r>
                          <a:endParaRPr lang="hu-HU" sz="2800" b="0" dirty="0" smtClean="0">
                            <a:solidFill>
                              <a:srgbClr val="C00000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0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74324937"/>
                  </p:ext>
                </p:extLst>
              </p:nvPr>
            </p:nvGraphicFramePr>
            <p:xfrm>
              <a:off x="8271421" y="2949796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3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𝐁</m:t>
                              </m:r>
                            </m:oMath>
                          </a14:m>
                          <a:r>
                            <a:rPr lang="en-GB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0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74324937"/>
                  </p:ext>
                </p:extLst>
              </p:nvPr>
            </p:nvGraphicFramePr>
            <p:xfrm>
              <a:off x="8271421" y="2949796"/>
              <a:ext cx="2304000" cy="23040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7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57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13"/>
                          <a:stretch>
                            <a:fillRect r="-306316" b="-32315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latin typeface="+mj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5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61318421"/>
                      </a:ext>
                    </a:extLst>
                  </a:tr>
                  <a:tr h="57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dirty="0" smtClean="0">
                              <a:solidFill>
                                <a:schemeClr val="accent2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800" b="0" dirty="0" smtClean="0">
                            <a:solidFill>
                              <a:schemeClr val="accent2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71" name="Rectangle 11"/>
          <p:cNvSpPr/>
          <p:nvPr/>
        </p:nvSpPr>
        <p:spPr>
          <a:xfrm>
            <a:off x="6882796" y="6230515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72" name="Rectangle 12"/>
          <p:cNvSpPr/>
          <p:nvPr/>
        </p:nvSpPr>
        <p:spPr>
          <a:xfrm>
            <a:off x="10066716" y="3614023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73" name="Elbow Connector 15"/>
          <p:cNvCxnSpPr>
            <a:stCxn id="71" idx="1"/>
            <a:endCxn id="72" idx="0"/>
          </p:cNvCxnSpPr>
          <p:nvPr/>
        </p:nvCxnSpPr>
        <p:spPr>
          <a:xfrm rot="10800000" flipH="1">
            <a:off x="6882796" y="3614023"/>
            <a:ext cx="3388466" cy="2821038"/>
          </a:xfrm>
          <a:prstGeom prst="bentConnector4">
            <a:avLst>
              <a:gd name="adj1" fmla="val -3113"/>
              <a:gd name="adj2" fmla="val 103473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17"/>
          <p:cNvSpPr/>
          <p:nvPr/>
        </p:nvSpPr>
        <p:spPr>
          <a:xfrm>
            <a:off x="10066716" y="4781632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20"/>
              <p:cNvSpPr txBox="1"/>
              <p:nvPr/>
            </p:nvSpPr>
            <p:spPr>
              <a:xfrm>
                <a:off x="10536514" y="5961687"/>
                <a:ext cx="1464743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10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hu-HU" sz="2400" b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+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24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</m:oMath>
                  </m:oMathPara>
                </a14:m>
                <a:endParaRPr lang="hu-HU" sz="2400" spc="-100" dirty="0" smtClean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  <a:p>
                <a:pPr algn="ctr"/>
                <a:r>
                  <a:rPr lang="hu-HU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= </a:t>
                </a:r>
                <a:r>
                  <a:rPr lang="en-US" sz="2400" spc="-100" dirty="0" smtClean="0">
                    <a:solidFill>
                      <a:schemeClr val="accent6"/>
                    </a:solidFill>
                    <a:latin typeface="Open Sans SemiBold" panose="020B0706030804020204" pitchFamily="34" charset="0"/>
                  </a:rPr>
                  <a:t>34</a:t>
                </a:r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75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6514" y="5961687"/>
                <a:ext cx="1464743" cy="830997"/>
              </a:xfrm>
              <a:prstGeom prst="rect">
                <a:avLst/>
              </a:prstGeom>
              <a:blipFill>
                <a:blip r:embed="rId14"/>
                <a:stretch>
                  <a:fillRect b="-16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" name="Rectangle 13"/>
          <p:cNvSpPr/>
          <p:nvPr/>
        </p:nvSpPr>
        <p:spPr>
          <a:xfrm>
            <a:off x="8033948" y="6244761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77" name="Elbow Connector 15"/>
          <p:cNvCxnSpPr>
            <a:stCxn id="76" idx="1"/>
            <a:endCxn id="74" idx="0"/>
          </p:cNvCxnSpPr>
          <p:nvPr/>
        </p:nvCxnSpPr>
        <p:spPr>
          <a:xfrm rot="10800000" flipH="1">
            <a:off x="8033948" y="4781633"/>
            <a:ext cx="2237314" cy="1667675"/>
          </a:xfrm>
          <a:prstGeom prst="bentConnector4">
            <a:avLst>
              <a:gd name="adj1" fmla="val -3491"/>
              <a:gd name="adj2" fmla="val 106169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tangle 17"/>
          <p:cNvSpPr/>
          <p:nvPr/>
        </p:nvSpPr>
        <p:spPr>
          <a:xfrm>
            <a:off x="10077172" y="6228638"/>
            <a:ext cx="409091" cy="409091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20"/>
              <p:cNvSpPr txBox="1"/>
              <p:nvPr/>
            </p:nvSpPr>
            <p:spPr>
              <a:xfrm>
                <a:off x="6593579" y="3016425"/>
                <a:ext cx="143393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2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5 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1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0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79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3579" y="3016425"/>
                <a:ext cx="1433930" cy="46166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46"/>
              <p:cNvSpPr txBox="1"/>
              <p:nvPr/>
            </p:nvSpPr>
            <p:spPr>
              <a:xfrm>
                <a:off x="7087341" y="4199644"/>
                <a:ext cx="140740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6</m:t>
                      </m:r>
                      <m:r>
                        <m:rPr>
                          <m:nor/>
                        </m:rPr>
                        <a:rPr lang="hu-HU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×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4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400" spc="-100" dirty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en-US" sz="2400" b="0" i="0" spc="-10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</a:rPr>
                        <m:t> 24</m:t>
                      </m:r>
                    </m:oMath>
                  </m:oMathPara>
                </a14:m>
                <a:endParaRPr lang="en-US" sz="2400" spc="-100" dirty="0">
                  <a:solidFill>
                    <a:schemeClr val="accent6"/>
                  </a:solidFill>
                  <a:latin typeface="Open Sans SemiBold" panose="020B0706030804020204" pitchFamily="34" charset="0"/>
                </a:endParaRPr>
              </a:p>
            </p:txBody>
          </p:sp>
        </mc:Choice>
        <mc:Fallback xmlns="">
          <p:sp>
            <p:nvSpPr>
              <p:cNvPr id="80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7341" y="4199644"/>
                <a:ext cx="1407404" cy="46166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41308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  <p:bldP spid="45" grpId="0" animBg="1"/>
      <p:bldP spid="46" grpId="0"/>
      <p:bldP spid="47" grpId="0"/>
      <p:bldP spid="48" grpId="0"/>
      <p:bldP spid="49" grpId="0" animBg="1"/>
      <p:bldP spid="52" grpId="0" animBg="1"/>
      <p:bldP spid="53" grpId="0"/>
      <p:bldP spid="71" grpId="0" animBg="1"/>
      <p:bldP spid="72" grpId="0" animBg="1"/>
      <p:bldP spid="74" grpId="0" animBg="1"/>
      <p:bldP spid="75" grpId="0"/>
      <p:bldP spid="76" grpId="0" animBg="1"/>
      <p:bldP spid="78" grpId="0" animBg="1"/>
      <p:bldP spid="79" grpId="0"/>
      <p:bldP spid="8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graphblas</a:t>
            </a:r>
            <a:r>
              <a:rPr lang="en-US" dirty="0" smtClean="0"/>
              <a:t> </a:t>
            </a:r>
            <a:r>
              <a:rPr lang="en-US" dirty="0" err="1" smtClean="0"/>
              <a:t>semirings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1925300" cy="5924546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The </a:t>
                </a:r>
                <a14:m>
                  <m:oMath xmlns:m="http://schemas.openxmlformats.org/officeDocument/2006/math">
                    <m:d>
                      <m:dPr>
                        <m:begChr m:val="⟨"/>
                        <m:endChr m:val="⟩"/>
                        <m:ctrlPr>
                          <a:rPr lang="en-GB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𝐷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,⊕,⊗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,0</m:t>
                        </m:r>
                      </m:e>
                    </m:d>
                  </m:oMath>
                </a14:m>
                <a:r>
                  <a:rPr lang="en-US" dirty="0" smtClean="0"/>
                  <a:t> algebraic structure is a </a:t>
                </a:r>
                <a:r>
                  <a:rPr lang="en-US" dirty="0" err="1" smtClean="0"/>
                  <a:t>GraphBLAS</a:t>
                </a:r>
                <a:r>
                  <a:rPr lang="en-US" dirty="0" smtClean="0"/>
                  <a:t> </a:t>
                </a:r>
                <a:r>
                  <a:rPr lang="en-US" dirty="0" err="1" smtClean="0"/>
                  <a:t>semiring</a:t>
                </a:r>
                <a:r>
                  <a:rPr lang="en-US" dirty="0"/>
                  <a:t> </a:t>
                </a:r>
                <a:r>
                  <a:rPr lang="en-US" dirty="0" smtClean="0"/>
                  <a:t>if</a:t>
                </a:r>
                <a:endParaRPr lang="en-US" sz="1800" dirty="0"/>
              </a:p>
              <a:p>
                <a:pPr>
                  <a:spcBef>
                    <a:spcPts val="2400"/>
                  </a:spcBef>
                  <a:tabLst>
                    <a:tab pos="4225925" algn="l"/>
                  </a:tabLst>
                </a:pPr>
                <a14:m>
                  <m:oMath xmlns:m="http://schemas.openxmlformats.org/officeDocument/2006/math">
                    <m:d>
                      <m:dPr>
                        <m:begChr m:val="⟨"/>
                        <m:endChr m:val="⟩"/>
                        <m:ctrlPr>
                          <a:rPr lang="en-GB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𝐷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,⊕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,0</m:t>
                        </m:r>
                      </m:e>
                    </m:d>
                  </m:oMath>
                </a14:m>
                <a:r>
                  <a:rPr lang="en-US" dirty="0" smtClean="0"/>
                  <a:t> </a:t>
                </a:r>
                <a:r>
                  <a:rPr lang="en-US" dirty="0"/>
                  <a:t>is a commutative </a:t>
                </a:r>
                <a:r>
                  <a:rPr lang="en-US" dirty="0" smtClean="0"/>
                  <a:t>monoid using the addition operation </a:t>
                </a:r>
                <a14:m>
                  <m:oMath xmlns:m="http://schemas.openxmlformats.org/officeDocument/2006/math">
                    <m:r>
                      <a:rPr lang="hu-HU" i="1">
                        <a:latin typeface="Cambria Math" panose="02040503050406030204" pitchFamily="18" charset="0"/>
                      </a:rPr>
                      <m:t>⊕</m:t>
                    </m:r>
                    <m:r>
                      <a:rPr lang="en-US" b="0" i="0" smtClean="0">
                        <a:latin typeface="Cambria Math" panose="02040503050406030204" pitchFamily="18" charset="0"/>
                      </a:rPr>
                      <m:t>: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lang="en-US" dirty="0" smtClean="0"/>
                  <a:t>, where </a:t>
                </a:r>
                <a14:m>
                  <m:oMath xmlns:m="http://schemas.openxmlformats.org/officeDocument/2006/math">
                    <m:r>
                      <a:rPr lang="hu-HU" i="1" dirty="0">
                        <a:latin typeface="Cambria Math" panose="02040503050406030204" pitchFamily="18" charset="0"/>
                      </a:rPr>
                      <m:t>∀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𝑐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lang="en-US" dirty="0" smtClean="0"/>
                  <a:t>:</a:t>
                </a:r>
              </a:p>
              <a:p>
                <a:pPr lvl="1">
                  <a:tabLst>
                    <a:tab pos="3311525" algn="l"/>
                  </a:tabLst>
                </a:pPr>
                <a:r>
                  <a:rPr lang="en-US" dirty="0"/>
                  <a:t>Commutative</a:t>
                </a:r>
                <a:r>
                  <a:rPr lang="hu-HU" dirty="0"/>
                  <a:t>	</a:t>
                </a:r>
                <a14:m>
                  <m:oMath xmlns:m="http://schemas.openxmlformats.org/officeDocument/2006/math"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⊕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⊕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endParaRPr lang="hu-HU" dirty="0"/>
              </a:p>
              <a:p>
                <a:pPr lvl="1">
                  <a:tabLst>
                    <a:tab pos="3311525" algn="l"/>
                  </a:tabLst>
                </a:pPr>
                <a:r>
                  <a:rPr lang="en-US" dirty="0"/>
                  <a:t>Associative</a:t>
                </a:r>
                <a:r>
                  <a:rPr lang="hu-HU" dirty="0"/>
                  <a:t>	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hu-HU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i="1"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⊕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</m:d>
                    <m:r>
                      <a:rPr lang="hu-HU" i="1">
                        <a:latin typeface="Cambria Math" panose="02040503050406030204" pitchFamily="18" charset="0"/>
                      </a:rPr>
                      <m:t>⊕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𝑐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⊕</m:t>
                    </m:r>
                    <m:d>
                      <m:dPr>
                        <m:ctrlPr>
                          <a:rPr lang="hu-HU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i="1"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⊕</m:t>
                        </m:r>
                        <m:r>
                          <a:rPr lang="hu-HU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</m:oMath>
                </a14:m>
                <a:endParaRPr lang="hu-HU" dirty="0"/>
              </a:p>
              <a:p>
                <a:pPr lvl="1">
                  <a:tabLst>
                    <a:tab pos="3311525" algn="l"/>
                  </a:tabLst>
                </a:pPr>
                <a:r>
                  <a:rPr lang="en-US" dirty="0" smtClean="0"/>
                  <a:t>Identity</a:t>
                </a:r>
                <a:r>
                  <a:rPr lang="hu-HU" dirty="0"/>
                  <a:t>	</a:t>
                </a:r>
                <a14:m>
                  <m:oMath xmlns:m="http://schemas.openxmlformats.org/officeDocument/2006/math"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⊕0=</m:t>
                    </m:r>
                    <m:r>
                      <a:rPr lang="hu-HU" i="1"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endParaRPr lang="en-US" dirty="0" smtClean="0"/>
              </a:p>
              <a:p>
                <a:pPr>
                  <a:spcBef>
                    <a:spcPts val="2400"/>
                  </a:spcBef>
                  <a:tabLst>
                    <a:tab pos="4225925" algn="l"/>
                  </a:tabLst>
                </a:pPr>
                <a:r>
                  <a:rPr lang="en-US" dirty="0" smtClean="0"/>
                  <a:t>The multiplication operator is a closed binary operator </a:t>
                </a:r>
                <a:br>
                  <a:rPr lang="en-US" dirty="0" smtClean="0"/>
                </a:b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⊗</m:t>
                    </m:r>
                    <m:r>
                      <a:rPr lang="en-US">
                        <a:latin typeface="Cambria Math" panose="02040503050406030204" pitchFamily="18" charset="0"/>
                      </a:rPr>
                      <m:t>: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lang="en-US" dirty="0" smtClean="0"/>
                  <a:t>.</a:t>
                </a:r>
                <a:r>
                  <a:rPr lang="en-US" dirty="0"/>
                  <a:t> </a:t>
                </a:r>
                <a:endParaRPr lang="en-US" dirty="0" smtClean="0"/>
              </a:p>
              <a:p>
                <a:pPr marL="0" indent="0">
                  <a:spcBef>
                    <a:spcPts val="2400"/>
                  </a:spcBef>
                  <a:buNone/>
                  <a:tabLst>
                    <a:tab pos="4225925" algn="l"/>
                  </a:tabLst>
                </a:pP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The mathematical definition of a </a:t>
                </a:r>
                <a:r>
                  <a:rPr lang="en-US" sz="2800" dirty="0" err="1" smtClean="0">
                    <a:solidFill>
                      <a:schemeClr val="bg1">
                        <a:lumMod val="50000"/>
                      </a:schemeClr>
                    </a:solidFill>
                  </a:rPr>
                  <a:t>semiring</a:t>
                </a: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 requires that 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⊗</m:t>
                    </m:r>
                  </m:oMath>
                </a14:m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 is </a:t>
                </a:r>
                <a:r>
                  <a:rPr lang="en-US" sz="2800" dirty="0">
                    <a:solidFill>
                      <a:schemeClr val="bg1">
                        <a:lumMod val="50000"/>
                      </a:schemeClr>
                    </a:solidFill>
                  </a:rPr>
                  <a:t>a monoid and</a:t>
                </a: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 distributes over </a:t>
                </a:r>
                <a14:m>
                  <m:oMath xmlns:m="http://schemas.openxmlformats.org/officeDocument/2006/math">
                    <m:r>
                      <a:rPr lang="hu-HU" sz="2800" i="1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⊕</m:t>
                    </m:r>
                  </m:oMath>
                </a14:m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. </a:t>
                </a:r>
                <a:r>
                  <a:rPr lang="en-US" sz="2800" dirty="0" err="1" smtClean="0">
                    <a:solidFill>
                      <a:schemeClr val="bg1">
                        <a:lumMod val="50000"/>
                      </a:schemeClr>
                    </a:solidFill>
                  </a:rPr>
                  <a:t>GraphBLAS</a:t>
                </a: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 omits these requirements.</a:t>
                </a:r>
                <a:endParaRPr lang="en-US" sz="2800" dirty="0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1925300" cy="5924546"/>
              </a:xfrm>
              <a:blipFill>
                <a:blip r:embed="rId3"/>
                <a:stretch>
                  <a:fillRect l="-1277" t="-1337" r="-664" b="-133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2004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Semirings</a:t>
            </a:r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75896261"/>
                  </p:ext>
                </p:extLst>
              </p:nvPr>
            </p:nvGraphicFramePr>
            <p:xfrm>
              <a:off x="610813" y="1489249"/>
              <a:ext cx="10966218" cy="256032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800668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215021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831794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821055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  <a:gridCol w="3566160">
                      <a:extLst>
                        <a:ext uri="{9D8B030D-6E8A-4147-A177-3AD203B41FA5}">
                          <a16:colId xmlns:a16="http://schemas.microsoft.com/office/drawing/2014/main" val="3740421431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graph semantics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arbitrary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0" dirty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0" dirty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i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connectivity</a:t>
                          </a:r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348366908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integer</a:t>
                          </a:r>
                          <a:r>
                            <a:rPr lang="en-GB" sz="24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arithmetic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ℕ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×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number</a:t>
                          </a:r>
                          <a:r>
                            <a:rPr lang="en-GB" sz="24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of paths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41413239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shortest path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75896261"/>
                  </p:ext>
                </p:extLst>
              </p:nvPr>
            </p:nvGraphicFramePr>
            <p:xfrm>
              <a:off x="610813" y="1489249"/>
              <a:ext cx="10966218" cy="256032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800668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215021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831794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821055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  <a:gridCol w="3566160">
                      <a:extLst>
                        <a:ext uri="{9D8B030D-6E8A-4147-A177-3AD203B41FA5}">
                          <a16:colId xmlns:a16="http://schemas.microsoft.com/office/drawing/2014/main" val="3740421431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601460" t="-952" r="-614599" b="-30761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711852" t="-952" r="-523704" b="-30761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graph semantics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arbitrary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601460" t="-100000" r="-614599" b="-2047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711852" t="-100000" r="-523704" b="-2047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913333" t="-100000" r="-489167" b="-2047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i="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connectivity</a:t>
                          </a:r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348366908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integer</a:t>
                          </a:r>
                          <a:r>
                            <a:rPr lang="en-GB" sz="24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arithmetic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26997" t="-201905" r="-269697" b="-10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601460" t="-201905" r="-614599" b="-10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711852" t="-201905" r="-523704" b="-10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913333" t="-201905" r="-489167" b="-10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number</a:t>
                          </a:r>
                          <a:r>
                            <a:rPr lang="en-GB" sz="24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of paths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41413239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26997" t="-301905" r="-26969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601460" t="-301905" r="-614599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711852" t="-301905" r="-52370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913333" t="-301905" r="-4891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GB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shortest path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" name="Tartalom helye 8"/>
          <p:cNvSpPr>
            <a:spLocks noGrp="1"/>
          </p:cNvSpPr>
          <p:nvPr>
            <p:ph idx="1"/>
          </p:nvPr>
        </p:nvSpPr>
        <p:spPr>
          <a:xfrm>
            <a:off x="723438" y="4343400"/>
            <a:ext cx="10821324" cy="1419860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>
                <a:ea typeface="Open Sans SemiBold" panose="020B0706030804020204" pitchFamily="34" charset="0"/>
                <a:cs typeface="Open Sans SemiBold" panose="020B0706030804020204" pitchFamily="34" charset="0"/>
              </a:rPr>
              <a:t>The default </a:t>
            </a:r>
            <a:r>
              <a:rPr lang="en-US" sz="2400" dirty="0" err="1">
                <a:ea typeface="Open Sans SemiBold" panose="020B0706030804020204" pitchFamily="34" charset="0"/>
                <a:cs typeface="Open Sans SemiBold" panose="020B0706030804020204" pitchFamily="34" charset="0"/>
              </a:rPr>
              <a:t>semiring</a:t>
            </a:r>
            <a:r>
              <a:rPr lang="en-US" sz="2400" dirty="0">
                <a:ea typeface="Open Sans SemiBold" panose="020B0706030804020204" pitchFamily="34" charset="0"/>
                <a:cs typeface="Open Sans SemiBold" panose="020B0706030804020204" pitchFamily="34" charset="0"/>
              </a:rPr>
              <a:t> is the conventional one:</a:t>
            </a:r>
          </a:p>
          <a:p>
            <a:r>
              <a:rPr lang="en-US" sz="2400" dirty="0">
                <a:ea typeface="Open Sans SemiBold" panose="020B0706030804020204" pitchFamily="34" charset="0"/>
                <a:cs typeface="Open Sans SemiBold" panose="020B0706030804020204" pitchFamily="34" charset="0"/>
              </a:rPr>
              <a:t>Operator ⊗ defaults to floating point </a:t>
            </a:r>
            <a:r>
              <a:rPr lang="en-US" sz="2400" dirty="0" smtClean="0">
                <a:ea typeface="Open Sans SemiBold" panose="020B0706030804020204" pitchFamily="34" charset="0"/>
                <a:cs typeface="Open Sans SemiBold" panose="020B0706030804020204" pitchFamily="34" charset="0"/>
              </a:rPr>
              <a:t>multiplication. </a:t>
            </a:r>
            <a:endParaRPr lang="en-US" sz="2400" dirty="0">
              <a:ea typeface="Open Sans SemiBold" panose="020B0706030804020204" pitchFamily="34" charset="0"/>
              <a:cs typeface="Open Sans SemiBold" panose="020B0706030804020204" pitchFamily="34" charset="0"/>
            </a:endParaRPr>
          </a:p>
          <a:p>
            <a:r>
              <a:rPr lang="en-US" sz="2400" dirty="0">
                <a:ea typeface="Open Sans SemiBold" panose="020B0706030804020204" pitchFamily="34" charset="0"/>
                <a:cs typeface="Open Sans SemiBold" panose="020B0706030804020204" pitchFamily="34" charset="0"/>
              </a:rPr>
              <a:t>Operator ⊕ defaults to floating point addition</a:t>
            </a:r>
            <a:r>
              <a:rPr lang="en-US" sz="2400" dirty="0" smtClean="0">
                <a:ea typeface="Open Sans SemiBold" panose="020B0706030804020204" pitchFamily="34" charset="0"/>
                <a:cs typeface="Open Sans SemiBold" panose="020B0706030804020204" pitchFamily="34" charset="0"/>
              </a:rPr>
              <a:t>.</a:t>
            </a:r>
            <a:endParaRPr lang="en-US" sz="2400" dirty="0"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9522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matrix-vector multiplication Semantics</a:t>
            </a:r>
            <a:endParaRPr lang="en-US" dirty="0"/>
          </a:p>
        </p:txBody>
      </p:sp>
      <p:sp>
        <p:nvSpPr>
          <p:cNvPr id="92" name="Content Placeholder 2"/>
          <p:cNvSpPr>
            <a:spLocks noGrp="1"/>
          </p:cNvSpPr>
          <p:nvPr>
            <p:ph idx="1"/>
          </p:nvPr>
        </p:nvSpPr>
        <p:spPr>
          <a:xfrm>
            <a:off x="407380" y="2374233"/>
            <a:ext cx="7210249" cy="628646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smtClean="0"/>
              <a:t>Semantics: </a:t>
            </a:r>
            <a:r>
              <a:rPr lang="en-US" sz="2800" dirty="0" smtClean="0">
                <a:latin typeface="+mj-lt"/>
              </a:rPr>
              <a:t>number of paths</a:t>
            </a:r>
            <a:endParaRPr lang="en-US" sz="2800" dirty="0">
              <a:latin typeface="+mj-lt"/>
            </a:endParaRPr>
          </a:p>
        </p:txBody>
      </p:sp>
      <p:cxnSp>
        <p:nvCxnSpPr>
          <p:cNvPr id="59" name="Görbe összekötő 49"/>
          <p:cNvCxnSpPr>
            <a:stCxn id="107" idx="0"/>
            <a:endCxn id="134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örbe összekötő 52"/>
          <p:cNvCxnSpPr>
            <a:stCxn id="109" idx="6"/>
            <a:endCxn id="111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örbe összekötő 58"/>
          <p:cNvCxnSpPr>
            <a:stCxn id="121" idx="6"/>
            <a:endCxn id="120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örbe összekötő 61"/>
          <p:cNvCxnSpPr>
            <a:stCxn id="122" idx="6"/>
            <a:endCxn id="123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örbe összekötő 64"/>
          <p:cNvCxnSpPr>
            <a:stCxn id="124" idx="4"/>
            <a:endCxn id="130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Görbe összekötő 67"/>
          <p:cNvCxnSpPr>
            <a:stCxn id="119" idx="3"/>
            <a:endCxn id="117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Görbe összekötő 70"/>
          <p:cNvCxnSpPr>
            <a:stCxn id="116" idx="0"/>
            <a:endCxn id="118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Görbe összekötő 74"/>
          <p:cNvCxnSpPr>
            <a:stCxn id="127" idx="3"/>
            <a:endCxn id="113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Görbe összekötő 78"/>
          <p:cNvCxnSpPr>
            <a:stCxn id="128" idx="4"/>
            <a:endCxn id="115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Görbe összekötő 82"/>
          <p:cNvCxnSpPr>
            <a:stCxn id="126" idx="7"/>
            <a:endCxn id="125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Görbe összekötő 86"/>
          <p:cNvCxnSpPr>
            <a:stCxn id="110" idx="2"/>
            <a:endCxn id="108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Görbe összekötő 90"/>
          <p:cNvCxnSpPr>
            <a:stCxn id="112" idx="2"/>
            <a:endCxn id="114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1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2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3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4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5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6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7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8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9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0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1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2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3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30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solidFill>
                  <a:schemeClr val="accent5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31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2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3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34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5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7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54808688"/>
                  </p:ext>
                </p:extLst>
              </p:nvPr>
            </p:nvGraphicFramePr>
            <p:xfrm>
              <a:off x="407381" y="1013178"/>
              <a:ext cx="601364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800668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018413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integer arithmetic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ℕ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×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10274599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7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54808688"/>
                  </p:ext>
                </p:extLst>
              </p:nvPr>
            </p:nvGraphicFramePr>
            <p:xfrm>
              <a:off x="407381" y="1013178"/>
              <a:ext cx="601364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800668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018413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519008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624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integer arithmetic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76048" t="-101905" r="-217365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519008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624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724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0274599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9047131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8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9047131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solidFill>
                                <a:schemeClr val="accent5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5305654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5305654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9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70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1792788"/>
              </p:ext>
            </p:extLst>
          </p:nvPr>
        </p:nvGraphicFramePr>
        <p:xfrm>
          <a:off x="8460508" y="4948924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+mj-lt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+mj-lt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+mj-lt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>
                        <a:latin typeface="+mj-lt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+mj-lt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+mj-lt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>
                        <a:latin typeface="+mj-lt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>
                        <a:latin typeface="+mj-lt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+mj-lt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4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4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400" b="0" kern="1200" dirty="0" smtClean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78" name="Rectangle 77"/>
          <p:cNvSpPr/>
          <p:nvPr/>
        </p:nvSpPr>
        <p:spPr>
          <a:xfrm>
            <a:off x="6978376" y="5359857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9699039" y="3451150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7812968" y="5354244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689023" y="4262145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82" name="Elbow Connector 81"/>
          <p:cNvCxnSpPr>
            <a:stCxn id="78" idx="1"/>
            <a:endCxn id="79" idx="0"/>
          </p:cNvCxnSpPr>
          <p:nvPr/>
        </p:nvCxnSpPr>
        <p:spPr>
          <a:xfrm rot="10800000" flipH="1">
            <a:off x="6978375" y="3451151"/>
            <a:ext cx="2926403" cy="2114447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Elbow Connector 82"/>
          <p:cNvCxnSpPr>
            <a:stCxn id="80" idx="1"/>
            <a:endCxn id="81" idx="0"/>
          </p:cNvCxnSpPr>
          <p:nvPr/>
        </p:nvCxnSpPr>
        <p:spPr>
          <a:xfrm rot="10800000" flipH="1">
            <a:off x="7812967" y="4262146"/>
            <a:ext cx="2081795" cy="1297839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Rectangle 83"/>
          <p:cNvSpPr/>
          <p:nvPr/>
        </p:nvSpPr>
        <p:spPr>
          <a:xfrm>
            <a:off x="9688210" y="5364419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6591300" y="2969371"/>
            <a:ext cx="10021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1</a:t>
            </a:r>
            <a:r>
              <a:rPr lang="hu-HU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×</a:t>
            </a:r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1</a:t>
            </a:r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</a:rPr>
              <a:t>=1</a:t>
            </a:r>
            <a:endParaRPr lang="en-US" sz="2400" spc="-100" dirty="0">
              <a:solidFill>
                <a:schemeClr val="accent6"/>
              </a:solidFill>
              <a:latin typeface="Open Sans SemiBold" panose="020B0706030804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165880" y="5783038"/>
            <a:ext cx="10663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6"/>
                </a:solidFill>
                <a:latin typeface="Open Sans SemiBold" panose="020B0706030804020204" pitchFamily="34" charset="0"/>
              </a:rPr>
              <a:t>1+1=2</a:t>
            </a:r>
            <a:endParaRPr lang="en-US" sz="2400" dirty="0">
              <a:solidFill>
                <a:schemeClr val="accent6"/>
              </a:solidFill>
              <a:latin typeface="Open Sans SemiBold" panose="020B07060308040202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462212" y="3836356"/>
            <a:ext cx="10021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1</a:t>
            </a:r>
            <a:r>
              <a:rPr lang="hu-HU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×</a:t>
            </a:r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1</a:t>
            </a:r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</a:rPr>
              <a:t>=1</a:t>
            </a:r>
            <a:endParaRPr lang="en-US" sz="2400" spc="-100" dirty="0">
              <a:solidFill>
                <a:schemeClr val="accent6"/>
              </a:solidFill>
              <a:latin typeface="Open Sans SemiBold" panose="020B07060308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Rectangle 70"/>
              <p:cNvSpPr/>
              <p:nvPr/>
            </p:nvSpPr>
            <p:spPr>
              <a:xfrm>
                <a:off x="10513291" y="5786171"/>
                <a:ext cx="1426608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hu-HU" sz="2800" b="0" i="1" smtClean="0">
                          <a:latin typeface="Cambria Math" panose="02040503050406030204" pitchFamily="18" charset="0"/>
                        </a:rPr>
                        <m:t> +.×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1" name="Rectangle 7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13291" y="5786171"/>
                <a:ext cx="1426608" cy="523220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43082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4" grpId="0" animBg="1"/>
      <p:bldP spid="85" grpId="0"/>
      <p:bldP spid="86" grpId="0"/>
      <p:bldP spid="8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7" name="Content Placeholder 6"/>
              <p:cNvGraphicFramePr>
                <a:graphicFrameLocks/>
              </p:cNvGraphicFramePr>
              <p:nvPr>
                <p:extLst/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7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257895078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1029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dirty="0" smtClean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accent5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79322124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9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79322124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rgbClr val="4DAF4A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rgbClr val="4DAF4A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1" name="Content Placeholder 6"/>
          <p:cNvGraphicFramePr>
            <a:graphicFrameLocks/>
          </p:cNvGraphicFramePr>
          <p:nvPr>
            <p:extLst/>
          </p:nvPr>
        </p:nvGraphicFramePr>
        <p:xfrm>
          <a:off x="8460508" y="4948924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400" b="0" baseline="0" dirty="0" smtClean="0">
                          <a:ln w="19050">
                            <a:solidFill>
                              <a:schemeClr val="bg2"/>
                            </a:solidFill>
                          </a:ln>
                          <a:solidFill>
                            <a:srgbClr val="377EB8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400" b="0" baseline="0" dirty="0">
                        <a:ln w="19050">
                          <a:solidFill>
                            <a:schemeClr val="bg2"/>
                          </a:solidFill>
                        </a:ln>
                        <a:solidFill>
                          <a:srgbClr val="377EB8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4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rgbClr val="377EB8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400" b="0" baseline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rgbClr val="377EB8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4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matrix-vector multiplication Semantics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8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75624653"/>
                  </p:ext>
                </p:extLst>
              </p:nvPr>
            </p:nvGraphicFramePr>
            <p:xfrm>
              <a:off x="407381" y="1013178"/>
              <a:ext cx="532168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492631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821055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arbitrary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GB" sz="2400" i="0" dirty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GB" sz="2400" i="0" dirty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8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75624653"/>
                  </p:ext>
                </p:extLst>
              </p:nvPr>
            </p:nvGraphicFramePr>
            <p:xfrm>
              <a:off x="407381" y="1013178"/>
              <a:ext cx="532168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492631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821055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16667" t="-943" r="-2141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59259" t="-943" r="-9037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err="1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arbitrary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16667" t="-101905" r="-2141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59259" t="-101905" r="-9037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62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p:cxnSp>
        <p:nvCxnSpPr>
          <p:cNvPr id="92" name="Görbe összekötő 49"/>
          <p:cNvCxnSpPr>
            <a:stCxn id="111" idx="0"/>
            <a:endCxn id="138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Görbe összekötő 52"/>
          <p:cNvCxnSpPr>
            <a:stCxn id="113" idx="6"/>
            <a:endCxn id="115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Görbe összekötő 58"/>
          <p:cNvCxnSpPr>
            <a:stCxn id="125" idx="6"/>
            <a:endCxn id="124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Görbe összekötő 61"/>
          <p:cNvCxnSpPr>
            <a:stCxn id="126" idx="6"/>
            <a:endCxn id="127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Görbe összekötő 64"/>
          <p:cNvCxnSpPr>
            <a:stCxn id="128" idx="4"/>
            <a:endCxn id="134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Görbe összekötő 67"/>
          <p:cNvCxnSpPr>
            <a:stCxn id="123" idx="3"/>
            <a:endCxn id="121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Görbe összekötő 70"/>
          <p:cNvCxnSpPr>
            <a:stCxn id="120" idx="0"/>
            <a:endCxn id="122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Görbe összekötő 74"/>
          <p:cNvCxnSpPr>
            <a:stCxn id="131" idx="3"/>
            <a:endCxn id="117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Görbe összekötő 78"/>
          <p:cNvCxnSpPr>
            <a:stCxn id="132" idx="4"/>
            <a:endCxn id="119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Görbe összekötő 82"/>
          <p:cNvCxnSpPr>
            <a:stCxn id="130" idx="7"/>
            <a:endCxn id="129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86"/>
          <p:cNvCxnSpPr>
            <a:stCxn id="114" idx="2"/>
            <a:endCxn id="112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90"/>
          <p:cNvCxnSpPr>
            <a:stCxn id="116" idx="2"/>
            <a:endCxn id="118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5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6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7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8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09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0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1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2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3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34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solidFill>
                  <a:schemeClr val="accent5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35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6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7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38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39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63" name="Content Placeholder 2"/>
          <p:cNvSpPr txBox="1">
            <a:spLocks/>
          </p:cNvSpPr>
          <p:nvPr/>
        </p:nvSpPr>
        <p:spPr>
          <a:xfrm>
            <a:off x="407380" y="2374233"/>
            <a:ext cx="7210249" cy="628646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Wingdings" pitchFamily="2" charset="2"/>
              <a:buChar char="§"/>
              <a:defRPr sz="32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Courier New" pitchFamily="49" charset="0"/>
              <a:buChar char="o"/>
              <a:defRPr sz="28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914400">
              <a:buFont typeface="Wingdings" pitchFamily="2" charset="2"/>
              <a:buNone/>
            </a:pPr>
            <a:r>
              <a:rPr lang="en-US" sz="2800" dirty="0" smtClean="0"/>
              <a:t>Semantics: </a:t>
            </a:r>
            <a:r>
              <a:rPr lang="en-US" sz="2800" dirty="0" smtClean="0">
                <a:latin typeface="+mj-lt"/>
              </a:rPr>
              <a:t>reachability</a:t>
            </a:r>
            <a:endParaRPr lang="en-US" sz="2800" dirty="0">
              <a:latin typeface="+mj-lt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6978376" y="5359857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9699039" y="3451150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7812968" y="5354244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9689023" y="4262145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75" name="Elbow Connector 74"/>
          <p:cNvCxnSpPr>
            <a:stCxn id="71" idx="1"/>
            <a:endCxn id="72" idx="0"/>
          </p:cNvCxnSpPr>
          <p:nvPr/>
        </p:nvCxnSpPr>
        <p:spPr>
          <a:xfrm rot="10800000" flipH="1">
            <a:off x="6978375" y="3451151"/>
            <a:ext cx="2926403" cy="2114447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Elbow Connector 75"/>
          <p:cNvCxnSpPr>
            <a:stCxn id="73" idx="1"/>
            <a:endCxn id="74" idx="0"/>
          </p:cNvCxnSpPr>
          <p:nvPr/>
        </p:nvCxnSpPr>
        <p:spPr>
          <a:xfrm rot="10800000" flipH="1">
            <a:off x="7812967" y="4262146"/>
            <a:ext cx="2081795" cy="1297839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Rectangle 76"/>
          <p:cNvSpPr/>
          <p:nvPr/>
        </p:nvSpPr>
        <p:spPr>
          <a:xfrm>
            <a:off x="9688210" y="5364419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" name="Rectangle 84"/>
              <p:cNvSpPr/>
              <p:nvPr/>
            </p:nvSpPr>
            <p:spPr>
              <a:xfrm>
                <a:off x="9881250" y="5812384"/>
                <a:ext cx="221938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dirty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hu-HU" sz="2800" b="0" i="0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1">
                          <a:latin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hu-HU" sz="2800" b="0" i="0" smtClean="0">
                          <a:latin typeface="Cambria Math" panose="02040503050406030204" pitchFamily="18" charset="0"/>
                        </a:rPr>
                        <m:t>p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air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85" name="Rectangle 8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81250" y="5812384"/>
                <a:ext cx="2219389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1934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 animBg="1"/>
      <p:bldP spid="73" grpId="0" animBg="1"/>
      <p:bldP spid="74" grpId="0" animBg="1"/>
      <p:bldP spid="7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matrix-vector multiplication Semantics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8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8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24975392"/>
                  </p:ext>
                </p:extLst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5" name="Content Placeholder 2"/>
          <p:cNvSpPr>
            <a:spLocks noGrp="1"/>
          </p:cNvSpPr>
          <p:nvPr>
            <p:ph idx="1"/>
          </p:nvPr>
        </p:nvSpPr>
        <p:spPr>
          <a:xfrm>
            <a:off x="407380" y="2374233"/>
            <a:ext cx="8637560" cy="628646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smtClean="0"/>
              <a:t>Semantics: </a:t>
            </a:r>
            <a:r>
              <a:rPr lang="en-US" sz="2800" dirty="0" smtClean="0">
                <a:latin typeface="+mj-lt"/>
              </a:rPr>
              <a:t>shortest path</a:t>
            </a:r>
            <a:endParaRPr lang="en-US" sz="2800" dirty="0">
              <a:latin typeface="+mj-lt"/>
            </a:endParaRPr>
          </a:p>
        </p:txBody>
      </p:sp>
      <p:sp>
        <p:nvSpPr>
          <p:cNvPr id="97" name="Téglalap 2"/>
          <p:cNvSpPr/>
          <p:nvPr/>
        </p:nvSpPr>
        <p:spPr>
          <a:xfrm>
            <a:off x="538378" y="397204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solidFill>
                <a:schemeClr val="accent3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538379" y="54253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solidFill>
                <a:schemeClr val="accent3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9" name="Téglalap 59"/>
          <p:cNvSpPr/>
          <p:nvPr/>
        </p:nvSpPr>
        <p:spPr>
          <a:xfrm>
            <a:off x="768353" y="4715697"/>
            <a:ext cx="463588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5"/>
                </a:solidFill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5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0" name="Téglalap 59"/>
          <p:cNvSpPr/>
          <p:nvPr/>
        </p:nvSpPr>
        <p:spPr>
          <a:xfrm>
            <a:off x="3060660" y="5626773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5"/>
                </a:solidFill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.6</a:t>
            </a:r>
            <a:endParaRPr lang="hu-HU" sz="2600" dirty="0">
              <a:solidFill>
                <a:schemeClr val="accent5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>
                <a:solidFill>
                  <a:schemeClr val="accent5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61" name="Téglalap 59"/>
          <p:cNvSpPr/>
          <p:nvPr/>
        </p:nvSpPr>
        <p:spPr>
          <a:xfrm>
            <a:off x="2152605" y="617038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49927005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.5</a:t>
                          </a:r>
                          <a:endParaRPr lang="hu-HU" sz="24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.6</a:t>
                          </a:r>
                          <a:endParaRPr lang="hu-HU" sz="24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49927005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25000" r="-704412" b="-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.5</a:t>
                          </a:r>
                          <a:endParaRPr lang="hu-HU" sz="24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.6</a:t>
                          </a:r>
                          <a:endParaRPr lang="hu-HU" sz="24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3148816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3148816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92740451"/>
                  </p:ext>
                </p:extLst>
              </p:nvPr>
            </p:nvGraphicFramePr>
            <p:xfrm>
              <a:off x="8460508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.7</a:t>
                          </a:r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.9</a:t>
                          </a:r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400" b="0" i="0" smtClea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oMath>
                            </m:oMathPara>
                          </a14:m>
                          <a:endParaRPr lang="en-GB" sz="32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92740451"/>
                  </p:ext>
                </p:extLst>
              </p:nvPr>
            </p:nvGraphicFramePr>
            <p:xfrm>
              <a:off x="8460508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.7</a:t>
                          </a:r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.9</a:t>
                          </a:r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kern="12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lToBr>
                        <a:lnBlToT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lToTr>
                        <a:blipFill>
                          <a:blip r:embed="rId5"/>
                          <a:stretch>
                            <a:fillRect l="-695588" t="-100000" r="-10294" b="-3970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87" name="Rectangle 86"/>
          <p:cNvSpPr/>
          <p:nvPr/>
        </p:nvSpPr>
        <p:spPr>
          <a:xfrm>
            <a:off x="6978376" y="5359857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9699039" y="3451150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7812968" y="5354244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9689023" y="4262145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cxnSp>
        <p:nvCxnSpPr>
          <p:cNvPr id="91" name="Elbow Connector 90"/>
          <p:cNvCxnSpPr>
            <a:stCxn id="87" idx="1"/>
            <a:endCxn id="88" idx="0"/>
          </p:cNvCxnSpPr>
          <p:nvPr/>
        </p:nvCxnSpPr>
        <p:spPr>
          <a:xfrm rot="10800000" flipH="1">
            <a:off x="6978375" y="3451151"/>
            <a:ext cx="2926403" cy="2114447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Elbow Connector 92"/>
          <p:cNvCxnSpPr>
            <a:stCxn id="89" idx="1"/>
            <a:endCxn id="90" idx="0"/>
          </p:cNvCxnSpPr>
          <p:nvPr/>
        </p:nvCxnSpPr>
        <p:spPr>
          <a:xfrm rot="10800000" flipH="1">
            <a:off x="7812967" y="4262146"/>
            <a:ext cx="2081795" cy="1297839"/>
          </a:xfrm>
          <a:prstGeom prst="bentConnector4">
            <a:avLst>
              <a:gd name="adj1" fmla="val 0"/>
              <a:gd name="adj2" fmla="val 100000"/>
            </a:avLst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Rectangle 93"/>
          <p:cNvSpPr/>
          <p:nvPr/>
        </p:nvSpPr>
        <p:spPr>
          <a:xfrm>
            <a:off x="9688210" y="5364419"/>
            <a:ext cx="411480" cy="411480"/>
          </a:xfrm>
          <a:prstGeom prst="rect">
            <a:avLst/>
          </a:prstGeom>
          <a:noFill/>
          <a:ln w="57150">
            <a:solidFill>
              <a:schemeClr val="accent6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7942299" y="5790712"/>
            <a:ext cx="23230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pc="-100" dirty="0">
                <a:solidFill>
                  <a:schemeClr val="accent6"/>
                </a:solidFill>
                <a:latin typeface="Open Sans SemiBold" panose="020B0706030804020204" pitchFamily="34" charset="0"/>
              </a:rPr>
              <a:t>min(0.9,1.1)=0.9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3" name="Rectangle 152"/>
              <p:cNvSpPr/>
              <p:nvPr/>
            </p:nvSpPr>
            <p:spPr>
              <a:xfrm>
                <a:off x="10214075" y="5778348"/>
                <a:ext cx="1950086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.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+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53" name="Rectangle 1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4075" y="5778348"/>
                <a:ext cx="1950086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4" name="TextBox 153"/>
          <p:cNvSpPr txBox="1"/>
          <p:nvPr/>
        </p:nvSpPr>
        <p:spPr>
          <a:xfrm>
            <a:off x="6247875" y="2988953"/>
            <a:ext cx="16995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0.5+0.4</a:t>
            </a:r>
            <a:r>
              <a:rPr lang="en-US" sz="2400" spc="-100" dirty="0" smtClean="0">
                <a:solidFill>
                  <a:schemeClr val="accent6"/>
                </a:solidFill>
                <a:latin typeface="Open Sans SemiBold" panose="020B0706030804020204" pitchFamily="34" charset="0"/>
              </a:rPr>
              <a:t>=0.9</a:t>
            </a:r>
            <a:endParaRPr lang="en-US" sz="2400" spc="-100" dirty="0">
              <a:solidFill>
                <a:schemeClr val="accent6"/>
              </a:solidFill>
              <a:latin typeface="Open Sans SemiBold" panose="020B0706030804020204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7030304" y="3791762"/>
            <a:ext cx="15584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pc="-200" dirty="0">
                <a:solidFill>
                  <a:schemeClr val="accent6"/>
                </a:solidFill>
                <a:latin typeface="Open Sans SemiBold" panose="020B0706030804020204" pitchFamily="34" charset="0"/>
                <a:sym typeface="Symbol" panose="05050102010706020507" pitchFamily="18" charset="2"/>
              </a:rPr>
              <a:t>0.6+0.5</a:t>
            </a:r>
            <a:r>
              <a:rPr lang="en-US" sz="2400" spc="-200" dirty="0">
                <a:solidFill>
                  <a:schemeClr val="accent6"/>
                </a:solidFill>
                <a:latin typeface="Open Sans SemiBold" panose="020B0706030804020204" pitchFamily="34" charset="0"/>
              </a:rPr>
              <a:t>=1.1</a:t>
            </a:r>
          </a:p>
        </p:txBody>
      </p:sp>
    </p:spTree>
    <p:extLst>
      <p:ext uri="{BB962C8B-B14F-4D97-AF65-F5344CB8AC3E}">
        <p14:creationId xmlns:p14="http://schemas.microsoft.com/office/powerpoint/2010/main" val="1018858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4" grpId="0" animBg="1"/>
      <p:bldP spid="152" grpId="0"/>
      <p:bldP spid="154" grpId="0"/>
      <p:bldP spid="15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lvl="0"/>
                <a:r>
                  <a:rPr lang="en-US" dirty="0"/>
                  <a:t>element-wise multiplication: </a:t>
                </a:r>
                <a14:m>
                  <m:oMath xmlns:m="http://schemas.openxmlformats.org/officeDocument/2006/math">
                    <m:r>
                      <a:rPr lang="en-US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∧</m:t>
                    </m:r>
                    <m:r>
                      <a:rPr lang="en-US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50" t="-14516" b="-274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5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10624787"/>
                  </p:ext>
                </p:extLst>
              </p:nvPr>
            </p:nvGraphicFramePr>
            <p:xfrm>
              <a:off x="4267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5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10624787"/>
                  </p:ext>
                </p:extLst>
              </p:nvPr>
            </p:nvGraphicFramePr>
            <p:xfrm>
              <a:off x="4267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6" name="Táblázat 4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6213464"/>
                  </p:ext>
                </p:extLst>
              </p:nvPr>
            </p:nvGraphicFramePr>
            <p:xfrm>
              <a:off x="41605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6" name="Táblázat 4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6213464"/>
                  </p:ext>
                </p:extLst>
              </p:nvPr>
            </p:nvGraphicFramePr>
            <p:xfrm>
              <a:off x="41605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3860304"/>
                  </p:ext>
                </p:extLst>
              </p:nvPr>
            </p:nvGraphicFramePr>
            <p:xfrm>
              <a:off x="8238713" y="3760057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400" b="1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∧</m:t>
                                </m:r>
                                <m:r>
                                  <a:rPr lang="en-US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1" baseline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3860304"/>
                  </p:ext>
                </p:extLst>
              </p:nvPr>
            </p:nvGraphicFramePr>
            <p:xfrm>
              <a:off x="8238713" y="3760057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  <a:blipFill>
                          <a:blip r:embed="rId5"/>
                          <a:stretch>
                            <a:fillRect t="-26667" r="-298601" b="-750000"/>
                          </a:stretch>
                        </a:blipFill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1" baseline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4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7" name="Téglalap 72"/>
              <p:cNvSpPr/>
              <p:nvPr/>
            </p:nvSpPr>
            <p:spPr>
              <a:xfrm>
                <a:off x="3504479" y="5029200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∧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87" name="Téglalap 7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479" y="5029200"/>
                <a:ext cx="534121" cy="58477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8" name="Téglalap 75"/>
              <p:cNvSpPr/>
              <p:nvPr/>
            </p:nvSpPr>
            <p:spPr>
              <a:xfrm>
                <a:off x="7345129" y="5029200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88" name="Téglalap 7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129" y="5029200"/>
                <a:ext cx="598241" cy="58477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9" name="Téglalap 3"/>
              <p:cNvSpPr/>
              <p:nvPr/>
            </p:nvSpPr>
            <p:spPr>
              <a:xfrm>
                <a:off x="3504479" y="1929825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∧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89" name="Téglalap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479" y="1929825"/>
                <a:ext cx="534121" cy="5847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0" name="Téglalap 73"/>
              <p:cNvSpPr/>
              <p:nvPr/>
            </p:nvSpPr>
            <p:spPr>
              <a:xfrm>
                <a:off x="7345129" y="1929825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90" name="Téglalap 7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129" y="1929825"/>
                <a:ext cx="598241" cy="58477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1" name="Group 290"/>
          <p:cNvGrpSpPr/>
          <p:nvPr/>
        </p:nvGrpSpPr>
        <p:grpSpPr>
          <a:xfrm>
            <a:off x="723900" y="1176004"/>
            <a:ext cx="2522039" cy="2102214"/>
            <a:chOff x="3467879" y="1543139"/>
            <a:chExt cx="3692516" cy="3077856"/>
          </a:xfrm>
        </p:grpSpPr>
        <p:cxnSp>
          <p:nvCxnSpPr>
            <p:cNvPr id="292" name="Görbe összekötő 49"/>
            <p:cNvCxnSpPr>
              <a:stCxn id="304" idx="0"/>
              <a:endCxn id="331" idx="1"/>
            </p:cNvCxnSpPr>
            <p:nvPr/>
          </p:nvCxnSpPr>
          <p:spPr>
            <a:xfrm rot="16200000" flipH="1">
              <a:off x="4436775" y="812271"/>
              <a:ext cx="37013" cy="1525038"/>
            </a:xfrm>
            <a:prstGeom prst="curvedConnector3">
              <a:avLst>
                <a:gd name="adj1" fmla="val -93978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Görbe összekötő 52"/>
            <p:cNvCxnSpPr>
              <a:stCxn id="306" idx="6"/>
              <a:endCxn id="308" idx="6"/>
            </p:cNvCxnSpPr>
            <p:nvPr/>
          </p:nvCxnSpPr>
          <p:spPr>
            <a:xfrm flipH="1">
              <a:off x="3797196" y="1751289"/>
              <a:ext cx="9143" cy="1259509"/>
            </a:xfrm>
            <a:prstGeom prst="curvedConnector3">
              <a:avLst>
                <a:gd name="adj1" fmla="val -3199888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Görbe összekötő 58"/>
            <p:cNvCxnSpPr>
              <a:stCxn id="318" idx="6"/>
              <a:endCxn id="317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Görbe összekötő 74"/>
            <p:cNvCxnSpPr>
              <a:stCxn id="324" idx="3"/>
              <a:endCxn id="310" idx="5"/>
            </p:cNvCxnSpPr>
            <p:nvPr/>
          </p:nvCxnSpPr>
          <p:spPr>
            <a:xfrm rot="5400000" flipH="1">
              <a:off x="4474059" y="2435020"/>
              <a:ext cx="62558" cy="1414295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Görbe összekötő 86"/>
            <p:cNvCxnSpPr>
              <a:stCxn id="307" idx="2"/>
              <a:endCxn id="305" idx="2"/>
            </p:cNvCxnSpPr>
            <p:nvPr/>
          </p:nvCxnSpPr>
          <p:spPr>
            <a:xfrm rot="10800000">
              <a:off x="3477333" y="1746150"/>
              <a:ext cx="5558" cy="1264270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98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99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0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1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2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3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4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5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6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7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8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9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0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1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2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3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4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5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6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7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8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9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0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1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2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3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4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5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6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27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28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29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30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31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32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539" name="Group 538"/>
          <p:cNvGrpSpPr/>
          <p:nvPr/>
        </p:nvGrpSpPr>
        <p:grpSpPr>
          <a:xfrm>
            <a:off x="4578460" y="1176004"/>
            <a:ext cx="2522039" cy="2102214"/>
            <a:chOff x="3467879" y="1543139"/>
            <a:chExt cx="3692516" cy="3077856"/>
          </a:xfrm>
        </p:grpSpPr>
        <p:cxnSp>
          <p:nvCxnSpPr>
            <p:cNvPr id="542" name="Görbe összekötő 58"/>
            <p:cNvCxnSpPr>
              <a:stCxn id="573" idx="6"/>
              <a:endCxn id="572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" name="Görbe összekötő 61"/>
            <p:cNvCxnSpPr>
              <a:stCxn id="574" idx="6"/>
              <a:endCxn id="575" idx="0"/>
            </p:cNvCxnSpPr>
            <p:nvPr/>
          </p:nvCxnSpPr>
          <p:spPr>
            <a:xfrm>
              <a:off x="5509017" y="1714386"/>
              <a:ext cx="1478418" cy="1188240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Görbe összekötő 82"/>
            <p:cNvCxnSpPr>
              <a:stCxn id="578" idx="7"/>
              <a:endCxn id="577" idx="1"/>
            </p:cNvCxnSpPr>
            <p:nvPr/>
          </p:nvCxnSpPr>
          <p:spPr>
            <a:xfrm rot="5400000" flipH="1" flipV="1">
              <a:off x="6157067" y="2398441"/>
              <a:ext cx="10656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3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4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5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6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7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8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59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0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1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2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3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4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5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6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7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8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69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0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1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2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3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4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5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6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7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8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79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80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581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2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3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4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5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6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87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37" name="Group 636"/>
          <p:cNvGrpSpPr/>
          <p:nvPr/>
        </p:nvGrpSpPr>
        <p:grpSpPr>
          <a:xfrm>
            <a:off x="9027874" y="1176004"/>
            <a:ext cx="2522039" cy="2102214"/>
            <a:chOff x="3467879" y="1543139"/>
            <a:chExt cx="3692516" cy="3077856"/>
          </a:xfrm>
        </p:grpSpPr>
        <p:cxnSp>
          <p:nvCxnSpPr>
            <p:cNvPr id="640" name="Görbe összekötő 58"/>
            <p:cNvCxnSpPr>
              <a:stCxn id="671" idx="6"/>
              <a:endCxn id="670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1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2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3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4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5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6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7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8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59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0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1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2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3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4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5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6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7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8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69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0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1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2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3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4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5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6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7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8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79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0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1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2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3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4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685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9209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Graph processing challenges</a:t>
            </a:r>
            <a:endParaRPr lang="en-GB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2988525" y="1267710"/>
            <a:ext cx="9127276" cy="3799590"/>
          </a:xfrm>
        </p:spPr>
        <p:txBody>
          <a:bodyPr/>
          <a:lstStyle/>
          <a:p>
            <a:pPr marL="0" indent="0">
              <a:spcBef>
                <a:spcPts val="3200"/>
              </a:spcBef>
              <a:buNone/>
            </a:pPr>
            <a:r>
              <a:rPr lang="en-US" sz="2800" dirty="0" smtClean="0"/>
              <a:t>the “curse </a:t>
            </a:r>
            <a:r>
              <a:rPr lang="en-US" sz="2800" dirty="0"/>
              <a:t>of </a:t>
            </a:r>
            <a:r>
              <a:rPr lang="en-US" sz="2800" dirty="0" smtClean="0"/>
              <a:t>connectedness”</a:t>
            </a:r>
          </a:p>
          <a:p>
            <a:pPr marL="0" indent="0">
              <a:spcBef>
                <a:spcPts val="3200"/>
              </a:spcBef>
              <a:buNone/>
            </a:pPr>
            <a:r>
              <a:rPr lang="en-US" sz="2800" dirty="0" smtClean="0"/>
              <a:t>contemporary </a:t>
            </a:r>
            <a:r>
              <a:rPr lang="en-US" sz="2800" dirty="0"/>
              <a:t>computer </a:t>
            </a:r>
            <a:r>
              <a:rPr lang="en-US" sz="2800" dirty="0" smtClean="0"/>
              <a:t>architectures </a:t>
            </a:r>
            <a:r>
              <a:rPr lang="en-US" sz="2800" dirty="0"/>
              <a:t>are good at </a:t>
            </a:r>
            <a:r>
              <a:rPr lang="en-US" sz="2800" dirty="0" smtClean="0"/>
              <a:t>processing linear </a:t>
            </a:r>
            <a:r>
              <a:rPr lang="en-US" sz="2800" dirty="0"/>
              <a:t>and </a:t>
            </a:r>
            <a:r>
              <a:rPr lang="en-US" sz="2800" dirty="0" smtClean="0"/>
              <a:t>hierarchical </a:t>
            </a:r>
            <a:r>
              <a:rPr lang="en-US" sz="2800" dirty="0"/>
              <a:t>data </a:t>
            </a:r>
            <a:r>
              <a:rPr lang="en-US" sz="2800" dirty="0" smtClean="0"/>
              <a:t>structures, </a:t>
            </a:r>
            <a:r>
              <a:rPr lang="en-US" sz="2800" dirty="0"/>
              <a:t>such as </a:t>
            </a:r>
            <a:r>
              <a:rPr lang="en-US" sz="2800" i="1" dirty="0" smtClean="0"/>
              <a:t>lists</a:t>
            </a:r>
            <a:r>
              <a:rPr lang="en-US" sz="2800" dirty="0"/>
              <a:t>, </a:t>
            </a:r>
            <a:r>
              <a:rPr lang="en-US" sz="2800" i="1" dirty="0" smtClean="0"/>
              <a:t>stacks</a:t>
            </a:r>
            <a:r>
              <a:rPr lang="en-US" sz="2800" dirty="0"/>
              <a:t>, or </a:t>
            </a:r>
            <a:r>
              <a:rPr lang="en-US" sz="2800" i="1" dirty="0" smtClean="0"/>
              <a:t>trees</a:t>
            </a:r>
            <a:endParaRPr lang="en-US" sz="2800" dirty="0" smtClean="0"/>
          </a:p>
          <a:p>
            <a:pPr marL="0" indent="0">
              <a:spcBef>
                <a:spcPts val="3200"/>
              </a:spcBef>
              <a:buNone/>
            </a:pPr>
            <a:r>
              <a:rPr lang="en-US" sz="2800" dirty="0" smtClean="0"/>
              <a:t>a </a:t>
            </a:r>
            <a:r>
              <a:rPr lang="en-US" sz="2800" dirty="0"/>
              <a:t>massive amount of random data access is </a:t>
            </a:r>
            <a:r>
              <a:rPr lang="en-US" sz="2800" dirty="0" smtClean="0"/>
              <a:t>required, CPU has frequent cache misses, and implementing parallelism </a:t>
            </a:r>
            <a:r>
              <a:rPr lang="en-US" sz="2800" dirty="0"/>
              <a:t>is </a:t>
            </a:r>
            <a:r>
              <a:rPr lang="en-US" sz="2800" dirty="0" smtClean="0"/>
              <a:t>difficult</a:t>
            </a:r>
            <a:endParaRPr lang="en-GB" sz="2800" dirty="0"/>
          </a:p>
        </p:txBody>
      </p:sp>
      <p:pic>
        <p:nvPicPr>
          <p:cNvPr id="4" name="Kép 3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8766" y="5587149"/>
            <a:ext cx="801692" cy="1040945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sp>
        <p:nvSpPr>
          <p:cNvPr id="5" name="Téglalap 4"/>
          <p:cNvSpPr/>
          <p:nvPr/>
        </p:nvSpPr>
        <p:spPr>
          <a:xfrm>
            <a:off x="1080458" y="5516691"/>
            <a:ext cx="10624223" cy="1181862"/>
          </a:xfrm>
          <a:prstGeom prst="rect">
            <a:avLst/>
          </a:prstGeom>
        </p:spPr>
        <p:txBody>
          <a:bodyPr wrap="square" lIns="137160" tIns="27432">
            <a:spAutoFit/>
          </a:bodyPr>
          <a:lstStyle/>
          <a:p>
            <a:r>
              <a:rPr lang="en-US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B. Shao, Y. Li, H. Wang, H. Xia (Microsoft Research</a:t>
            </a:r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),</a:t>
            </a:r>
            <a:r>
              <a:rPr lang="en-US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en-US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2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Trinity Graph Engine and its </a:t>
            </a:r>
            <a:r>
              <a:rPr lang="en-US" sz="24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Applications</a:t>
            </a:r>
            <a:r>
              <a:rPr lang="hu-HU" sz="24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endParaRPr lang="en-US" sz="2400" i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IEEE Data Engineering Bulleting 2017</a:t>
            </a:r>
            <a:endParaRPr lang="hu-HU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églalap 5"/>
          <p:cNvSpPr/>
          <p:nvPr/>
        </p:nvSpPr>
        <p:spPr>
          <a:xfrm>
            <a:off x="0" y="1247431"/>
            <a:ext cx="2877016" cy="581369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2800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connectedness</a:t>
            </a:r>
            <a:endParaRPr lang="en-GB" sz="2800" dirty="0">
              <a:solidFill>
                <a:schemeClr val="bg1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7" name="Téglalap 6"/>
          <p:cNvSpPr/>
          <p:nvPr/>
        </p:nvSpPr>
        <p:spPr>
          <a:xfrm>
            <a:off x="0" y="2247900"/>
            <a:ext cx="2877016" cy="1079949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2800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computer architectures</a:t>
            </a:r>
            <a:endParaRPr lang="en-GB" sz="2800" dirty="0">
              <a:solidFill>
                <a:schemeClr val="bg1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8" name="Téglalap 7"/>
          <p:cNvSpPr/>
          <p:nvPr/>
        </p:nvSpPr>
        <p:spPr>
          <a:xfrm>
            <a:off x="0" y="3924773"/>
            <a:ext cx="2877016" cy="1076936"/>
          </a:xfrm>
          <a:prstGeom prst="rect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2800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caching and parallelization</a:t>
            </a:r>
            <a:endParaRPr lang="en-GB" sz="2800" dirty="0">
              <a:solidFill>
                <a:schemeClr val="bg1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73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lvl="0"/>
                <a:r>
                  <a:rPr lang="en-US" dirty="0"/>
                  <a:t>element-wise addition: </a:t>
                </a:r>
                <a14:m>
                  <m:oMath xmlns:m="http://schemas.openxmlformats.org/officeDocument/2006/math">
                    <m:r>
                      <a:rPr lang="en-US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∨</m:t>
                    </m:r>
                    <m:r>
                      <a:rPr lang="en-US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50" t="-14516" b="-274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5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20046119"/>
                  </p:ext>
                </p:extLst>
              </p:nvPr>
            </p:nvGraphicFramePr>
            <p:xfrm>
              <a:off x="4267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5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20046119"/>
                  </p:ext>
                </p:extLst>
              </p:nvPr>
            </p:nvGraphicFramePr>
            <p:xfrm>
              <a:off x="4267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6" name="Táblázat 4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42140321"/>
                  </p:ext>
                </p:extLst>
              </p:nvPr>
            </p:nvGraphicFramePr>
            <p:xfrm>
              <a:off x="41605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6" name="Táblázat 4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42140321"/>
                  </p:ext>
                </p:extLst>
              </p:nvPr>
            </p:nvGraphicFramePr>
            <p:xfrm>
              <a:off x="4160520" y="369628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7" name="Téglalap 72"/>
              <p:cNvSpPr/>
              <p:nvPr/>
            </p:nvSpPr>
            <p:spPr>
              <a:xfrm>
                <a:off x="3504479" y="5029200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∨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57" name="Téglalap 7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479" y="5029200"/>
                <a:ext cx="534121" cy="58477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8" name="Téglalap 75"/>
              <p:cNvSpPr/>
              <p:nvPr/>
            </p:nvSpPr>
            <p:spPr>
              <a:xfrm>
                <a:off x="7345129" y="5029200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58" name="Téglalap 7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129" y="5029200"/>
                <a:ext cx="598241" cy="58477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77016972"/>
                  </p:ext>
                </p:extLst>
              </p:nvPr>
            </p:nvGraphicFramePr>
            <p:xfrm>
              <a:off x="8238713" y="3760057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400" b="1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∨</m:t>
                                </m:r>
                                <m:r>
                                  <a:rPr lang="en-US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77016972"/>
                  </p:ext>
                </p:extLst>
              </p:nvPr>
            </p:nvGraphicFramePr>
            <p:xfrm>
              <a:off x="8238713" y="3760057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  <a:blipFill>
                          <a:blip r:embed="rId7"/>
                          <a:stretch>
                            <a:fillRect t="-26667" r="-298601" b="-750000"/>
                          </a:stretch>
                        </a:blipFill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aseline="0" dirty="0" smtClean="0">
                              <a:solidFill>
                                <a:schemeClr val="tx1"/>
                              </a:solidFill>
                              <a:latin typeface="+mn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baseline="0" dirty="0">
                            <a:solidFill>
                              <a:schemeClr val="tx1"/>
                            </a:solidFill>
                            <a:latin typeface="+mn-lt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6" name="Téglalap 3"/>
              <p:cNvSpPr/>
              <p:nvPr/>
            </p:nvSpPr>
            <p:spPr>
              <a:xfrm>
                <a:off x="3504479" y="1929825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∨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56" name="Téglalap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4479" y="1929825"/>
                <a:ext cx="534121" cy="5847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7" name="Téglalap 73"/>
              <p:cNvSpPr/>
              <p:nvPr/>
            </p:nvSpPr>
            <p:spPr>
              <a:xfrm>
                <a:off x="7345129" y="1929825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57" name="Téglalap 7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5129" y="1929825"/>
                <a:ext cx="598241" cy="58477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51" name="Group 350"/>
          <p:cNvGrpSpPr/>
          <p:nvPr/>
        </p:nvGrpSpPr>
        <p:grpSpPr>
          <a:xfrm>
            <a:off x="723900" y="1176004"/>
            <a:ext cx="2522039" cy="2102214"/>
            <a:chOff x="3467879" y="1543139"/>
            <a:chExt cx="3692516" cy="3077856"/>
          </a:xfrm>
        </p:grpSpPr>
        <p:cxnSp>
          <p:nvCxnSpPr>
            <p:cNvPr id="352" name="Görbe összekötő 49"/>
            <p:cNvCxnSpPr>
              <a:stCxn id="364" idx="0"/>
              <a:endCxn id="391" idx="1"/>
            </p:cNvCxnSpPr>
            <p:nvPr/>
          </p:nvCxnSpPr>
          <p:spPr>
            <a:xfrm rot="16200000" flipH="1">
              <a:off x="4436775" y="812271"/>
              <a:ext cx="37013" cy="1525038"/>
            </a:xfrm>
            <a:prstGeom prst="curvedConnector3">
              <a:avLst>
                <a:gd name="adj1" fmla="val -93978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Görbe összekötő 52"/>
            <p:cNvCxnSpPr>
              <a:stCxn id="366" idx="6"/>
              <a:endCxn id="368" idx="6"/>
            </p:cNvCxnSpPr>
            <p:nvPr/>
          </p:nvCxnSpPr>
          <p:spPr>
            <a:xfrm flipH="1">
              <a:off x="3797196" y="1751289"/>
              <a:ext cx="9143" cy="1259509"/>
            </a:xfrm>
            <a:prstGeom prst="curvedConnector3">
              <a:avLst>
                <a:gd name="adj1" fmla="val -3199888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Görbe összekötő 58"/>
            <p:cNvCxnSpPr>
              <a:stCxn id="378" idx="6"/>
              <a:endCxn id="377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Görbe összekötő 74"/>
            <p:cNvCxnSpPr>
              <a:stCxn id="384" idx="3"/>
              <a:endCxn id="370" idx="5"/>
            </p:cNvCxnSpPr>
            <p:nvPr/>
          </p:nvCxnSpPr>
          <p:spPr>
            <a:xfrm rot="5400000" flipH="1">
              <a:off x="4474059" y="2435020"/>
              <a:ext cx="62558" cy="1414295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Görbe összekötő 86"/>
            <p:cNvCxnSpPr>
              <a:stCxn id="367" idx="2"/>
              <a:endCxn id="365" idx="2"/>
            </p:cNvCxnSpPr>
            <p:nvPr/>
          </p:nvCxnSpPr>
          <p:spPr>
            <a:xfrm rot="10800000">
              <a:off x="3477333" y="1746150"/>
              <a:ext cx="5558" cy="1264270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7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58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59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0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1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2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3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4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5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6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7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8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9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0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1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2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3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4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5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6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7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8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9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0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1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2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3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4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5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6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87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88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89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90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91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392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93" name="Group 392"/>
          <p:cNvGrpSpPr/>
          <p:nvPr/>
        </p:nvGrpSpPr>
        <p:grpSpPr>
          <a:xfrm>
            <a:off x="4578460" y="1176004"/>
            <a:ext cx="2522039" cy="2102214"/>
            <a:chOff x="3467879" y="1543139"/>
            <a:chExt cx="3692516" cy="3077856"/>
          </a:xfrm>
        </p:grpSpPr>
        <p:cxnSp>
          <p:nvCxnSpPr>
            <p:cNvPr id="394" name="Görbe összekötő 58"/>
            <p:cNvCxnSpPr>
              <a:stCxn id="418" idx="6"/>
              <a:endCxn id="417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Görbe összekötő 61"/>
            <p:cNvCxnSpPr>
              <a:stCxn id="419" idx="6"/>
              <a:endCxn id="420" idx="0"/>
            </p:cNvCxnSpPr>
            <p:nvPr/>
          </p:nvCxnSpPr>
          <p:spPr>
            <a:xfrm>
              <a:off x="5509017" y="1714386"/>
              <a:ext cx="1478418" cy="1188240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Görbe összekötő 82"/>
            <p:cNvCxnSpPr>
              <a:stCxn id="423" idx="7"/>
              <a:endCxn id="422" idx="1"/>
            </p:cNvCxnSpPr>
            <p:nvPr/>
          </p:nvCxnSpPr>
          <p:spPr>
            <a:xfrm rot="5400000" flipH="1" flipV="1">
              <a:off x="6157067" y="2398441"/>
              <a:ext cx="10656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7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98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99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0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1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2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3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4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5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6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7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8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9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0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1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2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3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4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5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6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7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8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9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0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1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2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3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4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5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6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27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28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29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30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31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32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>
            <a:off x="9027874" y="1176004"/>
            <a:ext cx="2522039" cy="2102214"/>
            <a:chOff x="3467879" y="1543139"/>
            <a:chExt cx="3692516" cy="3077856"/>
          </a:xfrm>
        </p:grpSpPr>
        <p:cxnSp>
          <p:nvCxnSpPr>
            <p:cNvPr id="434" name="Görbe összekötő 49"/>
            <p:cNvCxnSpPr>
              <a:stCxn id="453" idx="0"/>
              <a:endCxn id="480" idx="1"/>
            </p:cNvCxnSpPr>
            <p:nvPr/>
          </p:nvCxnSpPr>
          <p:spPr>
            <a:xfrm rot="16200000" flipH="1">
              <a:off x="4436775" y="812271"/>
              <a:ext cx="37013" cy="1525038"/>
            </a:xfrm>
            <a:prstGeom prst="curvedConnector3">
              <a:avLst>
                <a:gd name="adj1" fmla="val -93978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Görbe összekötő 52"/>
            <p:cNvCxnSpPr>
              <a:stCxn id="455" idx="6"/>
              <a:endCxn id="457" idx="6"/>
            </p:cNvCxnSpPr>
            <p:nvPr/>
          </p:nvCxnSpPr>
          <p:spPr>
            <a:xfrm flipH="1">
              <a:off x="3797196" y="1751289"/>
              <a:ext cx="9143" cy="1259509"/>
            </a:xfrm>
            <a:prstGeom prst="curvedConnector3">
              <a:avLst>
                <a:gd name="adj1" fmla="val -3199888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Görbe összekötő 58"/>
            <p:cNvCxnSpPr>
              <a:stCxn id="467" idx="6"/>
              <a:endCxn id="466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Görbe összekötő 61"/>
            <p:cNvCxnSpPr>
              <a:stCxn id="468" idx="6"/>
              <a:endCxn id="469" idx="0"/>
            </p:cNvCxnSpPr>
            <p:nvPr/>
          </p:nvCxnSpPr>
          <p:spPr>
            <a:xfrm>
              <a:off x="5509017" y="1714386"/>
              <a:ext cx="1478418" cy="1188240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Görbe összekötő 74"/>
            <p:cNvCxnSpPr>
              <a:stCxn id="473" idx="3"/>
              <a:endCxn id="459" idx="5"/>
            </p:cNvCxnSpPr>
            <p:nvPr/>
          </p:nvCxnSpPr>
          <p:spPr>
            <a:xfrm rot="5400000" flipH="1">
              <a:off x="4474059" y="2435020"/>
              <a:ext cx="62558" cy="1414295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Görbe összekötő 82"/>
            <p:cNvCxnSpPr>
              <a:stCxn id="472" idx="7"/>
              <a:endCxn id="471" idx="1"/>
            </p:cNvCxnSpPr>
            <p:nvPr/>
          </p:nvCxnSpPr>
          <p:spPr>
            <a:xfrm rot="5400000" flipH="1" flipV="1">
              <a:off x="6157067" y="2398441"/>
              <a:ext cx="10656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4" name="Görbe összekötő 86"/>
            <p:cNvCxnSpPr>
              <a:stCxn id="456" idx="2"/>
              <a:endCxn id="454" idx="2"/>
            </p:cNvCxnSpPr>
            <p:nvPr/>
          </p:nvCxnSpPr>
          <p:spPr>
            <a:xfrm rot="10800000">
              <a:off x="3477333" y="1746150"/>
              <a:ext cx="5558" cy="1264270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47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48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49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0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1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2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3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4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5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6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7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8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9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0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1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2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3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4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5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6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7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8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9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0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1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2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3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4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75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76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77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78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79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80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81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0448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lvl="0"/>
                <a:r>
                  <a:rPr lang="en-US" dirty="0" smtClean="0"/>
                  <a:t>Turning a Graph into undirected:</a:t>
                </a:r>
                <a:r>
                  <a:rPr lang="en-GB" dirty="0" smtClean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GB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sSup>
                      <m:sSupPr>
                        <m:ctrlPr>
                          <a:rPr lang="en-US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∨</m:t>
                        </m:r>
                        <m:r>
                          <a:rPr lang="en-GB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𝐀</m:t>
                        </m:r>
                      </m:e>
                      <m:sup>
                        <m:r>
                          <a:rPr lang="en-US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⊤</m:t>
                        </m:r>
                      </m:sup>
                    </m:sSup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50" t="-14516" b="-274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4005501"/>
                  </p:ext>
                </p:extLst>
              </p:nvPr>
            </p:nvGraphicFramePr>
            <p:xfrm>
              <a:off x="647700" y="362712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4005501"/>
                  </p:ext>
                </p:extLst>
              </p:nvPr>
            </p:nvGraphicFramePr>
            <p:xfrm>
              <a:off x="647700" y="362712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4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53" name="Group 52"/>
          <p:cNvGrpSpPr/>
          <p:nvPr/>
        </p:nvGrpSpPr>
        <p:grpSpPr>
          <a:xfrm>
            <a:off x="996511" y="1176004"/>
            <a:ext cx="2522039" cy="2102214"/>
            <a:chOff x="3467879" y="1543139"/>
            <a:chExt cx="3692516" cy="3077856"/>
          </a:xfrm>
        </p:grpSpPr>
        <p:cxnSp>
          <p:nvCxnSpPr>
            <p:cNvPr id="4" name="Görbe összekötő 49"/>
            <p:cNvCxnSpPr>
              <a:stCxn id="24" idx="0"/>
              <a:endCxn id="51" idx="1"/>
            </p:cNvCxnSpPr>
            <p:nvPr/>
          </p:nvCxnSpPr>
          <p:spPr>
            <a:xfrm rot="16200000" flipH="1">
              <a:off x="4436775" y="812271"/>
              <a:ext cx="37013" cy="1525038"/>
            </a:xfrm>
            <a:prstGeom prst="curvedConnector3">
              <a:avLst>
                <a:gd name="adj1" fmla="val -93978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Görbe összekötő 52"/>
            <p:cNvCxnSpPr>
              <a:stCxn id="26" idx="6"/>
              <a:endCxn id="28" idx="6"/>
            </p:cNvCxnSpPr>
            <p:nvPr/>
          </p:nvCxnSpPr>
          <p:spPr>
            <a:xfrm flipH="1">
              <a:off x="3797196" y="1751289"/>
              <a:ext cx="9143" cy="1259509"/>
            </a:xfrm>
            <a:prstGeom prst="curvedConnector3">
              <a:avLst>
                <a:gd name="adj1" fmla="val -3199888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Görbe összekötő 58"/>
            <p:cNvCxnSpPr>
              <a:stCxn id="38" idx="6"/>
              <a:endCxn id="37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Görbe összekötő 61"/>
            <p:cNvCxnSpPr>
              <a:stCxn id="39" idx="6"/>
              <a:endCxn id="40" idx="0"/>
            </p:cNvCxnSpPr>
            <p:nvPr/>
          </p:nvCxnSpPr>
          <p:spPr>
            <a:xfrm>
              <a:off x="5509017" y="1714386"/>
              <a:ext cx="1478418" cy="1188240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Görbe összekötő 64"/>
            <p:cNvCxnSpPr>
              <a:stCxn id="41" idx="4"/>
              <a:endCxn id="47" idx="6"/>
            </p:cNvCxnSpPr>
            <p:nvPr/>
          </p:nvCxnSpPr>
          <p:spPr>
            <a:xfrm rot="5400000">
              <a:off x="5646828" y="3112481"/>
              <a:ext cx="1203498" cy="1471039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örbe összekötő 67"/>
            <p:cNvCxnSpPr>
              <a:stCxn id="36" idx="3"/>
              <a:endCxn id="34" idx="5"/>
            </p:cNvCxnSpPr>
            <p:nvPr/>
          </p:nvCxnSpPr>
          <p:spPr>
            <a:xfrm rot="5400000">
              <a:off x="4487043" y="3819658"/>
              <a:ext cx="9539" cy="1415904"/>
            </a:xfrm>
            <a:prstGeom prst="curvedConnector3">
              <a:avLst>
                <a:gd name="adj1" fmla="val 2579379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Görbe összekötő 70"/>
            <p:cNvCxnSpPr>
              <a:stCxn id="33" idx="0"/>
              <a:endCxn id="35" idx="1"/>
            </p:cNvCxnSpPr>
            <p:nvPr/>
          </p:nvCxnSpPr>
          <p:spPr>
            <a:xfrm rot="16200000" flipH="1">
              <a:off x="4475938" y="3626124"/>
              <a:ext cx="7894" cy="1439759"/>
            </a:xfrm>
            <a:prstGeom prst="curvedConnector3">
              <a:avLst>
                <a:gd name="adj1" fmla="val -2896048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örbe összekötő 74"/>
            <p:cNvCxnSpPr>
              <a:stCxn id="44" idx="3"/>
              <a:endCxn id="30" idx="5"/>
            </p:cNvCxnSpPr>
            <p:nvPr/>
          </p:nvCxnSpPr>
          <p:spPr>
            <a:xfrm rot="5400000" flipH="1">
              <a:off x="4474059" y="2435020"/>
              <a:ext cx="62558" cy="1414295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örbe összekötő 78"/>
            <p:cNvCxnSpPr>
              <a:stCxn id="45" idx="4"/>
              <a:endCxn id="32" idx="0"/>
            </p:cNvCxnSpPr>
            <p:nvPr/>
          </p:nvCxnSpPr>
          <p:spPr>
            <a:xfrm rot="5400000">
              <a:off x="3963808" y="2918604"/>
              <a:ext cx="1036498" cy="1677900"/>
            </a:xfrm>
            <a:prstGeom prst="curvedConnector3">
              <a:avLst>
                <a:gd name="adj1" fmla="val 50000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örbe összekötő 82"/>
            <p:cNvCxnSpPr>
              <a:stCxn id="43" idx="7"/>
              <a:endCxn id="42" idx="1"/>
            </p:cNvCxnSpPr>
            <p:nvPr/>
          </p:nvCxnSpPr>
          <p:spPr>
            <a:xfrm rot="5400000" flipH="1" flipV="1">
              <a:off x="6157067" y="2398441"/>
              <a:ext cx="10656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örbe összekötő 86"/>
            <p:cNvCxnSpPr>
              <a:stCxn id="27" idx="2"/>
              <a:endCxn id="25" idx="2"/>
            </p:cNvCxnSpPr>
            <p:nvPr/>
          </p:nvCxnSpPr>
          <p:spPr>
            <a:xfrm rot="10800000">
              <a:off x="3477333" y="1746150"/>
              <a:ext cx="5558" cy="1264270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örbe összekötő 90"/>
            <p:cNvCxnSpPr>
              <a:stCxn id="29" idx="2"/>
              <a:endCxn id="31" idx="2"/>
            </p:cNvCxnSpPr>
            <p:nvPr/>
          </p:nvCxnSpPr>
          <p:spPr>
            <a:xfrm rot="10800000" flipV="1">
              <a:off x="3475605" y="3139177"/>
              <a:ext cx="13634" cy="1262817"/>
            </a:xfrm>
            <a:prstGeom prst="curvedConnector3">
              <a:avLst>
                <a:gd name="adj1" fmla="val 2428737"/>
              </a:avLst>
            </a:prstGeom>
            <a:ln w="19050">
              <a:solidFill>
                <a:schemeClr val="tx1"/>
              </a:solidFill>
              <a:headEnd type="non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8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9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0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1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2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3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4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5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6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7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8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9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3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4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5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9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3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4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5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6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7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8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49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0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1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52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4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26881763"/>
                  </p:ext>
                </p:extLst>
              </p:nvPr>
            </p:nvGraphicFramePr>
            <p:xfrm>
              <a:off x="4638329" y="362680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sSup>
                                <m:sSupPr>
                                  <m:ctrlPr>
                                    <a:rPr lang="en-US" sz="2400" b="1" i="1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GB" sz="2400" b="1" i="0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𝐀</m:t>
                                  </m:r>
                                </m:e>
                                <m:sup>
                                  <m:r>
                                    <a:rPr lang="en-US" sz="2400" b="1" i="1" dirty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⊤</m:t>
                                  </m:r>
                                </m:sup>
                              </m:sSup>
                            </m:oMath>
                          </a14:m>
                          <a:r>
                            <a:rPr lang="en-GB" sz="24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4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26881763"/>
                  </p:ext>
                </p:extLst>
              </p:nvPr>
            </p:nvGraphicFramePr>
            <p:xfrm>
              <a:off x="4638329" y="3626800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6667" r="-713333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28262023"/>
                  </p:ext>
                </p:extLst>
              </p:nvPr>
            </p:nvGraphicFramePr>
            <p:xfrm>
              <a:off x="8238713" y="3626800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  <m:sSup>
                                  <m:sSupPr>
                                    <m:ctrlPr>
                                      <a:rPr lang="en-US" sz="2400" b="1" i="1" dirty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sz="2400" b="1" i="1" dirty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∨</m:t>
                                    </m:r>
                                    <m:r>
                                      <a:rPr lang="en-GB" sz="2400" b="1" i="0" dirty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𝐀</m:t>
                                    </m:r>
                                  </m:e>
                                  <m:sup>
                                    <m:r>
                                      <a:rPr lang="en-US" sz="2400" b="1" i="1" dirty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⊤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28262023"/>
                  </p:ext>
                </p:extLst>
              </p:nvPr>
            </p:nvGraphicFramePr>
            <p:xfrm>
              <a:off x="8238713" y="3626800"/>
              <a:ext cx="342900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502920">
                      <a:extLst>
                        <a:ext uri="{9D8B030D-6E8A-4147-A177-3AD203B41FA5}">
                          <a16:colId xmlns:a16="http://schemas.microsoft.com/office/drawing/2014/main" val="71920498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 grid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>
                          <a:noFill/>
                        </a:lnB>
                        <a:blipFill>
                          <a:blip r:embed="rId5"/>
                          <a:stretch>
                            <a:fillRect t="-26667" r="-298601" b="-750000"/>
                          </a:stretch>
                        </a:blipFill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GB" sz="2400" b="1" i="0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>
                          <a:noFill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>
                          <a:noFill/>
                        </a:lnT>
                        <a:lnB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400" b="1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60" name="Group 59"/>
          <p:cNvGrpSpPr/>
          <p:nvPr/>
        </p:nvGrpSpPr>
        <p:grpSpPr>
          <a:xfrm>
            <a:off x="4985854" y="1182499"/>
            <a:ext cx="2522039" cy="2102214"/>
            <a:chOff x="3467879" y="1543139"/>
            <a:chExt cx="3692516" cy="3077856"/>
          </a:xfrm>
        </p:grpSpPr>
        <p:cxnSp>
          <p:nvCxnSpPr>
            <p:cNvPr id="61" name="Görbe összekötő 49"/>
            <p:cNvCxnSpPr>
              <a:stCxn id="80" idx="0"/>
              <a:endCxn id="107" idx="1"/>
            </p:cNvCxnSpPr>
            <p:nvPr/>
          </p:nvCxnSpPr>
          <p:spPr>
            <a:xfrm rot="16200000" flipH="1">
              <a:off x="4436775" y="812271"/>
              <a:ext cx="37013" cy="1525038"/>
            </a:xfrm>
            <a:prstGeom prst="curvedConnector3">
              <a:avLst>
                <a:gd name="adj1" fmla="val -939786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örbe összekötő 52"/>
            <p:cNvCxnSpPr>
              <a:stCxn id="82" idx="6"/>
              <a:endCxn id="84" idx="6"/>
            </p:cNvCxnSpPr>
            <p:nvPr/>
          </p:nvCxnSpPr>
          <p:spPr>
            <a:xfrm flipH="1">
              <a:off x="3797196" y="1751289"/>
              <a:ext cx="9143" cy="1259509"/>
            </a:xfrm>
            <a:prstGeom prst="curvedConnector3">
              <a:avLst>
                <a:gd name="adj1" fmla="val -3199888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örbe összekötő 58"/>
            <p:cNvCxnSpPr>
              <a:stCxn id="94" idx="6"/>
              <a:endCxn id="93" idx="6"/>
            </p:cNvCxnSpPr>
            <p:nvPr/>
          </p:nvCxnSpPr>
          <p:spPr>
            <a:xfrm flipH="1">
              <a:off x="5452254" y="1799991"/>
              <a:ext cx="12724" cy="1160714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örbe összekötő 61"/>
            <p:cNvCxnSpPr>
              <a:stCxn id="95" idx="6"/>
              <a:endCxn id="96" idx="0"/>
            </p:cNvCxnSpPr>
            <p:nvPr/>
          </p:nvCxnSpPr>
          <p:spPr>
            <a:xfrm>
              <a:off x="5509017" y="1714386"/>
              <a:ext cx="1478418" cy="1188240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örbe összekötő 64"/>
            <p:cNvCxnSpPr>
              <a:stCxn id="97" idx="4"/>
              <a:endCxn id="103" idx="6"/>
            </p:cNvCxnSpPr>
            <p:nvPr/>
          </p:nvCxnSpPr>
          <p:spPr>
            <a:xfrm rot="5400000">
              <a:off x="5646828" y="3112481"/>
              <a:ext cx="1203498" cy="1471039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örbe összekötő 67"/>
            <p:cNvCxnSpPr>
              <a:stCxn id="92" idx="3"/>
              <a:endCxn id="90" idx="5"/>
            </p:cNvCxnSpPr>
            <p:nvPr/>
          </p:nvCxnSpPr>
          <p:spPr>
            <a:xfrm rot="5400000">
              <a:off x="4487043" y="3819658"/>
              <a:ext cx="9539" cy="1415904"/>
            </a:xfrm>
            <a:prstGeom prst="curvedConnector3">
              <a:avLst>
                <a:gd name="adj1" fmla="val 2579379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örbe összekötő 70"/>
            <p:cNvCxnSpPr>
              <a:stCxn id="89" idx="0"/>
              <a:endCxn id="91" idx="1"/>
            </p:cNvCxnSpPr>
            <p:nvPr/>
          </p:nvCxnSpPr>
          <p:spPr>
            <a:xfrm rot="16200000" flipH="1">
              <a:off x="4475938" y="3626124"/>
              <a:ext cx="7894" cy="1439759"/>
            </a:xfrm>
            <a:prstGeom prst="curvedConnector3">
              <a:avLst>
                <a:gd name="adj1" fmla="val -2896048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örbe összekötő 74"/>
            <p:cNvCxnSpPr>
              <a:stCxn id="100" idx="3"/>
              <a:endCxn id="86" idx="5"/>
            </p:cNvCxnSpPr>
            <p:nvPr/>
          </p:nvCxnSpPr>
          <p:spPr>
            <a:xfrm rot="5400000" flipH="1">
              <a:off x="4474059" y="2435020"/>
              <a:ext cx="62558" cy="1414295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örbe összekötő 78"/>
            <p:cNvCxnSpPr>
              <a:stCxn id="101" idx="4"/>
              <a:endCxn id="88" idx="0"/>
            </p:cNvCxnSpPr>
            <p:nvPr/>
          </p:nvCxnSpPr>
          <p:spPr>
            <a:xfrm rot="5400000">
              <a:off x="3963808" y="2918604"/>
              <a:ext cx="1036498" cy="1677900"/>
            </a:xfrm>
            <a:prstGeom prst="curvedConnector3">
              <a:avLst>
                <a:gd name="adj1" fmla="val 50000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örbe összekötő 82"/>
            <p:cNvCxnSpPr>
              <a:stCxn id="99" idx="7"/>
              <a:endCxn id="98" idx="1"/>
            </p:cNvCxnSpPr>
            <p:nvPr/>
          </p:nvCxnSpPr>
          <p:spPr>
            <a:xfrm rot="5400000" flipH="1" flipV="1">
              <a:off x="6157067" y="2398441"/>
              <a:ext cx="10656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örbe összekötő 86"/>
            <p:cNvCxnSpPr>
              <a:stCxn id="83" idx="2"/>
              <a:endCxn id="81" idx="2"/>
            </p:cNvCxnSpPr>
            <p:nvPr/>
          </p:nvCxnSpPr>
          <p:spPr>
            <a:xfrm rot="10800000">
              <a:off x="3477333" y="1746150"/>
              <a:ext cx="5558" cy="1264270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örbe összekötő 90"/>
            <p:cNvCxnSpPr>
              <a:stCxn id="85" idx="2"/>
              <a:endCxn id="87" idx="2"/>
            </p:cNvCxnSpPr>
            <p:nvPr/>
          </p:nvCxnSpPr>
          <p:spPr>
            <a:xfrm rot="10800000" flipV="1">
              <a:off x="3475605" y="3139177"/>
              <a:ext cx="13634" cy="1262817"/>
            </a:xfrm>
            <a:prstGeom prst="curvedConnector3">
              <a:avLst>
                <a:gd name="adj1" fmla="val 2428737"/>
              </a:avLst>
            </a:prstGeom>
            <a:ln w="19050">
              <a:solidFill>
                <a:schemeClr val="tx1"/>
              </a:solidFill>
              <a:headEnd type="triangle" w="lg" len="lg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Ellipszis 4"/>
            <p:cNvSpPr/>
            <p:nvPr/>
          </p:nvSpPr>
          <p:spPr>
            <a:xfrm>
              <a:off x="5313098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4" name="Ellipszis 5"/>
            <p:cNvSpPr/>
            <p:nvPr/>
          </p:nvSpPr>
          <p:spPr>
            <a:xfrm>
              <a:off x="6960436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5" name="Ellipszis 6"/>
            <p:cNvSpPr/>
            <p:nvPr/>
          </p:nvSpPr>
          <p:spPr>
            <a:xfrm>
              <a:off x="3613837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6" name="Ellipszis 7"/>
            <p:cNvSpPr/>
            <p:nvPr/>
          </p:nvSpPr>
          <p:spPr>
            <a:xfrm>
              <a:off x="5313098" y="30480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7" name="Ellipszis 10"/>
            <p:cNvSpPr/>
            <p:nvPr/>
          </p:nvSpPr>
          <p:spPr>
            <a:xfrm>
              <a:off x="3613837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8" name="Ellipszis 11"/>
            <p:cNvSpPr/>
            <p:nvPr/>
          </p:nvSpPr>
          <p:spPr>
            <a:xfrm>
              <a:off x="531309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9" name="Ellipszis 12"/>
            <p:cNvSpPr/>
            <p:nvPr/>
          </p:nvSpPr>
          <p:spPr>
            <a:xfrm>
              <a:off x="3613837" y="442274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0" name="Ellipszis 10"/>
            <p:cNvSpPr/>
            <p:nvPr/>
          </p:nvSpPr>
          <p:spPr>
            <a:xfrm>
              <a:off x="3665761" y="155628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1" name="Ellipszis 10"/>
            <p:cNvSpPr/>
            <p:nvPr/>
          </p:nvSpPr>
          <p:spPr>
            <a:xfrm>
              <a:off x="3477331" y="1719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2" name="Ellipszis 10"/>
            <p:cNvSpPr/>
            <p:nvPr/>
          </p:nvSpPr>
          <p:spPr>
            <a:xfrm>
              <a:off x="3750340" y="17242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3" name="Ellipszis 10"/>
            <p:cNvSpPr/>
            <p:nvPr/>
          </p:nvSpPr>
          <p:spPr>
            <a:xfrm>
              <a:off x="3482889" y="2983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4" name="Ellipszis 10"/>
            <p:cNvSpPr/>
            <p:nvPr/>
          </p:nvSpPr>
          <p:spPr>
            <a:xfrm>
              <a:off x="3743197" y="2983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5" name="Ellipszis 10"/>
            <p:cNvSpPr/>
            <p:nvPr/>
          </p:nvSpPr>
          <p:spPr>
            <a:xfrm>
              <a:off x="3489239" y="311217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6" name="Ellipszis 10"/>
            <p:cNvSpPr/>
            <p:nvPr/>
          </p:nvSpPr>
          <p:spPr>
            <a:xfrm>
              <a:off x="3752099" y="30647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7" name="Ellipszis 12"/>
            <p:cNvSpPr/>
            <p:nvPr/>
          </p:nvSpPr>
          <p:spPr>
            <a:xfrm>
              <a:off x="3475605" y="437499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8" name="Ellipszis 12"/>
            <p:cNvSpPr/>
            <p:nvPr/>
          </p:nvSpPr>
          <p:spPr>
            <a:xfrm>
              <a:off x="3616106" y="427580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9" name="Ellipszis 12"/>
            <p:cNvSpPr/>
            <p:nvPr/>
          </p:nvSpPr>
          <p:spPr>
            <a:xfrm>
              <a:off x="3733005" y="434205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0" name="Ellipszis 12"/>
            <p:cNvSpPr/>
            <p:nvPr/>
          </p:nvSpPr>
          <p:spPr>
            <a:xfrm>
              <a:off x="3737768" y="44862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1" name="Ellipszis 12"/>
            <p:cNvSpPr/>
            <p:nvPr/>
          </p:nvSpPr>
          <p:spPr>
            <a:xfrm>
              <a:off x="5191856" y="434204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2" name="Ellipszis 12"/>
            <p:cNvSpPr/>
            <p:nvPr/>
          </p:nvSpPr>
          <p:spPr>
            <a:xfrm>
              <a:off x="5191856" y="44767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3" name="Ellipszis 7"/>
            <p:cNvSpPr/>
            <p:nvPr/>
          </p:nvSpPr>
          <p:spPr>
            <a:xfrm>
              <a:off x="5398253" y="29337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4" name="Ellipszis 11"/>
            <p:cNvSpPr/>
            <p:nvPr/>
          </p:nvSpPr>
          <p:spPr>
            <a:xfrm>
              <a:off x="5410978" y="177299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5" name="Ellipszis 11"/>
            <p:cNvSpPr/>
            <p:nvPr/>
          </p:nvSpPr>
          <p:spPr>
            <a:xfrm>
              <a:off x="5455018" y="168738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6" name="Ellipszis 5"/>
            <p:cNvSpPr/>
            <p:nvPr/>
          </p:nvSpPr>
          <p:spPr>
            <a:xfrm>
              <a:off x="6960436" y="290262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7" name="Ellipszis 5"/>
            <p:cNvSpPr/>
            <p:nvPr/>
          </p:nvSpPr>
          <p:spPr>
            <a:xfrm>
              <a:off x="6957096" y="319225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8" name="Ellipszis 5"/>
            <p:cNvSpPr/>
            <p:nvPr/>
          </p:nvSpPr>
          <p:spPr>
            <a:xfrm>
              <a:off x="6816156" y="304687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9" name="Ellipszis 7"/>
            <p:cNvSpPr/>
            <p:nvPr/>
          </p:nvSpPr>
          <p:spPr>
            <a:xfrm>
              <a:off x="5454633" y="305752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0" name="Ellipszis 7"/>
            <p:cNvSpPr/>
            <p:nvPr/>
          </p:nvSpPr>
          <p:spPr>
            <a:xfrm>
              <a:off x="5204578" y="31273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1" name="Ellipszis 7"/>
            <p:cNvSpPr/>
            <p:nvPr/>
          </p:nvSpPr>
          <p:spPr>
            <a:xfrm>
              <a:off x="5294006" y="318530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2" name="Ellipszis 28"/>
            <p:cNvSpPr/>
            <p:nvPr/>
          </p:nvSpPr>
          <p:spPr>
            <a:xfrm>
              <a:off x="3467879" y="2903758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3" name="Ellipszis 29"/>
            <p:cNvSpPr/>
            <p:nvPr/>
          </p:nvSpPr>
          <p:spPr>
            <a:xfrm>
              <a:off x="5167141" y="4278502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4" name="Ellipszis 30"/>
            <p:cNvSpPr/>
            <p:nvPr/>
          </p:nvSpPr>
          <p:spPr>
            <a:xfrm>
              <a:off x="6814478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5" name="Ellipszis 31"/>
            <p:cNvSpPr/>
            <p:nvPr/>
          </p:nvSpPr>
          <p:spPr>
            <a:xfrm>
              <a:off x="5167141" y="290375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6" name="Ellipszis 34"/>
            <p:cNvSpPr/>
            <p:nvPr/>
          </p:nvSpPr>
          <p:spPr>
            <a:xfrm>
              <a:off x="3467879" y="1543140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7" name="Ellipszis 35"/>
            <p:cNvSpPr/>
            <p:nvPr/>
          </p:nvSpPr>
          <p:spPr>
            <a:xfrm>
              <a:off x="5167142" y="1543139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108" name="Ellipszis 36"/>
            <p:cNvSpPr/>
            <p:nvPr/>
          </p:nvSpPr>
          <p:spPr>
            <a:xfrm>
              <a:off x="3467880" y="4278495"/>
              <a:ext cx="345917" cy="342493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Téglalap 3"/>
              <p:cNvSpPr/>
              <p:nvPr/>
            </p:nvSpPr>
            <p:spPr>
              <a:xfrm>
                <a:off x="3809279" y="1889807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∨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09" name="Téglalap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9279" y="1889807"/>
                <a:ext cx="534121" cy="58477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églalap 72"/>
              <p:cNvSpPr/>
              <p:nvPr/>
            </p:nvSpPr>
            <p:spPr>
              <a:xfrm>
                <a:off x="3799025" y="4895943"/>
                <a:ext cx="53412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i="1">
                          <a:latin typeface="Cambria Math" panose="02040503050406030204" pitchFamily="18" charset="0"/>
                        </a:rPr>
                        <m:t>∨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10" name="Téglalap 7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99025" y="4895943"/>
                <a:ext cx="534121" cy="58477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Téglalap 73"/>
              <p:cNvSpPr/>
              <p:nvPr/>
            </p:nvSpPr>
            <p:spPr>
              <a:xfrm>
                <a:off x="7908313" y="1889807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11" name="Téglalap 7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08313" y="1889807"/>
                <a:ext cx="598241" cy="58477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Téglalap 75"/>
              <p:cNvSpPr/>
              <p:nvPr/>
            </p:nvSpPr>
            <p:spPr>
              <a:xfrm>
                <a:off x="7898059" y="4895943"/>
                <a:ext cx="59824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112" name="Téglalap 7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98059" y="4895943"/>
                <a:ext cx="598241" cy="58477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6" name="Group 165"/>
          <p:cNvGrpSpPr/>
          <p:nvPr/>
        </p:nvGrpSpPr>
        <p:grpSpPr>
          <a:xfrm>
            <a:off x="9105900" y="1160818"/>
            <a:ext cx="2535281" cy="2134383"/>
            <a:chOff x="1460020" y="1954492"/>
            <a:chExt cx="3692517" cy="3077850"/>
          </a:xfrm>
        </p:grpSpPr>
        <p:cxnSp>
          <p:nvCxnSpPr>
            <p:cNvPr id="167" name="Görbe összekötő 49"/>
            <p:cNvCxnSpPr>
              <a:stCxn id="184" idx="0"/>
              <a:endCxn id="211" idx="1"/>
            </p:cNvCxnSpPr>
            <p:nvPr/>
          </p:nvCxnSpPr>
          <p:spPr>
            <a:xfrm rot="16200000" flipH="1">
              <a:off x="2427171" y="1221880"/>
              <a:ext cx="40500" cy="1525038"/>
            </a:xfrm>
            <a:prstGeom prst="curvedConnector3">
              <a:avLst>
                <a:gd name="adj1" fmla="val -588289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Görbe összekötő 58"/>
            <p:cNvCxnSpPr>
              <a:stCxn id="198" idx="6"/>
              <a:endCxn id="197" idx="6"/>
            </p:cNvCxnSpPr>
            <p:nvPr/>
          </p:nvCxnSpPr>
          <p:spPr>
            <a:xfrm flipH="1">
              <a:off x="3444395" y="2211342"/>
              <a:ext cx="12725" cy="1160712"/>
            </a:xfrm>
            <a:prstGeom prst="curvedConnector3">
              <a:avLst>
                <a:gd name="adj1" fmla="val -1297446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Görbe összekötő 61"/>
            <p:cNvCxnSpPr>
              <a:stCxn id="199" idx="6"/>
              <a:endCxn id="200" idx="0"/>
            </p:cNvCxnSpPr>
            <p:nvPr/>
          </p:nvCxnSpPr>
          <p:spPr>
            <a:xfrm>
              <a:off x="3501159" y="2125738"/>
              <a:ext cx="1478419" cy="1188239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Görbe összekötő 64"/>
            <p:cNvCxnSpPr>
              <a:stCxn id="201" idx="4"/>
              <a:endCxn id="207" idx="6"/>
            </p:cNvCxnSpPr>
            <p:nvPr/>
          </p:nvCxnSpPr>
          <p:spPr>
            <a:xfrm rot="5400000">
              <a:off x="3638971" y="3523829"/>
              <a:ext cx="1203496" cy="1471039"/>
            </a:xfrm>
            <a:prstGeom prst="curvedConnector2">
              <a:avLst/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Görbe összekötő 67"/>
            <p:cNvCxnSpPr>
              <a:stCxn id="196" idx="3"/>
              <a:endCxn id="194" idx="5"/>
            </p:cNvCxnSpPr>
            <p:nvPr/>
          </p:nvCxnSpPr>
          <p:spPr>
            <a:xfrm rot="5400000">
              <a:off x="2479185" y="4231005"/>
              <a:ext cx="9539" cy="1415904"/>
            </a:xfrm>
            <a:prstGeom prst="curvedConnector3">
              <a:avLst>
                <a:gd name="adj1" fmla="val 2579379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Görbe összekötő 74"/>
            <p:cNvCxnSpPr>
              <a:stCxn id="204" idx="3"/>
              <a:endCxn id="190" idx="5"/>
            </p:cNvCxnSpPr>
            <p:nvPr/>
          </p:nvCxnSpPr>
          <p:spPr>
            <a:xfrm rot="5400000" flipH="1">
              <a:off x="2466201" y="2846369"/>
              <a:ext cx="62558" cy="1414296"/>
            </a:xfrm>
            <a:prstGeom prst="curvedConnector3">
              <a:avLst>
                <a:gd name="adj1" fmla="val -378062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Görbe összekötő 78"/>
            <p:cNvCxnSpPr>
              <a:stCxn id="205" idx="4"/>
              <a:endCxn id="192" idx="0"/>
            </p:cNvCxnSpPr>
            <p:nvPr/>
          </p:nvCxnSpPr>
          <p:spPr>
            <a:xfrm rot="5400000">
              <a:off x="1955950" y="3329952"/>
              <a:ext cx="1036496" cy="1677901"/>
            </a:xfrm>
            <a:prstGeom prst="curvedConnector3">
              <a:avLst>
                <a:gd name="adj1" fmla="val 50000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Görbe összekötő 82"/>
            <p:cNvCxnSpPr>
              <a:stCxn id="203" idx="7"/>
              <a:endCxn id="202" idx="1"/>
            </p:cNvCxnSpPr>
            <p:nvPr/>
          </p:nvCxnSpPr>
          <p:spPr>
            <a:xfrm rot="5400000" flipH="1" flipV="1">
              <a:off x="4149209" y="2809790"/>
              <a:ext cx="10655" cy="1323339"/>
            </a:xfrm>
            <a:prstGeom prst="curvedConnector3">
              <a:avLst>
                <a:gd name="adj1" fmla="val 2051506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Görbe összekötő 86"/>
            <p:cNvCxnSpPr>
              <a:stCxn id="187" idx="2"/>
              <a:endCxn id="185" idx="2"/>
            </p:cNvCxnSpPr>
            <p:nvPr/>
          </p:nvCxnSpPr>
          <p:spPr>
            <a:xfrm rot="10800000">
              <a:off x="1469474" y="2157501"/>
              <a:ext cx="5557" cy="1264268"/>
            </a:xfrm>
            <a:prstGeom prst="curvedConnector3">
              <a:avLst>
                <a:gd name="adj1" fmla="val 6013496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Görbe összekötő 90"/>
            <p:cNvCxnSpPr>
              <a:stCxn id="189" idx="2"/>
              <a:endCxn id="191" idx="2"/>
            </p:cNvCxnSpPr>
            <p:nvPr/>
          </p:nvCxnSpPr>
          <p:spPr>
            <a:xfrm rot="10800000" flipV="1">
              <a:off x="1467746" y="3550526"/>
              <a:ext cx="13634" cy="1262816"/>
            </a:xfrm>
            <a:prstGeom prst="curvedConnector3">
              <a:avLst>
                <a:gd name="adj1" fmla="val 2428737"/>
              </a:avLst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Ellipszis 4"/>
            <p:cNvSpPr/>
            <p:nvPr/>
          </p:nvSpPr>
          <p:spPr>
            <a:xfrm>
              <a:off x="3305240" y="48340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78" name="Ellipszis 5"/>
            <p:cNvSpPr/>
            <p:nvPr/>
          </p:nvSpPr>
          <p:spPr>
            <a:xfrm>
              <a:off x="4952578" y="345935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79" name="Ellipszis 6"/>
            <p:cNvSpPr/>
            <p:nvPr/>
          </p:nvSpPr>
          <p:spPr>
            <a:xfrm>
              <a:off x="1605978" y="345935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0" name="Ellipszis 7"/>
            <p:cNvSpPr/>
            <p:nvPr/>
          </p:nvSpPr>
          <p:spPr>
            <a:xfrm>
              <a:off x="3305240" y="345935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1" name="Ellipszis 10"/>
            <p:cNvSpPr/>
            <p:nvPr/>
          </p:nvSpPr>
          <p:spPr>
            <a:xfrm>
              <a:off x="1605978" y="209873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2" name="Ellipszis 11"/>
            <p:cNvSpPr/>
            <p:nvPr/>
          </p:nvSpPr>
          <p:spPr>
            <a:xfrm>
              <a:off x="3305240" y="209873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3" name="Ellipszis 12"/>
            <p:cNvSpPr/>
            <p:nvPr/>
          </p:nvSpPr>
          <p:spPr>
            <a:xfrm>
              <a:off x="1605978" y="48340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4" name="Ellipszis 10"/>
            <p:cNvSpPr/>
            <p:nvPr/>
          </p:nvSpPr>
          <p:spPr>
            <a:xfrm>
              <a:off x="1657902" y="196414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5" name="Ellipszis 10"/>
            <p:cNvSpPr/>
            <p:nvPr/>
          </p:nvSpPr>
          <p:spPr>
            <a:xfrm>
              <a:off x="1469473" y="213050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6" name="Ellipszis 10"/>
            <p:cNvSpPr/>
            <p:nvPr/>
          </p:nvSpPr>
          <p:spPr>
            <a:xfrm>
              <a:off x="1742482" y="213564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7" name="Ellipszis 10"/>
            <p:cNvSpPr/>
            <p:nvPr/>
          </p:nvSpPr>
          <p:spPr>
            <a:xfrm>
              <a:off x="1475030" y="339476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8" name="Ellipszis 10"/>
            <p:cNvSpPr/>
            <p:nvPr/>
          </p:nvSpPr>
          <p:spPr>
            <a:xfrm>
              <a:off x="1735338" y="339514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89" name="Ellipszis 10"/>
            <p:cNvSpPr/>
            <p:nvPr/>
          </p:nvSpPr>
          <p:spPr>
            <a:xfrm>
              <a:off x="1481380" y="352352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0" name="Ellipszis 10"/>
            <p:cNvSpPr/>
            <p:nvPr/>
          </p:nvSpPr>
          <p:spPr>
            <a:xfrm>
              <a:off x="1744240" y="347614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1" name="Ellipszis 12"/>
            <p:cNvSpPr/>
            <p:nvPr/>
          </p:nvSpPr>
          <p:spPr>
            <a:xfrm>
              <a:off x="1467746" y="478634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2" name="Ellipszis 12"/>
            <p:cNvSpPr/>
            <p:nvPr/>
          </p:nvSpPr>
          <p:spPr>
            <a:xfrm>
              <a:off x="1608247" y="468715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3" name="Ellipszis 12"/>
            <p:cNvSpPr/>
            <p:nvPr/>
          </p:nvSpPr>
          <p:spPr>
            <a:xfrm>
              <a:off x="1725147" y="475340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4" name="Ellipszis 12"/>
            <p:cNvSpPr/>
            <p:nvPr/>
          </p:nvSpPr>
          <p:spPr>
            <a:xfrm>
              <a:off x="1729910" y="489763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5" name="Ellipszis 12"/>
            <p:cNvSpPr/>
            <p:nvPr/>
          </p:nvSpPr>
          <p:spPr>
            <a:xfrm>
              <a:off x="3183998" y="47533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6" name="Ellipszis 12"/>
            <p:cNvSpPr/>
            <p:nvPr/>
          </p:nvSpPr>
          <p:spPr>
            <a:xfrm>
              <a:off x="3183998" y="488809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7" name="Ellipszis 7"/>
            <p:cNvSpPr/>
            <p:nvPr/>
          </p:nvSpPr>
          <p:spPr>
            <a:xfrm>
              <a:off x="3390395" y="334505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8" name="Ellipszis 11"/>
            <p:cNvSpPr/>
            <p:nvPr/>
          </p:nvSpPr>
          <p:spPr>
            <a:xfrm>
              <a:off x="3403120" y="218434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199" name="Ellipszis 11"/>
            <p:cNvSpPr/>
            <p:nvPr/>
          </p:nvSpPr>
          <p:spPr>
            <a:xfrm>
              <a:off x="3447159" y="209873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0" name="Ellipszis 5"/>
            <p:cNvSpPr/>
            <p:nvPr/>
          </p:nvSpPr>
          <p:spPr>
            <a:xfrm>
              <a:off x="4952578" y="331397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1" name="Ellipszis 5"/>
            <p:cNvSpPr/>
            <p:nvPr/>
          </p:nvSpPr>
          <p:spPr>
            <a:xfrm>
              <a:off x="4949238" y="360360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2" name="Ellipszis 5"/>
            <p:cNvSpPr/>
            <p:nvPr/>
          </p:nvSpPr>
          <p:spPr>
            <a:xfrm>
              <a:off x="4808298" y="345822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3" name="Ellipszis 7"/>
            <p:cNvSpPr/>
            <p:nvPr/>
          </p:nvSpPr>
          <p:spPr>
            <a:xfrm>
              <a:off x="3446775" y="346887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4" name="Ellipszis 7"/>
            <p:cNvSpPr/>
            <p:nvPr/>
          </p:nvSpPr>
          <p:spPr>
            <a:xfrm>
              <a:off x="3196720" y="35387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5" name="Ellipszis 7"/>
            <p:cNvSpPr/>
            <p:nvPr/>
          </p:nvSpPr>
          <p:spPr>
            <a:xfrm>
              <a:off x="3286148" y="359665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600" dirty="0" err="1">
                <a:solidFill>
                  <a:srgbClr val="FFC000"/>
                </a:solidFill>
              </a:endParaRPr>
            </a:p>
          </p:txBody>
        </p:sp>
        <p:sp>
          <p:nvSpPr>
            <p:cNvPr id="206" name="Ellipszis 28"/>
            <p:cNvSpPr/>
            <p:nvPr/>
          </p:nvSpPr>
          <p:spPr>
            <a:xfrm>
              <a:off x="1460020" y="331510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07" name="Ellipszis 29"/>
            <p:cNvSpPr/>
            <p:nvPr/>
          </p:nvSpPr>
          <p:spPr>
            <a:xfrm>
              <a:off x="3159282" y="4689850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08" name="Ellipszis 30"/>
            <p:cNvSpPr/>
            <p:nvPr/>
          </p:nvSpPr>
          <p:spPr>
            <a:xfrm>
              <a:off x="4806620" y="331510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09" name="Ellipszis 31"/>
            <p:cNvSpPr/>
            <p:nvPr/>
          </p:nvSpPr>
          <p:spPr>
            <a:xfrm>
              <a:off x="3159282" y="331510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10" name="Ellipszis 34"/>
            <p:cNvSpPr/>
            <p:nvPr/>
          </p:nvSpPr>
          <p:spPr>
            <a:xfrm>
              <a:off x="1460020" y="1954492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11" name="Ellipszis 35"/>
            <p:cNvSpPr/>
            <p:nvPr/>
          </p:nvSpPr>
          <p:spPr>
            <a:xfrm>
              <a:off x="3159282" y="1954492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  <p:sp>
          <p:nvSpPr>
            <p:cNvPr id="212" name="Ellipszis 36"/>
            <p:cNvSpPr/>
            <p:nvPr/>
          </p:nvSpPr>
          <p:spPr>
            <a:xfrm>
              <a:off x="1460020" y="4689850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2800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28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9954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Masking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6591300" cy="3613304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smtClean="0"/>
              <a:t>Prevent redundant computations by reducing the scope of an operation</a:t>
            </a:r>
          </a:p>
          <a:p>
            <a:pPr marL="0" indent="0">
              <a:buNone/>
            </a:pPr>
            <a:r>
              <a:rPr lang="en-US" sz="2800" dirty="0" smtClean="0"/>
              <a:t>Operations can be executed</a:t>
            </a:r>
          </a:p>
          <a:p>
            <a:r>
              <a:rPr lang="en-US" sz="2800" dirty="0" smtClean="0">
                <a:latin typeface="+mj-lt"/>
              </a:rPr>
              <a:t>without a mask</a:t>
            </a:r>
          </a:p>
          <a:p>
            <a:r>
              <a:rPr lang="en-US" sz="2800" dirty="0" smtClean="0"/>
              <a:t>with a regular mask</a:t>
            </a:r>
          </a:p>
          <a:p>
            <a:r>
              <a:rPr lang="en-US" sz="2800" dirty="0" smtClean="0"/>
              <a:t>with a complemented mask</a:t>
            </a:r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024514"/>
                  </p:ext>
                </p:extLst>
              </p:nvPr>
            </p:nvGraphicFramePr>
            <p:xfrm>
              <a:off x="3968760" y="4114074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024514"/>
                  </p:ext>
                </p:extLst>
              </p:nvPr>
            </p:nvGraphicFramePr>
            <p:xfrm>
              <a:off x="3968760" y="4114074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1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74067374"/>
                  </p:ext>
                </p:extLst>
              </p:nvPr>
            </p:nvGraphicFramePr>
            <p:xfrm>
              <a:off x="7029230" y="974272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74067374"/>
                  </p:ext>
                </p:extLst>
              </p:nvPr>
            </p:nvGraphicFramePr>
            <p:xfrm>
              <a:off x="7029230" y="974272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4412" b="-7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7927813"/>
              </p:ext>
            </p:extLst>
          </p:nvPr>
        </p:nvGraphicFramePr>
        <p:xfrm>
          <a:off x="7029230" y="4114074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baseline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églalap 9"/>
              <p:cNvSpPr/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𝐰</m:t>
                      </m:r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⊕.⊗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600" b="1" dirty="0"/>
              </a:p>
            </p:txBody>
          </p:sp>
        </mc:Choice>
        <mc:Fallback xmlns="">
          <p:sp>
            <p:nvSpPr>
              <p:cNvPr id="10" name="Téglalap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7179826"/>
              </p:ext>
            </p:extLst>
          </p:nvPr>
        </p:nvGraphicFramePr>
        <p:xfrm>
          <a:off x="5532120" y="2851819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13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202106"/>
              </p:ext>
            </p:extLst>
          </p:nvPr>
        </p:nvGraphicFramePr>
        <p:xfrm>
          <a:off x="5532120" y="235118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14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1722256"/>
              </p:ext>
            </p:extLst>
          </p:nvPr>
        </p:nvGraphicFramePr>
        <p:xfrm>
          <a:off x="5532120" y="336862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5699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Masking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199091055"/>
                  </p:ext>
                </p:extLst>
              </p:nvPr>
            </p:nvGraphicFramePr>
            <p:xfrm>
              <a:off x="3968760" y="4106422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199091055"/>
                  </p:ext>
                </p:extLst>
              </p:nvPr>
            </p:nvGraphicFramePr>
            <p:xfrm>
              <a:off x="3968760" y="4106422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1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07290320"/>
                  </p:ext>
                </p:extLst>
              </p:nvPr>
            </p:nvGraphicFramePr>
            <p:xfrm>
              <a:off x="7029230" y="966620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07290320"/>
                  </p:ext>
                </p:extLst>
              </p:nvPr>
            </p:nvGraphicFramePr>
            <p:xfrm>
              <a:off x="7029230" y="966620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441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6709616"/>
              </p:ext>
            </p:extLst>
          </p:nvPr>
        </p:nvGraphicFramePr>
        <p:xfrm>
          <a:off x="7029230" y="4106422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baseline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u-HU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645508523"/>
                  </p:ext>
                </p:extLst>
              </p:nvPr>
            </p:nvGraphicFramePr>
            <p:xfrm>
              <a:off x="7029230" y="5105400"/>
              <a:ext cx="3291840" cy="838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latin typeface="Cambria Math" panose="02040503050406030204" pitchFamily="18" charset="0"/>
                                  </a:rPr>
                                  <m:t>𝐦</m:t>
                                </m:r>
                              </m:oMath>
                            </m:oMathPara>
                          </a14:m>
                          <a:endParaRPr lang="en-US" sz="2600" dirty="0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645508523"/>
                  </p:ext>
                </p:extLst>
              </p:nvPr>
            </p:nvGraphicFramePr>
            <p:xfrm>
              <a:off x="7029230" y="5105400"/>
              <a:ext cx="3291840" cy="838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2672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121429" r="-704412" b="-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5" name="Kanyar felfelé 14"/>
          <p:cNvSpPr/>
          <p:nvPr/>
        </p:nvSpPr>
        <p:spPr>
          <a:xfrm>
            <a:off x="9005890" y="4972244"/>
            <a:ext cx="45719" cy="752558"/>
          </a:xfrm>
          <a:prstGeom prst="bentUpArrow">
            <a:avLst/>
          </a:prstGeom>
          <a:solidFill>
            <a:schemeClr val="bg2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6" name="Kanyar felfelé 15"/>
          <p:cNvSpPr/>
          <p:nvPr/>
        </p:nvSpPr>
        <p:spPr>
          <a:xfrm>
            <a:off x="9829800" y="4969863"/>
            <a:ext cx="45719" cy="752558"/>
          </a:xfrm>
          <a:prstGeom prst="bentUpArrow">
            <a:avLst/>
          </a:prstGeom>
          <a:solidFill>
            <a:schemeClr val="bg2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9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6591300" cy="3620165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smtClean="0"/>
              <a:t>Prevent redundant computations by reducing the scope of an operation</a:t>
            </a:r>
          </a:p>
          <a:p>
            <a:pPr marL="0" indent="0">
              <a:buNone/>
            </a:pPr>
            <a:r>
              <a:rPr lang="en-US" sz="2800" dirty="0" smtClean="0"/>
              <a:t>Operations can be executed</a:t>
            </a:r>
          </a:p>
          <a:p>
            <a:r>
              <a:rPr lang="en-US" sz="2800" dirty="0" smtClean="0"/>
              <a:t>without a mask</a:t>
            </a:r>
          </a:p>
          <a:p>
            <a:r>
              <a:rPr lang="en-US" sz="2800" dirty="0" smtClean="0">
                <a:latin typeface="+mj-lt"/>
              </a:rPr>
              <a:t>with a regular mask</a:t>
            </a:r>
          </a:p>
          <a:p>
            <a:r>
              <a:rPr lang="en-US" sz="2800" dirty="0" smtClean="0"/>
              <a:t>with a complemented mask</a:t>
            </a:r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églalap 20"/>
              <p:cNvSpPr/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𝐰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6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600" b="1" i="0" smtClean="0">
                              <a:latin typeface="Cambria Math" panose="02040503050406030204" pitchFamily="18" charset="0"/>
                            </a:rPr>
                            <m:t>𝐦</m:t>
                          </m:r>
                        </m:e>
                      </m:d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⊕.⊗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600" b="1" dirty="0"/>
              </a:p>
            </p:txBody>
          </p:sp>
        </mc:Choice>
        <mc:Fallback xmlns="">
          <p:sp>
            <p:nvSpPr>
              <p:cNvPr id="21" name="Téglalap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4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116259"/>
              </p:ext>
            </p:extLst>
          </p:nvPr>
        </p:nvGraphicFramePr>
        <p:xfrm>
          <a:off x="5532120" y="2851819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17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4860359"/>
              </p:ext>
            </p:extLst>
          </p:nvPr>
        </p:nvGraphicFramePr>
        <p:xfrm>
          <a:off x="5532120" y="235118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18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6637939"/>
              </p:ext>
            </p:extLst>
          </p:nvPr>
        </p:nvGraphicFramePr>
        <p:xfrm>
          <a:off x="5532120" y="336862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7308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Masking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84311240"/>
                  </p:ext>
                </p:extLst>
              </p:nvPr>
            </p:nvGraphicFramePr>
            <p:xfrm>
              <a:off x="3968760" y="4106422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84311240"/>
                  </p:ext>
                </p:extLst>
              </p:nvPr>
            </p:nvGraphicFramePr>
            <p:xfrm>
              <a:off x="3968760" y="4106422"/>
              <a:ext cx="3291840" cy="12344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1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baseline="0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400" b="1" dirty="0" smtClean="0">
                              <a:ln w="28575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400" b="1" dirty="0" smtClean="0">
                            <a:ln w="28575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25272751"/>
                  </p:ext>
                </p:extLst>
              </p:nvPr>
            </p:nvGraphicFramePr>
            <p:xfrm>
              <a:off x="7029230" y="966620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25272751"/>
                  </p:ext>
                </p:extLst>
              </p:nvPr>
            </p:nvGraphicFramePr>
            <p:xfrm>
              <a:off x="7029230" y="966620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441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6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6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2288400"/>
              </p:ext>
            </p:extLst>
          </p:nvPr>
        </p:nvGraphicFramePr>
        <p:xfrm>
          <a:off x="7029230" y="4106422"/>
          <a:ext cx="3291840" cy="1234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baseline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baseline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baseline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baseline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églalap 10"/>
              <p:cNvSpPr/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𝐰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6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600" b="1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600" b="1">
                                  <a:latin typeface="Cambria Math" panose="02040503050406030204" pitchFamily="18" charset="0"/>
                                </a:rPr>
                                <m:t>𝐦</m:t>
                              </m:r>
                            </m:e>
                          </m:acc>
                        </m:e>
                      </m:d>
                      <m:r>
                        <a:rPr lang="en-US" sz="2600" b="1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⊕.⊗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600" b="1" dirty="0"/>
              </a:p>
            </p:txBody>
          </p:sp>
        </mc:Choice>
        <mc:Fallback xmlns="">
          <p:sp>
            <p:nvSpPr>
              <p:cNvPr id="11" name="Téglalap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52585" y="4477419"/>
                <a:ext cx="1613775" cy="92333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777886077"/>
                  </p:ext>
                </p:extLst>
              </p:nvPr>
            </p:nvGraphicFramePr>
            <p:xfrm>
              <a:off x="7029230" y="5105400"/>
              <a:ext cx="3291840" cy="838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latin typeface="Cambria Math" panose="02040503050406030204" pitchFamily="18" charset="0"/>
                                  </a:rPr>
                                  <m:t>𝐦</m:t>
                                </m:r>
                              </m:oMath>
                            </m:oMathPara>
                          </a14:m>
                          <a:endParaRPr lang="en-US" sz="2600" dirty="0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777886077"/>
                  </p:ext>
                </p:extLst>
              </p:nvPr>
            </p:nvGraphicFramePr>
            <p:xfrm>
              <a:off x="7029230" y="5105400"/>
              <a:ext cx="3291840" cy="838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2672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121429" r="-704412" b="-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60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1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800" b="1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5" name="Kanyar felfelé 14"/>
          <p:cNvSpPr/>
          <p:nvPr/>
        </p:nvSpPr>
        <p:spPr>
          <a:xfrm>
            <a:off x="9005890" y="4972244"/>
            <a:ext cx="45719" cy="752558"/>
          </a:xfrm>
          <a:prstGeom prst="bentUpArrow">
            <a:avLst/>
          </a:prstGeom>
          <a:solidFill>
            <a:schemeClr val="bg2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6" name="Kanyar felfelé 15"/>
          <p:cNvSpPr/>
          <p:nvPr/>
        </p:nvSpPr>
        <p:spPr>
          <a:xfrm>
            <a:off x="9829800" y="4969863"/>
            <a:ext cx="45719" cy="752558"/>
          </a:xfrm>
          <a:prstGeom prst="bentUpArrow">
            <a:avLst/>
          </a:prstGeom>
          <a:solidFill>
            <a:schemeClr val="bg2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17" name="Tartalom helye 2"/>
          <p:cNvSpPr txBox="1">
            <a:spLocks/>
          </p:cNvSpPr>
          <p:nvPr/>
        </p:nvSpPr>
        <p:spPr>
          <a:xfrm>
            <a:off x="190500" y="857254"/>
            <a:ext cx="6591300" cy="3620165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Wingdings" pitchFamily="2" charset="2"/>
              <a:buChar char="§"/>
              <a:defRPr sz="32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Courier New" pitchFamily="49" charset="0"/>
              <a:buChar char="o"/>
              <a:defRPr sz="28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914400">
              <a:buFont typeface="Wingdings" pitchFamily="2" charset="2"/>
              <a:buNone/>
            </a:pPr>
            <a:r>
              <a:rPr lang="en-US" sz="2800" dirty="0" smtClean="0"/>
              <a:t>Prevent redundant computations by reducing the scope of an operation</a:t>
            </a:r>
          </a:p>
          <a:p>
            <a:pPr marL="0" indent="0" defTabSz="914400">
              <a:buFont typeface="Wingdings" pitchFamily="2" charset="2"/>
              <a:buNone/>
            </a:pPr>
            <a:r>
              <a:rPr lang="en-US" sz="2800" dirty="0" smtClean="0"/>
              <a:t>Operations can be executed</a:t>
            </a:r>
          </a:p>
          <a:p>
            <a:pPr defTabSz="914400"/>
            <a:r>
              <a:rPr lang="en-US" sz="2800" dirty="0" smtClean="0"/>
              <a:t>without a mask</a:t>
            </a:r>
          </a:p>
          <a:p>
            <a:pPr defTabSz="914400"/>
            <a:r>
              <a:rPr lang="en-US" sz="2800" dirty="0" smtClean="0"/>
              <a:t>with a regular mask</a:t>
            </a:r>
          </a:p>
          <a:p>
            <a:pPr defTabSz="914400"/>
            <a:r>
              <a:rPr lang="en-US" sz="2800" dirty="0" smtClean="0">
                <a:latin typeface="+mj-lt"/>
              </a:rPr>
              <a:t>with a complemented mask</a:t>
            </a:r>
            <a:endParaRPr lang="en-US" sz="2800" dirty="0">
              <a:latin typeface="+mj-lt"/>
            </a:endParaRPr>
          </a:p>
        </p:txBody>
      </p:sp>
      <p:graphicFrame>
        <p:nvGraphicFramePr>
          <p:cNvPr id="14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116259"/>
              </p:ext>
            </p:extLst>
          </p:nvPr>
        </p:nvGraphicFramePr>
        <p:xfrm>
          <a:off x="5532120" y="2851819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2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4860359"/>
              </p:ext>
            </p:extLst>
          </p:nvPr>
        </p:nvGraphicFramePr>
        <p:xfrm>
          <a:off x="5532120" y="235118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graphicFrame>
        <p:nvGraphicFramePr>
          <p:cNvPr id="22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6637939"/>
              </p:ext>
            </p:extLst>
          </p:nvPr>
        </p:nvGraphicFramePr>
        <p:xfrm>
          <a:off x="5532120" y="3368623"/>
          <a:ext cx="411480" cy="4114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2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7945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Notation</a:t>
            </a:r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1925300" cy="5886446"/>
              </a:xfrm>
            </p:spPr>
            <p:txBody>
              <a:bodyPr/>
              <a:lstStyle/>
              <a:p>
                <a:r>
                  <a:rPr lang="hu-HU" sz="2800" dirty="0" smtClean="0">
                    <a:ea typeface="Cambria Math" panose="02040503050406030204" pitchFamily="18" charset="0"/>
                  </a:rPr>
                  <a:t>Symbols:</a:t>
                </a:r>
                <a:endParaRPr lang="hu-HU" sz="2800" i="1" dirty="0" smtClean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14:m>
                  <m:oMath xmlns:m="http://schemas.openxmlformats.org/officeDocument/2006/math">
                    <m:r>
                      <a:rPr lang="en-US" sz="2400" b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sz="2400" b="1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𝐁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𝐂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𝐌</m:t>
                    </m:r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hu-HU" sz="2400" dirty="0">
                    <a:ea typeface="Cambria Math" panose="02040503050406030204" pitchFamily="18" charset="0"/>
                  </a:rPr>
                  <a:t>–</a:t>
                </a:r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matrices</a:t>
                </a:r>
                <a:endParaRPr lang="hu-HU" sz="2400" dirty="0" smtClean="0">
                  <a:ea typeface="Cambria Math" panose="02040503050406030204" pitchFamily="18" charset="0"/>
                </a:endParaRPr>
              </a:p>
              <a:p>
                <a:pPr lvl="1"/>
                <a14:m>
                  <m:oMath xmlns:m="http://schemas.openxmlformats.org/officeDocument/2006/math"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𝐮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𝐯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𝐰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𝐦</m:t>
                    </m:r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hu-HU" sz="2400" dirty="0">
                    <a:ea typeface="Cambria Math" panose="02040503050406030204" pitchFamily="18" charset="0"/>
                  </a:rPr>
                  <a:t>–</a:t>
                </a:r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vectors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40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hu-HU" sz="2400" dirty="0">
                    <a:ea typeface="Cambria Math" panose="02040503050406030204" pitchFamily="18" charset="0"/>
                  </a:rPr>
                  <a:t>–</a:t>
                </a:r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scalar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𝑖</m:t>
                    </m:r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hu-HU" sz="2400" dirty="0">
                    <a:ea typeface="Cambria Math" panose="02040503050406030204" pitchFamily="18" charset="0"/>
                  </a:rPr>
                  <a:t>–</a:t>
                </a:r>
                <a:r>
                  <a:rPr lang="en-US" sz="2400" dirty="0">
                    <a:ea typeface="Cambria Math" panose="02040503050406030204" pitchFamily="18" charset="0"/>
                  </a:rPr>
                  <a:t> indices </a:t>
                </a:r>
              </a:p>
              <a:p>
                <a:pPr lvl="1"/>
                <a14:m>
                  <m:oMath xmlns:m="http://schemas.openxmlformats.org/officeDocument/2006/math">
                    <m:d>
                      <m:dPr>
                        <m:begChr m:val="⟨"/>
                        <m:endChr m:val="⟩"/>
                        <m:ctrlPr>
                          <a:rPr lang="en-US" sz="2400" b="1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sz="2400" b="1" i="0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𝐌</m:t>
                        </m:r>
                      </m:e>
                    </m:d>
                    <m:r>
                      <a:rPr lang="en-US" sz="2400" b="1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d>
                      <m:dPr>
                        <m:begChr m:val="⟨"/>
                        <m:endChr m:val="⟩"/>
                        <m:ctrlPr>
                          <a:rPr lang="en-US" sz="2400" b="1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hu-HU" sz="2400" b="1" i="0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𝐦</m:t>
                        </m:r>
                      </m:e>
                    </m:d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hu-HU" sz="2400" dirty="0">
                    <a:ea typeface="Cambria Math" panose="02040503050406030204" pitchFamily="18" charset="0"/>
                  </a:rPr>
                  <a:t>–</a:t>
                </a:r>
                <a:r>
                  <a:rPr lang="en-US" sz="2400" dirty="0">
                    <a:ea typeface="Cambria Math" panose="02040503050406030204" pitchFamily="18" charset="0"/>
                  </a:rPr>
                  <a:t>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masks</a:t>
                </a:r>
              </a:p>
              <a:p>
                <a:r>
                  <a:rPr lang="en-US" sz="2800" dirty="0" smtClean="0">
                    <a:ea typeface="Cambria Math" panose="02040503050406030204" pitchFamily="18" charset="0"/>
                  </a:rPr>
                  <a:t>Operators:</a:t>
                </a:r>
              </a:p>
              <a:p>
                <a:pPr lvl="1">
                  <a:tabLst>
                    <a:tab pos="1084263" algn="l"/>
                  </a:tabLst>
                </a:pP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⊕</m:t>
                    </m:r>
                  </m:oMath>
                </a14:m>
                <a:r>
                  <a:rPr lang="hu-HU" sz="2400" dirty="0" smtClean="0">
                    <a:ea typeface="Cambria Math" panose="02040503050406030204" pitchFamily="18" charset="0"/>
                  </a:rPr>
                  <a:t>	–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addition</a:t>
                </a:r>
                <a:endParaRPr lang="hu-HU" sz="240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>
                  <a:tabLst>
                    <a:tab pos="1084263" algn="l"/>
                  </a:tabLst>
                </a:pP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⊗</m:t>
                    </m:r>
                  </m:oMath>
                </a14:m>
                <a:r>
                  <a:rPr lang="hu-HU" sz="2400" dirty="0" smtClean="0">
                    <a:ea typeface="Cambria Math" panose="02040503050406030204" pitchFamily="18" charset="0"/>
                  </a:rPr>
                  <a:t>	</a:t>
                </a:r>
                <a:r>
                  <a:rPr lang="hu-HU" sz="2400" dirty="0">
                    <a:ea typeface="Cambria Math" panose="02040503050406030204" pitchFamily="18" charset="0"/>
                  </a:rPr>
                  <a:t>–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multiplication</a:t>
                </a:r>
                <a:endParaRPr lang="en-GB" sz="2400" i="1" dirty="0" smtClean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>
                  <a:tabLst>
                    <a:tab pos="1084263" algn="l"/>
                  </a:tabLst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lit/>
                          </m:r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⊤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>
                    <a:ea typeface="Cambria Math" panose="02040503050406030204" pitchFamily="18" charset="0"/>
                  </a:rPr>
                  <a:t>	</a:t>
                </a:r>
                <a:r>
                  <a:rPr lang="hu-HU" sz="2400" dirty="0" smtClean="0">
                    <a:ea typeface="Cambria Math" panose="02040503050406030204" pitchFamily="18" charset="0"/>
                  </a:rPr>
                  <a:t>–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transpose</a:t>
                </a:r>
              </a:p>
              <a:p>
                <a:pPr lvl="1">
                  <a:tabLst>
                    <a:tab pos="1084263" algn="l"/>
                  </a:tabLst>
                </a:pPr>
                <a14:m>
                  <m:oMath xmlns:m="http://schemas.openxmlformats.org/officeDocument/2006/math"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⊘</m:t>
                    </m:r>
                  </m:oMath>
                </a14:m>
                <a:r>
                  <a:rPr lang="hu-HU" sz="2400" dirty="0">
                    <a:ea typeface="Cambria Math" panose="02040503050406030204" pitchFamily="18" charset="0"/>
                  </a:rPr>
                  <a:t>	</a:t>
                </a:r>
                <a:r>
                  <a:rPr lang="hu-HU" sz="2400" dirty="0" smtClean="0">
                    <a:ea typeface="Cambria Math" panose="02040503050406030204" pitchFamily="18" charset="0"/>
                  </a:rPr>
                  <a:t>–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 element-wise </a:t>
                </a:r>
                <a:r>
                  <a:rPr lang="hu-HU" sz="2400" dirty="0" err="1" smtClean="0">
                    <a:ea typeface="Cambria Math" panose="02040503050406030204" pitchFamily="18" charset="0"/>
                  </a:rPr>
                  <a:t>division</a:t>
                </a:r>
                <a:endParaRPr lang="en-US" sz="2400" dirty="0" smtClean="0"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sz="2800" dirty="0" smtClean="0">
                    <a:ea typeface="Cambria Math" panose="02040503050406030204" pitchFamily="18" charset="0"/>
                  </a:rPr>
                  <a:t>Vectors can act as both column and row vectors.</a:t>
                </a:r>
              </a:p>
              <a:p>
                <a:pPr marL="0" indent="0">
                  <a:buNone/>
                </a:pP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  <a:ea typeface="Cambria Math" panose="02040503050406030204" pitchFamily="18" charset="0"/>
                  </a:rPr>
                  <a:t>(Notation omitted for accumulator, selection, extraction, assignment…)</a:t>
                </a:r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1925300" cy="5886446"/>
              </a:xfrm>
              <a:blipFill>
                <a:blip r:embed="rId3"/>
                <a:stretch>
                  <a:fillRect l="-1022" t="-1140" r="-460" b="-497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8438568"/>
                  </p:ext>
                </p:extLst>
              </p:nvPr>
            </p:nvGraphicFramePr>
            <p:xfrm>
              <a:off x="4826000" y="428799"/>
              <a:ext cx="7137209" cy="5243830"/>
            </p:xfrm>
            <a:graphic>
              <a:graphicData uri="http://schemas.openxmlformats.org/drawingml/2006/table">
                <a:tbl>
                  <a:tblPr firstRow="1" bandRow="1">
                    <a:tableStyleId>{793D81CF-94F2-401A-BA57-92F5A7B2D0C5}</a:tableStyleId>
                  </a:tblPr>
                  <a:tblGrid>
                    <a:gridCol w="1165542">
                      <a:extLst>
                        <a:ext uri="{9D8B030D-6E8A-4147-A177-3AD203B41FA5}">
                          <a16:colId xmlns:a16="http://schemas.microsoft.com/office/drawing/2014/main" val="1584196438"/>
                        </a:ext>
                      </a:extLst>
                    </a:gridCol>
                    <a:gridCol w="3545205">
                      <a:extLst>
                        <a:ext uri="{9D8B030D-6E8A-4147-A177-3AD203B41FA5}">
                          <a16:colId xmlns:a16="http://schemas.microsoft.com/office/drawing/2014/main" val="1051939147"/>
                        </a:ext>
                      </a:extLst>
                    </a:gridCol>
                    <a:gridCol w="684276">
                      <a:extLst>
                        <a:ext uri="{9D8B030D-6E8A-4147-A177-3AD203B41FA5}">
                          <a16:colId xmlns:a16="http://schemas.microsoft.com/office/drawing/2014/main" val="713842871"/>
                        </a:ext>
                      </a:extLst>
                    </a:gridCol>
                    <a:gridCol w="1742186">
                      <a:extLst>
                        <a:ext uri="{9D8B030D-6E8A-4147-A177-3AD203B41FA5}">
                          <a16:colId xmlns:a16="http://schemas.microsoft.com/office/drawing/2014/main" val="3245860092"/>
                        </a:ext>
                      </a:extLst>
                    </a:gridCol>
                  </a:tblGrid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bg1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symbol</a:t>
                          </a:r>
                          <a:endParaRPr lang="en-US" sz="2000" dirty="0">
                            <a:solidFill>
                              <a:schemeClr val="bg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tx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bg1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operation</a:t>
                          </a:r>
                          <a:endParaRPr lang="en-US" sz="2000" dirty="0">
                            <a:solidFill>
                              <a:schemeClr val="bg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tx1"/>
                        </a:solidFill>
                      </a:tcPr>
                    </a:tc>
                    <a:tc gridSpan="2">
                      <a:txBody>
                        <a:bodyPr/>
                        <a:lstStyle/>
                        <a:p>
                          <a:pPr algn="ctr"/>
                          <a:r>
                            <a:rPr lang="en-US" sz="2000" b="1" i="0" dirty="0" smtClean="0">
                              <a:solidFill>
                                <a:schemeClr val="bg1"/>
                              </a:solidFill>
                            </a:rPr>
                            <a:t>notation</a:t>
                          </a:r>
                          <a:endParaRPr lang="en-US" sz="2000" b="1" i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0" marR="0" marT="0" marB="0" anchor="ctr">
                        <a:solidFill>
                          <a:schemeClr val="tx1"/>
                        </a:solidFill>
                      </a:tcPr>
                    </a:tc>
                    <a:tc hMerge="1">
                      <a:txBody>
                        <a:bodyPr/>
                        <a:lstStyle/>
                        <a:p>
                          <a:pPr algn="l"/>
                          <a:endParaRPr lang="en-US" sz="2000" b="1" i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45720" marR="45720" anchor="ctr">
                        <a:solidFill>
                          <a:schemeClr val="tx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91445485"/>
                      </a:ext>
                    </a:extLst>
                  </a:tr>
                  <a:tr h="274320">
                    <a:tc rowSpan="3"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00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⊕.⊗</m:t>
                                </m:r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matrix-matrix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𝐂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𝐌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00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⊕.⊗</m:t>
                                </m:r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45720" marR="4572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87602463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vector-matrix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000" b="1" i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𝐯</m:t>
                                </m:r>
                                <m:r>
                                  <a:rPr lang="en-US" sz="200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⊕.⊗</m:t>
                                </m:r>
                                <m:r>
                                  <a:rPr lang="en-US" sz="20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45720" marR="4572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760801650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matrix-vector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00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⊕.⊗</m:t>
                                </m:r>
                                <m:r>
                                  <a:rPr lang="en-US" sz="20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𝐯</m:t>
                                </m:r>
                              </m:oMath>
                            </m:oMathPara>
                          </a14:m>
                          <a:endParaRPr lang="en-US" sz="20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45720" marR="4572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31068446"/>
                      </a:ext>
                    </a:extLst>
                  </a:tr>
                  <a:tr h="274320">
                    <a:tc rowSpan="2"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⊗</m:t>
                                </m:r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element-wise</a:t>
                          </a:r>
                          <a:r>
                            <a:rPr lang="hu-HU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multiplication</a:t>
                          </a:r>
                          <a:r>
                            <a:rPr lang="en-US" sz="2000" dirty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/>
                          </a:r>
                          <a:br>
                            <a:rPr lang="en-US" sz="2000" dirty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</a:b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(set intersection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of patterns)</a:t>
                          </a:r>
                          <a:endParaRPr lang="en-US" sz="2000" dirty="0" smtClean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𝐂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smtClean="0">
                                        <a:latin typeface="Cambria Math" panose="02040503050406030204" pitchFamily="18" charset="0"/>
                                      </a:rPr>
                                      <m:t>𝐌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⊗</m:t>
                                </m:r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760540985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𝐮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⊗</m:t>
                                </m:r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𝐯</m:t>
                                </m:r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2213935"/>
                      </a:ext>
                    </a:extLst>
                  </a:tr>
                  <a:tr h="274320">
                    <a:tc rowSpan="2"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element-wise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addition</a:t>
                          </a:r>
                          <a:b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</a:b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(set union 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of patterns)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𝐂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smtClean="0">
                                        <a:latin typeface="Cambria Math" panose="02040503050406030204" pitchFamily="18" charset="0"/>
                                      </a:rPr>
                                      <m:t>𝐌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𝐀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𝐁</m:t>
                                </m:r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968038090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𝐮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𝐯</m:t>
                                </m:r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80228355"/>
                      </a:ext>
                    </a:extLst>
                  </a:tr>
                  <a:tr h="274320">
                    <a:tc rowSpan="2"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apply unary operator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𝐂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smtClean="0">
                                        <a:latin typeface="Cambria Math" panose="02040503050406030204" pitchFamily="18" charset="0"/>
                                      </a:rPr>
                                      <m:t>𝐌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  <m:d>
                                  <m:dPr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smtClean="0">
                                        <a:latin typeface="Cambria Math" panose="02040503050406030204" pitchFamily="18" charset="0"/>
                                      </a:rPr>
                                      <m:t>𝐀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510153809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0" marR="0" marT="0" marB="0"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  <m:d>
                                  <m:dPr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𝐯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b="1" i="0" dirty="0"/>
                        </a:p>
                      </a:txBody>
                      <a:tcPr marL="45720" marR="45720"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00578789"/>
                      </a:ext>
                    </a:extLst>
                  </a:tr>
                  <a:tr h="274320">
                    <a:tc rowSpan="2"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begChr m:val="["/>
                                    <m:endChr m:val="]"/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  <m:t>⊕…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reduce to vector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𝐰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𝐦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dirty="0"/>
                        </a:p>
                      </a:txBody>
                      <a:tcPr marL="0" marR="0" marT="0" marB="0"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d>
                                  <m:dPr>
                                    <m:begChr m:val="["/>
                                    <m:endChr m:val="]"/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</m:e>
                                      <m:sub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𝑗</m:t>
                                        </m:r>
                                      </m:sub>
                                    </m:sSub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𝐀</m:t>
                                    </m:r>
                                    <m:d>
                                      <m:dPr>
                                        <m:ctrlPr>
                                          <a:rPr lang="en-US" sz="2000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sz="2000" b="1" i="1" smtClean="0">
                                            <a:latin typeface="Cambria Math" panose="02040503050406030204" pitchFamily="18" charset="0"/>
                                          </a:rPr>
                                          <m:t>:,</m:t>
                                        </m:r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𝑗</m:t>
                                        </m:r>
                                      </m:e>
                                    </m:d>
                                  </m:e>
                                </m:d>
                              </m:oMath>
                            </m:oMathPara>
                          </a14:m>
                          <a:endParaRPr lang="en-US" sz="2000" dirty="0"/>
                        </a:p>
                      </a:txBody>
                      <a:tcPr marL="45720" marR="45720" anchor="ctr">
                        <a:solidFill>
                          <a:srgbClr val="E9E9E9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806340510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reduce to scalar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</m:oMath>
                            </m:oMathPara>
                          </a14:m>
                          <a:endParaRPr lang="en-US" sz="2000" dirty="0"/>
                        </a:p>
                      </a:txBody>
                      <a:tcPr marL="0" marR="0" marT="0" marB="0"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d>
                                  <m:dPr>
                                    <m:begChr m:val="["/>
                                    <m:endChr m:val="]"/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</m:e>
                                      <m:sub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𝑖𝑗</m:t>
                                        </m:r>
                                      </m:sub>
                                    </m:sSub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𝐀</m:t>
                                    </m:r>
                                    <m:d>
                                      <m:dPr>
                                        <m:ctrlP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𝑖</m:t>
                                        </m:r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,</m:t>
                                        </m:r>
                                        <m:r>
                                          <a:rPr lang="en-US" sz="2000" b="0" i="1" smtClean="0">
                                            <a:latin typeface="Cambria Math" panose="02040503050406030204" pitchFamily="18" charset="0"/>
                                          </a:rPr>
                                          <m:t>𝑗</m:t>
                                        </m:r>
                                      </m:e>
                                    </m:d>
                                  </m:e>
                                </m:d>
                              </m:oMath>
                            </m:oMathPara>
                          </a14:m>
                          <a:endParaRPr lang="en-US" sz="2000" dirty="0"/>
                        </a:p>
                      </a:txBody>
                      <a:tcPr marL="45720" marR="45720" anchor="ctr">
                        <a:solidFill>
                          <a:srgbClr val="E9E9E9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911906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𝐀</m:t>
                                    </m:r>
                                  </m:e>
                                  <m:sup>
                                    <m: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  <m:t>⊤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transpose matrix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000" b="1" i="0" smtClean="0">
                                    <a:latin typeface="Cambria Math" panose="02040503050406030204" pitchFamily="18" charset="0"/>
                                  </a:rPr>
                                  <m:t>𝐂</m:t>
                                </m:r>
                                <m:d>
                                  <m:dPr>
                                    <m:begChr m:val="⟨"/>
                                    <m:endChr m:val="⟩"/>
                                    <m:ctrlPr>
                                      <a:rPr lang="en-US" sz="20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𝐌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a:rPr lang="en-US" sz="2000" smtClean="0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sSup>
                                  <m:sSupPr>
                                    <m:ctrlP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sz="2000" b="1" i="0" smtClean="0">
                                        <a:latin typeface="Cambria Math" panose="02040503050406030204" pitchFamily="18" charset="0"/>
                                      </a:rPr>
                                      <m:t>𝐀</m:t>
                                    </m:r>
                                  </m:e>
                                  <m:sup>
                                    <m:r>
                                      <a:rPr lang="en-US" sz="2000" b="0" i="1" smtClean="0">
                                        <a:latin typeface="Cambria Math" panose="02040503050406030204" pitchFamily="18" charset="0"/>
                                      </a:rPr>
                                      <m:t>⊤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45720" marR="45720"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50261869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8438568"/>
                  </p:ext>
                </p:extLst>
              </p:nvPr>
            </p:nvGraphicFramePr>
            <p:xfrm>
              <a:off x="4826000" y="428799"/>
              <a:ext cx="7137209" cy="5243830"/>
            </p:xfrm>
            <a:graphic>
              <a:graphicData uri="http://schemas.openxmlformats.org/drawingml/2006/table">
                <a:tbl>
                  <a:tblPr firstRow="1" bandRow="1">
                    <a:tableStyleId>{793D81CF-94F2-401A-BA57-92F5A7B2D0C5}</a:tableStyleId>
                  </a:tblPr>
                  <a:tblGrid>
                    <a:gridCol w="1165542">
                      <a:extLst>
                        <a:ext uri="{9D8B030D-6E8A-4147-A177-3AD203B41FA5}">
                          <a16:colId xmlns:a16="http://schemas.microsoft.com/office/drawing/2014/main" val="1584196438"/>
                        </a:ext>
                      </a:extLst>
                    </a:gridCol>
                    <a:gridCol w="3545205">
                      <a:extLst>
                        <a:ext uri="{9D8B030D-6E8A-4147-A177-3AD203B41FA5}">
                          <a16:colId xmlns:a16="http://schemas.microsoft.com/office/drawing/2014/main" val="1051939147"/>
                        </a:ext>
                      </a:extLst>
                    </a:gridCol>
                    <a:gridCol w="684276">
                      <a:extLst>
                        <a:ext uri="{9D8B030D-6E8A-4147-A177-3AD203B41FA5}">
                          <a16:colId xmlns:a16="http://schemas.microsoft.com/office/drawing/2014/main" val="713842871"/>
                        </a:ext>
                      </a:extLst>
                    </a:gridCol>
                    <a:gridCol w="1742186">
                      <a:extLst>
                        <a:ext uri="{9D8B030D-6E8A-4147-A177-3AD203B41FA5}">
                          <a16:colId xmlns:a16="http://schemas.microsoft.com/office/drawing/2014/main" val="324586009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bg1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symbol</a:t>
                          </a:r>
                          <a:endParaRPr lang="en-US" sz="2000" dirty="0">
                            <a:solidFill>
                              <a:schemeClr val="bg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tx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bg1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operation</a:t>
                          </a:r>
                          <a:endParaRPr lang="en-US" sz="2000" dirty="0">
                            <a:solidFill>
                              <a:schemeClr val="bg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tx1"/>
                        </a:solidFill>
                      </a:tcPr>
                    </a:tc>
                    <a:tc gridSpan="2">
                      <a:txBody>
                        <a:bodyPr/>
                        <a:lstStyle/>
                        <a:p>
                          <a:pPr algn="ctr"/>
                          <a:r>
                            <a:rPr lang="en-US" sz="2000" b="1" i="0" dirty="0" smtClean="0">
                              <a:solidFill>
                                <a:schemeClr val="bg1"/>
                              </a:solidFill>
                            </a:rPr>
                            <a:t>notation</a:t>
                          </a:r>
                          <a:endParaRPr lang="en-US" sz="2000" b="1" i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0" marR="0" marT="0" marB="0" anchor="ctr">
                        <a:solidFill>
                          <a:schemeClr val="tx1"/>
                        </a:solidFill>
                      </a:tcPr>
                    </a:tc>
                    <a:tc hMerge="1">
                      <a:txBody>
                        <a:bodyPr/>
                        <a:lstStyle/>
                        <a:p>
                          <a:pPr algn="l"/>
                          <a:endParaRPr lang="en-US" sz="2000" b="1" i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45720" marR="45720" anchor="ctr">
                        <a:solidFill>
                          <a:schemeClr val="tx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91445485"/>
                      </a:ext>
                    </a:extLst>
                  </a:tr>
                  <a:tr h="396240">
                    <a:tc rowSpan="3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35897" r="-514660" b="-31743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matrix-matrix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107692" r="-257143" b="-11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107692" r="-699" b="-11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87602463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vector-matrix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207692" r="-257143" b="-10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207692" r="-699" b="-10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760801650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matrix-vector multiplication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307692" r="-257143" b="-9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307692" r="-699" b="-9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31068446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203846" r="-514660" b="-376154"/>
                          </a:stretch>
                        </a:blipFill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element-wise</a:t>
                          </a:r>
                          <a:r>
                            <a:rPr lang="hu-HU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multiplication</a:t>
                          </a:r>
                          <a:r>
                            <a:rPr lang="en-US" sz="2000" dirty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/>
                          </a:r>
                          <a:br>
                            <a:rPr lang="en-US" sz="2000" dirty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</a:b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(set intersection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of patterns)</a:t>
                          </a:r>
                          <a:endParaRPr lang="en-US" sz="2000" dirty="0" smtClean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407692" r="-257143" b="-8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407692" r="-699" b="-8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60540985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507692" r="-257143" b="-7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507692" r="-699" b="-7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972213935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303846" r="-514660" b="-276154"/>
                          </a:stretch>
                        </a:blipFill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element-wise</a:t>
                          </a:r>
                          <a:r>
                            <a:rPr lang="hu-HU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 </a:t>
                          </a: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addition</a:t>
                          </a:r>
                          <a:b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</a:br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(set union </a:t>
                          </a:r>
                          <a:r>
                            <a:rPr lang="en-US" sz="2000" baseline="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of patterns)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607692" r="-257143" b="-6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607692" r="-699" b="-6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968038090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707692" r="-257143" b="-55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707692" r="-699" b="-55230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80228355"/>
                      </a:ext>
                    </a:extLst>
                  </a:tr>
                  <a:tr h="396240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400763" r="-514660" b="-174046"/>
                          </a:stretch>
                        </a:blipFill>
                      </a:tcPr>
                    </a:tc>
                    <a:tc rowSpan="2"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apply unary operator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795455" r="-257143" b="-4439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795455" r="-699" b="-44393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510153809"/>
                      </a:ext>
                    </a:extLst>
                  </a:tr>
                  <a:tr h="396240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 sz="1600" dirty="0"/>
                        </a:p>
                      </a:txBody>
                      <a:tcPr>
                        <a:solidFill>
                          <a:schemeClr val="bg2">
                            <a:lumMod val="10000"/>
                            <a:lumOff val="9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909231" r="-257143" b="-35076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909231" r="-699" b="-35076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00578789"/>
                      </a:ext>
                    </a:extLst>
                  </a:tr>
                  <a:tr h="442595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452414" r="-514660" b="-572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reduce to vector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911111" r="-257143" b="-21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911111" r="-699" b="-21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806340510"/>
                      </a:ext>
                    </a:extLst>
                  </a:tr>
                  <a:tr h="442595">
                    <a:tc vMerge="1">
                      <a:txBody>
                        <a:bodyPr/>
                        <a:lstStyle/>
                        <a:p>
                          <a:endParaRPr lang="en-US" sz="18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reduce to scalar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solidFill>
                          <a:srgbClr val="E9E9E9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997260" r="-257143" b="-11369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997260" r="-699" b="-11369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911906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24" t="-1232308" r="-514660" b="-2769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20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transpose matrix</a:t>
                          </a:r>
                          <a:endParaRPr lang="en-US" sz="20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blipFill>
                          <a:blip r:embed="rId4"/>
                          <a:stretch>
                            <a:fillRect l="-691964" t="-1232308" r="-257143" b="-2769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45720" marR="45720" anchor="ctr">
                        <a:blipFill>
                          <a:blip r:embed="rId4"/>
                          <a:stretch>
                            <a:fillRect l="-310140" t="-1232308" r="-699" b="-2769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950261869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093955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Breadth-first search / Levels</a:t>
            </a:r>
            <a:endParaRPr lang="hu-HU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0281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BFS – levels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0" i="1" smtClean="0">
                          <a:latin typeface="Cambria Math" panose="02040503050406030204" pitchFamily="18" charset="0"/>
                        </a:rPr>
                        <m:t>level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en-US" sz="2400" i="1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Jobbra nyíl 4"/>
          <p:cNvSpPr/>
          <p:nvPr/>
        </p:nvSpPr>
        <p:spPr>
          <a:xfrm rot="5400000">
            <a:off x="6647837" y="4921427"/>
            <a:ext cx="597617" cy="279763"/>
          </a:xfrm>
          <a:prstGeom prst="rightArrow">
            <a:avLst/>
          </a:prstGeom>
          <a:noFill/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  <a:latin typeface="Open Sans SemiBold" panose="020B0706030804020204" pitchFamily="34" charset="0"/>
            </a:endParaRPr>
          </a:p>
        </p:txBody>
      </p:sp>
      <p:cxnSp>
        <p:nvCxnSpPr>
          <p:cNvPr id="64" name="Görbe összekötő 49"/>
          <p:cNvCxnSpPr>
            <a:stCxn id="84" idx="0"/>
            <a:endCxn id="159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52"/>
          <p:cNvCxnSpPr>
            <a:stCxn id="86" idx="6"/>
            <a:endCxn id="88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örbe összekötő 58"/>
          <p:cNvCxnSpPr>
            <a:stCxn id="146" idx="6"/>
            <a:endCxn id="145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61"/>
          <p:cNvCxnSpPr>
            <a:stCxn id="147" idx="6"/>
            <a:endCxn id="148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64"/>
          <p:cNvCxnSpPr>
            <a:stCxn id="149" idx="4"/>
            <a:endCxn id="155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7"/>
          <p:cNvCxnSpPr>
            <a:stCxn id="144" idx="3"/>
            <a:endCxn id="142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70"/>
          <p:cNvCxnSpPr>
            <a:stCxn id="141" idx="0"/>
            <a:endCxn id="143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örbe összekötő 74"/>
          <p:cNvCxnSpPr>
            <a:stCxn id="152" idx="3"/>
            <a:endCxn id="90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8"/>
          <p:cNvCxnSpPr>
            <a:stCxn id="153" idx="4"/>
            <a:endCxn id="140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örbe összekötő 82"/>
          <p:cNvCxnSpPr>
            <a:stCxn id="151" idx="7"/>
            <a:endCxn id="150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örbe összekötő 86"/>
          <p:cNvCxnSpPr>
            <a:stCxn id="87" idx="2"/>
            <a:endCxn id="85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örbe összekötő 90"/>
          <p:cNvCxnSpPr>
            <a:stCxn id="89" idx="2"/>
            <a:endCxn id="91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8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9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0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2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3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5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6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7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1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3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4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5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6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7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8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9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0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1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2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3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4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55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6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7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8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59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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60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5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13115676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5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13115676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125000" r="-704412" b="-882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9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4835267"/>
              </p:ext>
            </p:extLst>
          </p:nvPr>
        </p:nvGraphicFramePr>
        <p:xfrm>
          <a:off x="8339106" y="3771492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19050">
                            <a:solidFill>
                              <a:sysClr val="windowText" lastClr="000000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19050">
                            <a:solidFill>
                              <a:sysClr val="windowText" lastClr="000000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58877509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58877509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7"/>
                          <a:stretch>
                            <a:fillRect t="-25000" r="-70588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99458363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𝐬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99458363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8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1" name="Rectangle 100"/>
              <p:cNvSpPr/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d>
                        <m:dPr>
                          <m:begChr m:val="⟨"/>
                          <m:endChr m:val="⟩"/>
                          <m:ctrlPr>
                            <a:rPr lang="hu-HU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1" i="0" smtClean="0">
                                  <a:latin typeface="Cambria Math" panose="02040503050406030204" pitchFamily="18" charset="0"/>
                                </a:rPr>
                                <m:t>𝐬</m:t>
                              </m:r>
                            </m:e>
                          </m:acc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en-US" sz="240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pair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400" b="1" dirty="0"/>
              </a:p>
            </p:txBody>
          </p:sp>
        </mc:Choice>
        <mc:Fallback>
          <p:sp>
            <p:nvSpPr>
              <p:cNvPr id="101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  <a:blipFill>
                <a:blip r:embed="rId9"/>
                <a:stretch>
                  <a:fillRect b="-157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Rectangle 59"/>
              <p:cNvSpPr/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>
                          <a:latin typeface="Cambria Math" panose="02040503050406030204" pitchFamily="18" charset="0"/>
                        </a:rPr>
                        <m:t>level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60" name="Rectangle 5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61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F</m:t>
                                    </m:r>
                                    <m: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T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dirty="0" smtClean="0">
                                    <a:latin typeface="Cambria Math" panose="02040503050406030204" pitchFamily="18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61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529752" t="-943" r="-208264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586154" t="-943" r="-93846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118027" t="-101905" r="-12687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529752" t="-101905" r="-20826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586154" t="-101905" r="-9384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1"/>
                          <a:stretch>
                            <a:fillRect l="-743333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13681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BFS – levels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 smtClean="0">
                          <a:latin typeface="Cambria Math" panose="02040503050406030204" pitchFamily="18" charset="0"/>
                        </a:rPr>
                        <m:t>level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sz="2400" i="1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Görbe összekötő 49"/>
          <p:cNvCxnSpPr>
            <a:stCxn id="85" idx="0"/>
            <a:endCxn id="160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örbe összekötő 52"/>
          <p:cNvCxnSpPr>
            <a:stCxn id="87" idx="6"/>
            <a:endCxn id="89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58"/>
          <p:cNvCxnSpPr>
            <a:stCxn id="147" idx="6"/>
            <a:endCxn id="146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61"/>
          <p:cNvCxnSpPr>
            <a:stCxn id="148" idx="6"/>
            <a:endCxn id="149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4"/>
          <p:cNvCxnSpPr>
            <a:stCxn id="150" idx="4"/>
            <a:endCxn id="156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67"/>
          <p:cNvCxnSpPr>
            <a:stCxn id="145" idx="3"/>
            <a:endCxn id="143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örbe összekötő 70"/>
          <p:cNvCxnSpPr>
            <a:stCxn id="142" idx="0"/>
            <a:endCxn id="144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4"/>
          <p:cNvCxnSpPr>
            <a:stCxn id="153" idx="3"/>
            <a:endCxn id="91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örbe összekötő 78"/>
          <p:cNvCxnSpPr>
            <a:stCxn id="154" idx="4"/>
            <a:endCxn id="141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örbe összekötő 82"/>
          <p:cNvCxnSpPr>
            <a:stCxn id="152" idx="7"/>
            <a:endCxn id="151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örbe összekötő 86"/>
          <p:cNvCxnSpPr>
            <a:stCxn id="88" idx="2"/>
            <a:endCxn id="86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örbe összekötő 90"/>
          <p:cNvCxnSpPr>
            <a:stCxn id="90" idx="2"/>
            <a:endCxn id="140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9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0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2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3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5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6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7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1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3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4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5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6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7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8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9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0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1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2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3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4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5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56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7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58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59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60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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61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33120706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33120706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kern="1200" dirty="0" smtClean="0">
                            <a:solidFill>
                              <a:schemeClr val="accent5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kern="1200" dirty="0" smtClean="0">
                              <a:solidFill>
                                <a:schemeClr val="accent5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125000" r="-704412" b="-882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92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2918154"/>
              </p:ext>
            </p:extLst>
          </p:nvPr>
        </p:nvGraphicFramePr>
        <p:xfrm>
          <a:off x="8339106" y="3771492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kern="1200" dirty="0" smtClean="0">
                          <a:ln w="19050">
                            <a:solidFill>
                              <a:sysClr val="windowText" lastClr="000000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kern="1200" dirty="0" smtClean="0">
                          <a:ln w="19050">
                            <a:solidFill>
                              <a:sysClr val="windowText" lastClr="000000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19050">
                            <a:solidFill>
                              <a:sysClr val="windowText" lastClr="000000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ysClr val="windowText" lastClr="000000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87400338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87400338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7"/>
                          <a:stretch>
                            <a:fillRect t="-25000" r="-70588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" name="Jobbra nyíl 4"/>
          <p:cNvSpPr/>
          <p:nvPr/>
        </p:nvSpPr>
        <p:spPr>
          <a:xfrm rot="5400000">
            <a:off x="6647837" y="4921427"/>
            <a:ext cx="597617" cy="279763"/>
          </a:xfrm>
          <a:prstGeom prst="rightArrow">
            <a:avLst/>
          </a:prstGeom>
          <a:noFill/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7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3274008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𝐬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7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3274008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8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Rectangle 58"/>
              <p:cNvSpPr/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>
                          <a:latin typeface="Cambria Math" panose="02040503050406030204" pitchFamily="18" charset="0"/>
                        </a:rPr>
                        <m:t>level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59" name="Rectangle 5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3" name="Rectangle 100"/>
              <p:cNvSpPr/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d>
                        <m:dPr>
                          <m:begChr m:val="⟨"/>
                          <m:endChr m:val="⟩"/>
                          <m:ctrlPr>
                            <a:rPr lang="hu-HU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1" i="0" smtClean="0">
                                  <a:latin typeface="Cambria Math" panose="02040503050406030204" pitchFamily="18" charset="0"/>
                                </a:rPr>
                                <m:t>𝐬</m:t>
                              </m:r>
                            </m:e>
                          </m:acc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en-US" sz="240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pair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400" b="1" dirty="0"/>
              </a:p>
            </p:txBody>
          </p:sp>
        </mc:Choice>
        <mc:Fallback>
          <p:sp>
            <p:nvSpPr>
              <p:cNvPr id="63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  <a:blipFill>
                <a:blip r:embed="rId11"/>
                <a:stretch>
                  <a:fillRect b="-157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60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F</m:t>
                                    </m:r>
                                    <m: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T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dirty="0" smtClean="0">
                                    <a:latin typeface="Cambria Math" panose="02040503050406030204" pitchFamily="18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60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29752" t="-943" r="-208264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86154" t="-943" r="-93846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118027" t="-101905" r="-12687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29752" t="-101905" r="-20826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86154" t="-101905" r="-9384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743333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626880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BFS – levels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 smtClean="0">
                          <a:latin typeface="Cambria Math" panose="02040503050406030204" pitchFamily="18" charset="0"/>
                        </a:rPr>
                        <m:t>level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sz="2400" i="1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Görbe összekötő 49"/>
          <p:cNvCxnSpPr>
            <a:stCxn id="85" idx="0"/>
            <a:endCxn id="160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örbe összekötő 52"/>
          <p:cNvCxnSpPr>
            <a:stCxn id="87" idx="6"/>
            <a:endCxn id="89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58"/>
          <p:cNvCxnSpPr>
            <a:stCxn id="147" idx="6"/>
            <a:endCxn id="146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61"/>
          <p:cNvCxnSpPr>
            <a:stCxn id="148" idx="6"/>
            <a:endCxn id="149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64"/>
          <p:cNvCxnSpPr>
            <a:stCxn id="150" idx="4"/>
            <a:endCxn id="156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67"/>
          <p:cNvCxnSpPr>
            <a:stCxn id="145" idx="3"/>
            <a:endCxn id="143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örbe összekötő 70"/>
          <p:cNvCxnSpPr>
            <a:stCxn id="142" idx="0"/>
            <a:endCxn id="144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74"/>
          <p:cNvCxnSpPr>
            <a:stCxn id="153" idx="3"/>
            <a:endCxn id="91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örbe összekötő 78"/>
          <p:cNvCxnSpPr>
            <a:stCxn id="154" idx="4"/>
            <a:endCxn id="141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örbe összekötő 82"/>
          <p:cNvCxnSpPr>
            <a:stCxn id="152" idx="7"/>
            <a:endCxn id="151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örbe összekötő 86"/>
          <p:cNvCxnSpPr>
            <a:stCxn id="88" idx="2"/>
            <a:endCxn id="86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örbe összekötő 90"/>
          <p:cNvCxnSpPr>
            <a:stCxn id="90" idx="2"/>
            <a:endCxn id="140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9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0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2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3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5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6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7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1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3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4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5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6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7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8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9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0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1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2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3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4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5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6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57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58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59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60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1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5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52802452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52802452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125000" r="-704412" b="-882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92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5448873"/>
              </p:ext>
            </p:extLst>
          </p:nvPr>
        </p:nvGraphicFramePr>
        <p:xfrm>
          <a:off x="8339106" y="3771492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12832125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12832125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7"/>
                          <a:stretch>
                            <a:fillRect t="-25000" r="-70588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4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4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dirty="0" smtClean="0">
                            <a:solidFill>
                              <a:schemeClr val="accent5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" name="Jobbra nyíl 4"/>
          <p:cNvSpPr/>
          <p:nvPr/>
        </p:nvSpPr>
        <p:spPr>
          <a:xfrm rot="5400000">
            <a:off x="6647837" y="4921427"/>
            <a:ext cx="597617" cy="279763"/>
          </a:xfrm>
          <a:prstGeom prst="rightArrow">
            <a:avLst/>
          </a:prstGeom>
          <a:noFill/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7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42473736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𝐬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7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42473736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8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Rectangle 59"/>
              <p:cNvSpPr/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>
                          <a:latin typeface="Cambria Math" panose="02040503050406030204" pitchFamily="18" charset="0"/>
                        </a:rPr>
                        <m:t>level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60" name="Rectangle 5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6" name="Rectangle 100"/>
              <p:cNvSpPr/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d>
                        <m:dPr>
                          <m:begChr m:val="⟨"/>
                          <m:endChr m:val="⟩"/>
                          <m:ctrlPr>
                            <a:rPr lang="hu-HU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1" i="0" smtClean="0">
                                  <a:latin typeface="Cambria Math" panose="02040503050406030204" pitchFamily="18" charset="0"/>
                                </a:rPr>
                                <m:t>𝐬</m:t>
                              </m:r>
                            </m:e>
                          </m:acc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en-US" sz="240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pair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400" b="1" dirty="0"/>
              </a:p>
            </p:txBody>
          </p:sp>
        </mc:Choice>
        <mc:Fallback>
          <p:sp>
            <p:nvSpPr>
              <p:cNvPr id="66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  <a:blipFill>
                <a:blip r:embed="rId11"/>
                <a:stretch>
                  <a:fillRect b="-157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61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F</m:t>
                                    </m:r>
                                    <m: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T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dirty="0" smtClean="0">
                                    <a:latin typeface="Cambria Math" panose="02040503050406030204" pitchFamily="18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61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29752" t="-943" r="-208264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86154" t="-943" r="-93846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118027" t="-101905" r="-12687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29752" t="-101905" r="-20826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586154" t="-101905" r="-9384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2"/>
                          <a:stretch>
                            <a:fillRect l="-743333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673379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Graph processing challenges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1811000" cy="5848346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Graph algorithms have</a:t>
                </a:r>
              </a:p>
              <a:p>
                <a:pPr marL="0" indent="0">
                  <a:buNone/>
                </a:pPr>
                <a:r>
                  <a:rPr lang="en-US" b="1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“a high </a:t>
                </a:r>
                <a:r>
                  <a:rPr lang="en-US" b="1" dirty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communication to computation </a:t>
                </a:r>
                <a:r>
                  <a:rPr lang="en-US" b="1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ratio”</a:t>
                </a: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 [</a:t>
                </a: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  <a:hlinkClick r:id="rId3"/>
                  </a:rPr>
                  <a:t>ICCS’15</a:t>
                </a: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].</a:t>
                </a:r>
              </a:p>
              <a:p>
                <a:pPr marL="0" indent="0">
                  <a:buNone/>
                </a:pPr>
                <a:r>
                  <a:rPr lang="en-US" dirty="0" smtClean="0"/>
                  <a:t>Computing is cheap, finding </a:t>
                </a:r>
                <a:r>
                  <a:rPr lang="en-US" i="1" dirty="0" smtClean="0"/>
                  <a:t>what to compute</a:t>
                </a:r>
                <a:r>
                  <a:rPr lang="en-US" dirty="0" smtClean="0"/>
                  <a:t> is expensive</a:t>
                </a:r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r>
                  <a:rPr lang="en-US" dirty="0" smtClean="0"/>
                  <a:t>Speedup with a CPU that has better arithmetic performance:</a:t>
                </a:r>
              </a:p>
              <a:p>
                <a:pPr>
                  <a:spcBef>
                    <a:spcPts val="0"/>
                  </a:spcBef>
                  <a:tabLst>
                    <a:tab pos="4572000" algn="l"/>
                    <a:tab pos="5380038" algn="l"/>
                  </a:tabLst>
                </a:pP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machine learning	</a:t>
                </a:r>
                <a14:m>
                  <m:oMath xmlns:m="http://schemas.openxmlformats.org/officeDocument/2006/math">
                    <m:r>
                      <a:rPr lang="en-US" sz="4000" b="0" i="1" smtClean="0">
                        <a:latin typeface="Cambria Math" panose="02040503050406030204" pitchFamily="18" charset="0"/>
                        <a:ea typeface="DejaVu Sans Mono" panose="020B0609030804020204" pitchFamily="49" charset="0"/>
                        <a:cs typeface="DejaVu Sans Mono" panose="020B0609030804020204" pitchFamily="49" charset="0"/>
                      </a:rPr>
                      <m:t>→</m:t>
                    </m:r>
                  </m:oMath>
                </a14:m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 	</a:t>
                </a:r>
                <a:r>
                  <a:rPr lang="en-US" b="1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a lot</a:t>
                </a:r>
              </a:p>
              <a:p>
                <a:pPr>
                  <a:spcBef>
                    <a:spcPts val="0"/>
                  </a:spcBef>
                  <a:tabLst>
                    <a:tab pos="4572000" algn="l"/>
                    <a:tab pos="5380038" algn="l"/>
                  </a:tabLst>
                </a:pP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relational databases	</a:t>
                </a:r>
                <a14:m>
                  <m:oMath xmlns:m="http://schemas.openxmlformats.org/officeDocument/2006/math">
                    <m:r>
                      <a:rPr lang="en-US" sz="4000" i="1">
                        <a:latin typeface="Cambria Math" panose="02040503050406030204" pitchFamily="18" charset="0"/>
                        <a:ea typeface="DejaVu Sans Mono" panose="020B0609030804020204" pitchFamily="49" charset="0"/>
                        <a:cs typeface="DejaVu Sans Mono" panose="020B0609030804020204" pitchFamily="49" charset="0"/>
                      </a:rPr>
                      <m:t>→</m:t>
                    </m:r>
                  </m:oMath>
                </a14:m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 	</a:t>
                </a:r>
                <a:r>
                  <a:rPr lang="en-US" b="1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some</a:t>
                </a:r>
              </a:p>
              <a:p>
                <a:pPr>
                  <a:spcBef>
                    <a:spcPts val="0"/>
                  </a:spcBef>
                  <a:tabLst>
                    <a:tab pos="4572000" algn="l"/>
                    <a:tab pos="5380038" algn="l"/>
                  </a:tabLst>
                </a:pP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graph processing	</a:t>
                </a:r>
                <a14:m>
                  <m:oMath xmlns:m="http://schemas.openxmlformats.org/officeDocument/2006/math">
                    <m:r>
                      <a:rPr lang="en-US" sz="4000" i="1">
                        <a:latin typeface="Cambria Math" panose="02040503050406030204" pitchFamily="18" charset="0"/>
                        <a:ea typeface="DejaVu Sans Mono" panose="020B0609030804020204" pitchFamily="49" charset="0"/>
                        <a:cs typeface="DejaVu Sans Mono" panose="020B0609030804020204" pitchFamily="49" charset="0"/>
                      </a:rPr>
                      <m:t>→</m:t>
                    </m:r>
                  </m:oMath>
                </a14:m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 	</a:t>
                </a:r>
                <a:r>
                  <a:rPr lang="en-US" b="1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very little</a:t>
                </a:r>
              </a:p>
              <a:p>
                <a:pPr>
                  <a:spcBef>
                    <a:spcPts val="0"/>
                  </a:spcBef>
                  <a:tabLst>
                    <a:tab pos="4572000" algn="l"/>
                    <a:tab pos="5380038" algn="l"/>
                  </a:tabLst>
                </a:pPr>
                <a:endParaRPr lang="en-US" b="1" dirty="0">
                  <a:ea typeface="DejaVu Sans Mono" panose="020B0609030804020204" pitchFamily="49" charset="0"/>
                  <a:cs typeface="DejaVu Sans Mono" panose="020B0609030804020204" pitchFamily="49" charset="0"/>
                </a:endParaRPr>
              </a:p>
              <a:p>
                <a:pPr marL="0" indent="0">
                  <a:spcBef>
                    <a:spcPts val="0"/>
                  </a:spcBef>
                  <a:buNone/>
                  <a:tabLst>
                    <a:tab pos="4572000" algn="l"/>
                    <a:tab pos="5380038" algn="l"/>
                  </a:tabLst>
                </a:pPr>
                <a:r>
                  <a:rPr lang="en-US" dirty="0" smtClean="0">
                    <a:ea typeface="DejaVu Sans Mono" panose="020B0609030804020204" pitchFamily="49" charset="0"/>
                    <a:cs typeface="DejaVu Sans Mono" panose="020B0609030804020204" pitchFamily="49" charset="0"/>
                  </a:rPr>
                  <a:t>What can we do about this?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1811000" cy="5848346"/>
              </a:xfrm>
              <a:blipFill>
                <a:blip r:embed="rId4"/>
                <a:stretch>
                  <a:fillRect l="-1290" t="-1356" b="-6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25240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BFS – levels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 smtClean="0">
                          <a:latin typeface="Cambria Math" panose="02040503050406030204" pitchFamily="18" charset="0"/>
                        </a:rPr>
                        <m:t>level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en-US" sz="2400" i="1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2449029"/>
                <a:ext cx="1458476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62" name="Görbe összekötő 49"/>
          <p:cNvCxnSpPr>
            <a:stCxn id="181" idx="0"/>
            <a:endCxn id="208" idx="1"/>
          </p:cNvCxnSpPr>
          <p:nvPr/>
        </p:nvCxnSpPr>
        <p:spPr>
          <a:xfrm rot="16200000" flipH="1">
            <a:off x="2303834" y="2696388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Görbe összekötő 52"/>
          <p:cNvCxnSpPr>
            <a:stCxn id="183" idx="6"/>
            <a:endCxn id="185" idx="6"/>
          </p:cNvCxnSpPr>
          <p:nvPr/>
        </p:nvCxnSpPr>
        <p:spPr>
          <a:xfrm flipH="1">
            <a:off x="1666001" y="3637148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Görbe összekötő 58"/>
          <p:cNvCxnSpPr>
            <a:stCxn id="195" idx="6"/>
            <a:endCxn id="194" idx="6"/>
          </p:cNvCxnSpPr>
          <p:nvPr/>
        </p:nvCxnSpPr>
        <p:spPr>
          <a:xfrm flipH="1">
            <a:off x="3321058" y="3685850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Görbe összekötő 61"/>
          <p:cNvCxnSpPr>
            <a:stCxn id="196" idx="6"/>
            <a:endCxn id="197" idx="0"/>
          </p:cNvCxnSpPr>
          <p:nvPr/>
        </p:nvCxnSpPr>
        <p:spPr>
          <a:xfrm>
            <a:off x="3377822" y="3600246"/>
            <a:ext cx="1478419" cy="1188239"/>
          </a:xfrm>
          <a:prstGeom prst="curvedConnector2">
            <a:avLst/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Görbe összekötő 64"/>
          <p:cNvCxnSpPr>
            <a:stCxn id="198" idx="4"/>
            <a:endCxn id="204" idx="6"/>
          </p:cNvCxnSpPr>
          <p:nvPr/>
        </p:nvCxnSpPr>
        <p:spPr>
          <a:xfrm rot="5400000">
            <a:off x="3515634" y="4998337"/>
            <a:ext cx="1203496" cy="1471039"/>
          </a:xfrm>
          <a:prstGeom prst="curvedConnector2">
            <a:avLst/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Görbe összekötő 67"/>
          <p:cNvCxnSpPr>
            <a:stCxn id="193" idx="3"/>
            <a:endCxn id="191" idx="5"/>
          </p:cNvCxnSpPr>
          <p:nvPr/>
        </p:nvCxnSpPr>
        <p:spPr>
          <a:xfrm rot="5400000">
            <a:off x="2355848" y="5705513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6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Görbe összekötő 70"/>
          <p:cNvCxnSpPr>
            <a:stCxn id="190" idx="0"/>
            <a:endCxn id="192" idx="1"/>
          </p:cNvCxnSpPr>
          <p:nvPr/>
        </p:nvCxnSpPr>
        <p:spPr>
          <a:xfrm rot="16200000" flipH="1">
            <a:off x="2344742" y="5511979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Görbe összekötő 74"/>
          <p:cNvCxnSpPr>
            <a:stCxn id="201" idx="3"/>
            <a:endCxn id="187" idx="5"/>
          </p:cNvCxnSpPr>
          <p:nvPr/>
        </p:nvCxnSpPr>
        <p:spPr>
          <a:xfrm rot="5400000" flipH="1">
            <a:off x="2342864" y="4320877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Görbe összekötő 78"/>
          <p:cNvCxnSpPr>
            <a:stCxn id="202" idx="4"/>
            <a:endCxn id="189" idx="0"/>
          </p:cNvCxnSpPr>
          <p:nvPr/>
        </p:nvCxnSpPr>
        <p:spPr>
          <a:xfrm rot="5400000">
            <a:off x="1832613" y="4804460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Görbe összekötő 82"/>
          <p:cNvCxnSpPr>
            <a:stCxn id="200" idx="7"/>
            <a:endCxn id="199" idx="1"/>
          </p:cNvCxnSpPr>
          <p:nvPr/>
        </p:nvCxnSpPr>
        <p:spPr>
          <a:xfrm rot="5400000" flipH="1" flipV="1">
            <a:off x="4025872" y="4284298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Görbe összekötő 86"/>
          <p:cNvCxnSpPr>
            <a:stCxn id="184" idx="2"/>
            <a:endCxn id="182" idx="2"/>
          </p:cNvCxnSpPr>
          <p:nvPr/>
        </p:nvCxnSpPr>
        <p:spPr>
          <a:xfrm rot="10800000">
            <a:off x="1346137" y="3632009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Görbe összekötő 90"/>
          <p:cNvCxnSpPr>
            <a:stCxn id="186" idx="2"/>
            <a:endCxn id="188" idx="2"/>
          </p:cNvCxnSpPr>
          <p:nvPr/>
        </p:nvCxnSpPr>
        <p:spPr>
          <a:xfrm rot="10800000" flipV="1">
            <a:off x="1344409" y="5025034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bg1">
                <a:lumMod val="50000"/>
              </a:schemeClr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Ellipszis 4"/>
          <p:cNvSpPr/>
          <p:nvPr/>
        </p:nvSpPr>
        <p:spPr>
          <a:xfrm>
            <a:off x="3181903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5" name="Ellipszis 5"/>
          <p:cNvSpPr/>
          <p:nvPr/>
        </p:nvSpPr>
        <p:spPr>
          <a:xfrm>
            <a:off x="48292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6" name="Ellipszis 6"/>
          <p:cNvSpPr/>
          <p:nvPr/>
        </p:nvSpPr>
        <p:spPr>
          <a:xfrm>
            <a:off x="1482641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7" name="Ellipszis 7"/>
          <p:cNvSpPr/>
          <p:nvPr/>
        </p:nvSpPr>
        <p:spPr>
          <a:xfrm>
            <a:off x="3181903" y="49338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8" name="Ellipszis 10"/>
          <p:cNvSpPr/>
          <p:nvPr/>
        </p:nvSpPr>
        <p:spPr>
          <a:xfrm>
            <a:off x="1482641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79" name="Ellipszis 11"/>
          <p:cNvSpPr/>
          <p:nvPr/>
        </p:nvSpPr>
        <p:spPr>
          <a:xfrm>
            <a:off x="3181903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0" name="Ellipszis 12"/>
          <p:cNvSpPr/>
          <p:nvPr/>
        </p:nvSpPr>
        <p:spPr>
          <a:xfrm>
            <a:off x="1482641" y="6308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1" name="Ellipszis 10"/>
          <p:cNvSpPr/>
          <p:nvPr/>
        </p:nvSpPr>
        <p:spPr>
          <a:xfrm>
            <a:off x="1534565" y="343865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2" name="Ellipszis 10"/>
          <p:cNvSpPr/>
          <p:nvPr/>
        </p:nvSpPr>
        <p:spPr>
          <a:xfrm>
            <a:off x="1346136" y="360500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3" name="Ellipszis 10"/>
          <p:cNvSpPr/>
          <p:nvPr/>
        </p:nvSpPr>
        <p:spPr>
          <a:xfrm>
            <a:off x="1619145" y="36101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4" name="Ellipszis 10"/>
          <p:cNvSpPr/>
          <p:nvPr/>
        </p:nvSpPr>
        <p:spPr>
          <a:xfrm>
            <a:off x="1351693" y="486927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5" name="Ellipszis 10"/>
          <p:cNvSpPr/>
          <p:nvPr/>
        </p:nvSpPr>
        <p:spPr>
          <a:xfrm>
            <a:off x="1612001" y="4869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6" name="Ellipszis 10"/>
          <p:cNvSpPr/>
          <p:nvPr/>
        </p:nvSpPr>
        <p:spPr>
          <a:xfrm>
            <a:off x="1358043" y="499803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7" name="Ellipszis 10"/>
          <p:cNvSpPr/>
          <p:nvPr/>
        </p:nvSpPr>
        <p:spPr>
          <a:xfrm>
            <a:off x="1620903" y="495065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8" name="Ellipszis 12"/>
          <p:cNvSpPr/>
          <p:nvPr/>
        </p:nvSpPr>
        <p:spPr>
          <a:xfrm>
            <a:off x="1344409" y="6260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89" name="Ellipszis 12"/>
          <p:cNvSpPr/>
          <p:nvPr/>
        </p:nvSpPr>
        <p:spPr>
          <a:xfrm>
            <a:off x="1484910" y="616165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0" name="Ellipszis 12"/>
          <p:cNvSpPr/>
          <p:nvPr/>
        </p:nvSpPr>
        <p:spPr>
          <a:xfrm>
            <a:off x="1601810" y="62279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1" name="Ellipszis 12"/>
          <p:cNvSpPr/>
          <p:nvPr/>
        </p:nvSpPr>
        <p:spPr>
          <a:xfrm>
            <a:off x="1606573" y="63721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2" name="Ellipszis 12"/>
          <p:cNvSpPr/>
          <p:nvPr/>
        </p:nvSpPr>
        <p:spPr>
          <a:xfrm>
            <a:off x="3060661" y="622789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3" name="Ellipszis 12"/>
          <p:cNvSpPr/>
          <p:nvPr/>
        </p:nvSpPr>
        <p:spPr>
          <a:xfrm>
            <a:off x="3060661" y="63626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4" name="Ellipszis 7"/>
          <p:cNvSpPr/>
          <p:nvPr/>
        </p:nvSpPr>
        <p:spPr>
          <a:xfrm>
            <a:off x="3267058" y="48195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5" name="Ellipszis 11"/>
          <p:cNvSpPr/>
          <p:nvPr/>
        </p:nvSpPr>
        <p:spPr>
          <a:xfrm>
            <a:off x="3279783" y="36588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6" name="Ellipszis 11"/>
          <p:cNvSpPr/>
          <p:nvPr/>
        </p:nvSpPr>
        <p:spPr>
          <a:xfrm>
            <a:off x="3323822" y="357324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7" name="Ellipszis 5"/>
          <p:cNvSpPr/>
          <p:nvPr/>
        </p:nvSpPr>
        <p:spPr>
          <a:xfrm>
            <a:off x="4829241" y="47884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8" name="Ellipszis 5"/>
          <p:cNvSpPr/>
          <p:nvPr/>
        </p:nvSpPr>
        <p:spPr>
          <a:xfrm>
            <a:off x="4825901" y="50781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99" name="Ellipszis 5"/>
          <p:cNvSpPr/>
          <p:nvPr/>
        </p:nvSpPr>
        <p:spPr>
          <a:xfrm>
            <a:off x="4684961" y="493273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00" name="Ellipszis 7"/>
          <p:cNvSpPr/>
          <p:nvPr/>
        </p:nvSpPr>
        <p:spPr>
          <a:xfrm>
            <a:off x="3323438" y="49433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01" name="Ellipszis 7"/>
          <p:cNvSpPr/>
          <p:nvPr/>
        </p:nvSpPr>
        <p:spPr>
          <a:xfrm>
            <a:off x="3073383" y="50132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02" name="Ellipszis 7"/>
          <p:cNvSpPr/>
          <p:nvPr/>
        </p:nvSpPr>
        <p:spPr>
          <a:xfrm>
            <a:off x="3162811" y="50711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203" name="Ellipszis 28"/>
          <p:cNvSpPr/>
          <p:nvPr/>
        </p:nvSpPr>
        <p:spPr>
          <a:xfrm>
            <a:off x="13366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4" name="Ellipszis 29"/>
          <p:cNvSpPr/>
          <p:nvPr/>
        </p:nvSpPr>
        <p:spPr>
          <a:xfrm>
            <a:off x="3035945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205" name="Ellipszis 30"/>
          <p:cNvSpPr/>
          <p:nvPr/>
        </p:nvSpPr>
        <p:spPr>
          <a:xfrm>
            <a:off x="4683283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6" name="Ellipszis 31"/>
          <p:cNvSpPr/>
          <p:nvPr/>
        </p:nvSpPr>
        <p:spPr>
          <a:xfrm>
            <a:off x="3035945" y="47896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7" name="Ellipszis 34"/>
          <p:cNvSpPr/>
          <p:nvPr/>
        </p:nvSpPr>
        <p:spPr>
          <a:xfrm>
            <a:off x="1336683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 panose="05000000000000000000" pitchFamily="2" charset="2"/>
              </a:rPr>
              <a:t></a:t>
            </a:r>
            <a:endParaRPr lang="hu-HU" sz="40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08" name="Ellipszis 35"/>
          <p:cNvSpPr/>
          <p:nvPr/>
        </p:nvSpPr>
        <p:spPr>
          <a:xfrm>
            <a:off x="3035945" y="342900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9" name="Ellipszis 36"/>
          <p:cNvSpPr/>
          <p:nvPr/>
        </p:nvSpPr>
        <p:spPr>
          <a:xfrm>
            <a:off x="1336683" y="61643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bg1">
                    <a:lumMod val="50000"/>
                  </a:schemeClr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bg1">
                  <a:lumMod val="5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0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81711912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𝐟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0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81711912"/>
                  </p:ext>
                </p:extLst>
              </p:nvPr>
            </p:nvGraphicFramePr>
            <p:xfrm>
              <a:off x="5219700" y="3771492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125000" r="-704412" b="-882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2797702"/>
              </p:ext>
            </p:extLst>
          </p:nvPr>
        </p:nvGraphicFramePr>
        <p:xfrm>
          <a:off x="8339106" y="3771492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400" b="0" kern="1200" dirty="0" smtClean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dirty="0" smtClean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400" b="0" dirty="0">
                        <a:solidFill>
                          <a:schemeClr val="accent4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657210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657210"/>
                  </p:ext>
                </p:extLst>
              </p:nvPr>
            </p:nvGraphicFramePr>
            <p:xfrm>
              <a:off x="8339106" y="630121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7"/>
                          <a:stretch>
                            <a:fillRect t="-25000" r="-705882" b="-73823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8" name="Jobbra nyíl 4"/>
          <p:cNvSpPr/>
          <p:nvPr/>
        </p:nvSpPr>
        <p:spPr>
          <a:xfrm rot="5400000">
            <a:off x="6647837" y="4921427"/>
            <a:ext cx="597617" cy="279763"/>
          </a:xfrm>
          <a:prstGeom prst="rightArrow">
            <a:avLst/>
          </a:prstGeom>
          <a:noFill/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6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728333883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𝐬</m:t>
                                </m:r>
                              </m:oMath>
                            </m:oMathPara>
                          </a14:m>
                          <a:endParaRPr lang="hu-HU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69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728333883"/>
                  </p:ext>
                </p:extLst>
              </p:nvPr>
            </p:nvGraphicFramePr>
            <p:xfrm>
              <a:off x="5219700" y="5436317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8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4</a:t>
                          </a:r>
                          <a:endParaRPr lang="hu-HU" sz="2600" b="0" kern="12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9208781" y="5595146"/>
                <a:ext cx="1938351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sz="2400" b="1" i="0" smtClean="0">
                        <a:latin typeface="Cambria Math" panose="02040503050406030204" pitchFamily="18" charset="0"/>
                      </a:rPr>
                      <m:t>𝐟</m:t>
                    </m:r>
                  </m:oMath>
                </a14:m>
                <a:r>
                  <a:rPr lang="en-US" sz="2400" dirty="0" smtClean="0"/>
                  <a:t> is empty </a:t>
                </a:r>
                <a:br>
                  <a:rPr lang="en-US" sz="2400" dirty="0" smtClean="0"/>
                </a:b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sz="2400" dirty="0" smtClean="0"/>
                  <a:t> terminate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08781" y="5595146"/>
                <a:ext cx="1938351" cy="830997"/>
              </a:xfrm>
              <a:prstGeom prst="rect">
                <a:avLst/>
              </a:prstGeom>
              <a:blipFill>
                <a:blip r:embed="rId9"/>
                <a:stretch>
                  <a:fillRect t="-5882" r="-4403" b="-16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Rectangle 62"/>
              <p:cNvSpPr/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i="1">
                          <a:latin typeface="Cambria Math" panose="02040503050406030204" pitchFamily="18" charset="0"/>
                        </a:rPr>
                        <m:t>level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63" name="Rectangle 6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5539" y="4794201"/>
                <a:ext cx="888385" cy="46166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7" name="Rectangle 100"/>
              <p:cNvSpPr/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d>
                        <m:dPr>
                          <m:begChr m:val="⟨"/>
                          <m:endChr m:val="⟩"/>
                          <m:ctrlPr>
                            <a:rPr lang="hu-HU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1" i="0" smtClean="0">
                                  <a:latin typeface="Cambria Math" panose="02040503050406030204" pitchFamily="18" charset="0"/>
                                </a:rPr>
                                <m:t>𝐬</m:t>
                              </m:r>
                            </m:e>
                          </m:acc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en-US" sz="240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pair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400" b="1" dirty="0"/>
              </a:p>
            </p:txBody>
          </p:sp>
        </mc:Choice>
        <mc:Fallback>
          <p:sp>
            <p:nvSpPr>
              <p:cNvPr id="67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4969" y="4670443"/>
                <a:ext cx="2905977" cy="461665"/>
              </a:xfrm>
              <a:prstGeom prst="rect">
                <a:avLst/>
              </a:prstGeom>
              <a:blipFill>
                <a:blip r:embed="rId13"/>
                <a:stretch>
                  <a:fillRect b="-157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62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F</m:t>
                                    </m:r>
                                    <m: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T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dirty="0" smtClean="0">
                                    <a:latin typeface="Cambria Math" panose="02040503050406030204" pitchFamily="18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62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529752" t="-943" r="-208264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586154" t="-943" r="-93846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118027" t="-101905" r="-12687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529752" t="-101905" r="-20826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586154" t="-101905" r="-9384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4"/>
                          <a:stretch>
                            <a:fillRect l="-743333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161188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BFS – </a:t>
            </a:r>
            <a:r>
              <a:rPr lang="en-US" dirty="0" smtClean="0"/>
              <a:t>levels: Algorithm</a:t>
            </a:r>
            <a:endParaRPr lang="hu-HU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2039600" cy="5734046"/>
              </a:xfrm>
            </p:spPr>
            <p:txBody>
              <a:bodyPr/>
              <a:lstStyle/>
              <a:p>
                <a:r>
                  <a:rPr lang="en-US" dirty="0" smtClean="0">
                    <a:latin typeface="+mj-lt"/>
                  </a:rPr>
                  <a:t>Input:</a:t>
                </a:r>
                <a:r>
                  <a:rPr lang="en-US" dirty="0" smtClean="0"/>
                  <a:t> a</a:t>
                </a:r>
                <a:r>
                  <a:rPr lang="hu-HU" dirty="0" smtClean="0"/>
                  <a:t>djacency matrix</a:t>
                </a:r>
                <a:r>
                  <a:rPr lang="hu-HU" dirty="0"/>
                  <a:t> </a:t>
                </a:r>
                <a14:m>
                  <m:oMath xmlns:m="http://schemas.openxmlformats.org/officeDocument/2006/math">
                    <m:r>
                      <a:rPr lang="hu-HU" b="1" i="0" dirty="0" smtClean="0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US" dirty="0" smtClean="0"/>
                  <a:t>, source vertex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 smtClean="0"/>
                  <a:t>, #vertices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hu-HU" i="1" dirty="0" smtClean="0"/>
              </a:p>
              <a:p>
                <a:r>
                  <a:rPr lang="en-US" dirty="0" smtClean="0">
                    <a:latin typeface="+mj-lt"/>
                  </a:rPr>
                  <a:t>Output:</a:t>
                </a:r>
                <a:r>
                  <a:rPr lang="en-US" dirty="0" smtClean="0"/>
                  <a:t> </a:t>
                </a:r>
                <a:r>
                  <a:rPr lang="hu-HU" dirty="0" err="1" smtClean="0"/>
                  <a:t>vector</a:t>
                </a:r>
                <a:r>
                  <a:rPr lang="hu-HU" dirty="0" smtClean="0"/>
                  <a:t> of </a:t>
                </a:r>
                <a:r>
                  <a:rPr lang="en-US" dirty="0" smtClean="0"/>
                  <a:t>seen</a:t>
                </a:r>
                <a:r>
                  <a:rPr lang="hu-HU" dirty="0" smtClean="0"/>
                  <a:t> </a:t>
                </a:r>
                <a:r>
                  <a:rPr lang="en-US" dirty="0" smtClean="0"/>
                  <a:t>vertices </a:t>
                </a:r>
                <a14:m>
                  <m:oMath xmlns:m="http://schemas.openxmlformats.org/officeDocument/2006/math">
                    <m:r>
                      <a:rPr lang="en-US" b="1" i="0" dirty="0" smtClean="0">
                        <a:latin typeface="Cambria Math" panose="02040503050406030204" pitchFamily="18" charset="0"/>
                      </a:rPr>
                      <m:t>𝐬</m:t>
                    </m:r>
                  </m:oMath>
                </a14:m>
                <a:r>
                  <a:rPr lang="en-US" dirty="0" smtClean="0"/>
                  <a:t> (integer)</a:t>
                </a:r>
              </a:p>
              <a:p>
                <a:r>
                  <a:rPr lang="en-US" dirty="0" smtClean="0">
                    <a:latin typeface="+mj-lt"/>
                  </a:rPr>
                  <a:t>Workspace:</a:t>
                </a:r>
                <a:r>
                  <a:rPr lang="en-US" dirty="0" smtClean="0"/>
                  <a:t> frontier vector </a:t>
                </a:r>
                <a14:m>
                  <m:oMath xmlns:m="http://schemas.openxmlformats.org/officeDocument/2006/math">
                    <m:r>
                      <a:rPr lang="en-US" b="1" i="0" dirty="0" smtClean="0">
                        <a:latin typeface="Cambria Math" panose="02040503050406030204" pitchFamily="18" charset="0"/>
                      </a:rPr>
                      <m:t>𝐟</m:t>
                    </m:r>
                  </m:oMath>
                </a14:m>
                <a:r>
                  <a:rPr lang="en-US" dirty="0" smtClean="0"/>
                  <a:t> (Boolean)</a:t>
                </a:r>
              </a:p>
              <a:p>
                <a:pPr marL="0" indent="0">
                  <a:buNone/>
                </a:pPr>
                <a:endParaRPr lang="en-US" b="1" dirty="0"/>
              </a:p>
              <a:p>
                <a:pPr marL="514350" indent="-514350">
                  <a:buFont typeface="+mj-lt"/>
                  <a:buAutoNum type="arabicPeriod"/>
                </a:pPr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</m:t>
                    </m:r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nor/>
                      </m:rPr>
                      <a:rPr lang="en-US" sz="2800" b="0" i="0" smtClean="0">
                        <a:latin typeface="Cambria Math" panose="02040503050406030204" pitchFamily="18" charset="0"/>
                      </a:rPr>
                      <m:t>T</m:t>
                    </m:r>
                  </m:oMath>
                </a14:m>
                <a:endParaRPr lang="en-US" sz="2800" i="1" dirty="0">
                  <a:latin typeface="Cambria Math" panose="02040503050406030204" pitchFamily="18" charset="0"/>
                </a:endParaRPr>
              </a:p>
              <a:p>
                <a:pPr marL="514350" indent="-514350">
                  <a:buFont typeface="+mj-lt"/>
                  <a:buAutoNum type="arabicPeriod"/>
                  <a:tabLst>
                    <a:tab pos="914400" algn="l"/>
                    <a:tab pos="4292600" algn="l"/>
                  </a:tabLst>
                </a:pPr>
                <a:r>
                  <a:rPr lang="en-US" sz="2800" dirty="0" smtClean="0"/>
                  <a:t>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2800">
                        <a:latin typeface="Cambria Math" panose="02040503050406030204" pitchFamily="18" charset="0"/>
                      </a:rPr>
                      <m:t>for</m:t>
                    </m:r>
                    <m:r>
                      <m:rPr>
                        <m:nor/>
                      </m:rP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sz="2800" i="1">
                        <a:latin typeface="Cambria Math" panose="02040503050406030204" pitchFamily="18" charset="0"/>
                      </a:rPr>
                      <m:t>level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=1 </m:t>
                    </m:r>
                    <m:r>
                      <m:rPr>
                        <m:nor/>
                      </m:rPr>
                      <a:rPr lang="en-US" sz="2800">
                        <a:latin typeface="Cambria Math" panose="02040503050406030204" pitchFamily="18" charset="0"/>
                      </a:rPr>
                      <m:t>to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hu-HU" sz="2400" dirty="0" smtClean="0"/>
                  <a:t>	</a:t>
                </a:r>
                <a:r>
                  <a:rPr lang="en-US" sz="2400" dirty="0" smtClean="0">
                    <a:solidFill>
                      <a:schemeClr val="bg1">
                        <a:lumMod val="50000"/>
                      </a:schemeClr>
                    </a:solidFill>
                  </a:rPr>
                  <a:t>*</a:t>
                </a:r>
                <a:r>
                  <a:rPr lang="en-US" sz="2400" dirty="0">
                    <a:solidFill>
                      <a:schemeClr val="bg1">
                        <a:lumMod val="50000"/>
                      </a:schemeClr>
                    </a:solidFill>
                  </a:rPr>
                  <a:t>terminate earlier </a:t>
                </a:r>
                <a:r>
                  <a:rPr lang="en-US" sz="2400" dirty="0" smtClean="0">
                    <a:solidFill>
                      <a:schemeClr val="bg1">
                        <a:lumMod val="50000"/>
                      </a:schemeClr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US" sz="2800" b="1" i="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𝐟</m:t>
                    </m:r>
                  </m:oMath>
                </a14:m>
                <a:r>
                  <a:rPr lang="en-US" sz="2400" dirty="0" smtClean="0">
                    <a:solidFill>
                      <a:schemeClr val="bg1">
                        <a:lumMod val="50000"/>
                      </a:schemeClr>
                    </a:solidFill>
                  </a:rPr>
                  <a:t> is empty</a:t>
                </a:r>
                <a:endParaRPr lang="en-US" sz="2800" dirty="0"/>
              </a:p>
              <a:p>
                <a:pPr marL="514350" indent="-514350">
                  <a:buFont typeface="+mj-lt"/>
                  <a:buAutoNum type="arabicPeriod"/>
                  <a:tabLst>
                    <a:tab pos="914400" algn="l"/>
                    <a:tab pos="4292600" algn="l"/>
                  </a:tabLst>
                </a:pPr>
                <a:r>
                  <a:rPr lang="en-US" sz="2800" dirty="0"/>
                  <a:t> </a:t>
                </a:r>
                <a:r>
                  <a:rPr lang="en-US" sz="2800" dirty="0" smtClean="0"/>
                  <a:t>	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𝐬</m:t>
                    </m:r>
                    <m:d>
                      <m:dPr>
                        <m:begChr m:val="⟨"/>
                        <m:endChr m:val="⟩"/>
                        <m:ctrlPr>
                          <a:rPr lang="hu-HU" sz="28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0" smtClean="0">
                            <a:latin typeface="Cambria Math" panose="02040503050406030204" pitchFamily="18" charset="0"/>
                          </a:rPr>
                          <m:t>𝐟</m:t>
                        </m:r>
                      </m:e>
                    </m:d>
                    <m:r>
                      <a:rPr lang="hu-HU" sz="28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nor/>
                      </m:rPr>
                      <a:rPr lang="en-US" sz="2800" i="1">
                        <a:latin typeface="Cambria Math" panose="02040503050406030204" pitchFamily="18" charset="0"/>
                      </a:rPr>
                      <m:t>level</m:t>
                    </m:r>
                  </m:oMath>
                </a14:m>
                <a:r>
                  <a:rPr lang="en-US" sz="2400" dirty="0" smtClean="0">
                    <a:latin typeface="+mj-lt"/>
                  </a:rPr>
                  <a:t>	</a:t>
                </a:r>
                <a:r>
                  <a:rPr lang="en-US" sz="2400" dirty="0" smtClean="0"/>
                  <a:t>set level </a:t>
                </a:r>
                <a:r>
                  <a:rPr lang="en-US" sz="2400" dirty="0" smtClean="0"/>
                  <a:t>value </a:t>
                </a:r>
                <a:r>
                  <a:rPr lang="en-US" sz="2400" dirty="0" smtClean="0"/>
                  <a:t>of the </a:t>
                </a:r>
                <a:r>
                  <a:rPr lang="hu-HU" sz="2400" dirty="0" err="1" smtClean="0"/>
                  <a:t>vertices</a:t>
                </a:r>
                <a:r>
                  <a:rPr lang="en-US" sz="2400" dirty="0" smtClean="0"/>
                  <a:t> currently in </a:t>
                </a:r>
                <a:r>
                  <a:rPr lang="en-US" sz="2400" dirty="0" smtClean="0"/>
                  <a:t>the frontier</a:t>
                </a:r>
                <a:endParaRPr lang="hu-HU" sz="2800" dirty="0"/>
              </a:p>
              <a:p>
                <a:pPr marL="514350" indent="-514350">
                  <a:buFont typeface="+mj-lt"/>
                  <a:buAutoNum type="arabicPeriod"/>
                  <a:tabLst>
                    <a:tab pos="914400" algn="l"/>
                    <a:tab pos="4292600" algn="l"/>
                  </a:tabLst>
                </a:pPr>
                <a:r>
                  <a:rPr lang="en-US" sz="2800" dirty="0"/>
                  <a:t> </a:t>
                </a:r>
                <a:r>
                  <a:rPr lang="en-US" sz="2800" dirty="0" smtClean="0"/>
                  <a:t>	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b="0" i="0" smtClean="0">
                        <a:latin typeface="Cambria Math" panose="02040503050406030204" pitchFamily="18" charset="0"/>
                      </a:rPr>
                      <m:t>clear</m:t>
                    </m:r>
                    <m:d>
                      <m:dPr>
                        <m:ctrlPr>
                          <a:rPr lang="en-US" sz="28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0" smtClean="0">
                            <a:latin typeface="Cambria Math" panose="02040503050406030204" pitchFamily="18" charset="0"/>
                          </a:rPr>
                          <m:t>𝐟</m:t>
                        </m:r>
                      </m:e>
                    </m:d>
                  </m:oMath>
                </a14:m>
                <a:r>
                  <a:rPr lang="en-US" sz="2400" dirty="0"/>
                  <a:t>	</a:t>
                </a:r>
                <a:r>
                  <a:rPr lang="en-US" sz="2400" dirty="0" smtClean="0"/>
                  <a:t>clear the frontier </a:t>
                </a:r>
                <a14:m>
                  <m:oMath xmlns:m="http://schemas.openxmlformats.org/officeDocument/2006/math">
                    <m:r>
                      <a:rPr lang="en-US" sz="2800" b="1" i="0" dirty="0" smtClean="0">
                        <a:latin typeface="Cambria Math" panose="02040503050406030204" pitchFamily="18" charset="0"/>
                      </a:rPr>
                      <m:t>𝐟</m:t>
                    </m:r>
                  </m:oMath>
                </a14:m>
                <a:r>
                  <a:rPr lang="en-US" sz="2400" dirty="0" smtClean="0"/>
                  <a:t> (all elements set to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i="0" dirty="0" smtClean="0">
                        <a:latin typeface="Cambria Math" panose="02040503050406030204" pitchFamily="18" charset="0"/>
                      </a:rPr>
                      <m:t>F</m:t>
                    </m:r>
                    <m:r>
                      <m:rPr>
                        <m:sty m:val="p"/>
                      </m:rPr>
                      <a:rPr lang="en-US" sz="2800" b="0" i="0" dirty="0" smtClean="0">
                        <a:latin typeface="Cambria Math" panose="02040503050406030204" pitchFamily="18" charset="0"/>
                      </a:rPr>
                      <m:t>ALSE</m:t>
                    </m:r>
                  </m:oMath>
                </a14:m>
                <a:r>
                  <a:rPr lang="en-US" sz="2800" dirty="0" smtClean="0"/>
                  <a:t>)</a:t>
                </a:r>
                <a:endParaRPr lang="en-US" sz="2800" dirty="0" smtClean="0">
                  <a:latin typeface="+mj-lt"/>
                </a:endParaRPr>
              </a:p>
              <a:p>
                <a:pPr marL="514350" indent="-514350">
                  <a:buFont typeface="+mj-lt"/>
                  <a:buAutoNum type="arabicPeriod"/>
                  <a:tabLst>
                    <a:tab pos="914400" algn="l"/>
                    <a:tab pos="4292600" algn="l"/>
                  </a:tabLst>
                </a:pPr>
                <a:r>
                  <a:rPr lang="en-US" sz="2800" dirty="0" smtClean="0"/>
                  <a:t> 	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</m:t>
                    </m:r>
                    <m:d>
                      <m:dPr>
                        <m:begChr m:val="⟨"/>
                        <m:endChr m:val="⟩"/>
                        <m:ctrlPr>
                          <a:rPr lang="hu-HU" sz="28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1" i="0" smtClean="0">
                                <a:latin typeface="Cambria Math" panose="02040503050406030204" pitchFamily="18" charset="0"/>
                              </a:rPr>
                              <m:t>𝐬</m:t>
                            </m:r>
                          </m:e>
                        </m:acc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𝐟</m:t>
                    </m:r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any</m:t>
                    </m:r>
                    <m:r>
                      <a:rPr lang="en-US" sz="2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.</m:t>
                    </m:r>
                    <m:r>
                      <m:rPr>
                        <m:sty m:val="p"/>
                      </m:rPr>
                      <a:rPr lang="en-US" sz="28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pair</m:t>
                    </m:r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8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US" sz="2800" dirty="0" smtClean="0">
                    <a:ea typeface="Cambria Math" panose="02040503050406030204" pitchFamily="18" charset="0"/>
                  </a:rPr>
                  <a:t>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	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advance </a:t>
                </a:r>
                <a:r>
                  <a:rPr lang="en-US" sz="2400" dirty="0" smtClean="0">
                    <a:ea typeface="Cambria Math" panose="02040503050406030204" pitchFamily="18" charset="0"/>
                  </a:rPr>
                  <a:t>the frontier</a:t>
                </a:r>
                <a:endParaRPr lang="hu-HU" sz="2400" dirty="0">
                  <a:ea typeface="Cambria Math" panose="02040503050406030204" pitchFamily="18" charset="0"/>
                </a:endParaRPr>
              </a:p>
            </p:txBody>
          </p:sp>
        </mc:Choice>
        <mc:Fallback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2039600" cy="5734046"/>
              </a:xfrm>
              <a:blipFill>
                <a:blip r:embed="rId2"/>
                <a:stretch>
                  <a:fillRect l="-1266" t="-1383" r="-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11467788" y="38100"/>
            <a:ext cx="689487" cy="689487"/>
            <a:chOff x="3547598" y="1641987"/>
            <a:chExt cx="2514600" cy="2514600"/>
          </a:xfrm>
        </p:grpSpPr>
        <p:sp>
          <p:nvSpPr>
            <p:cNvPr id="5" name="Rounded Rectangle 4"/>
            <p:cNvSpPr/>
            <p:nvPr/>
          </p:nvSpPr>
          <p:spPr>
            <a:xfrm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 rot="36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 rot="18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 rot="90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 rot="54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 rot="72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3859691" y="1954080"/>
              <a:ext cx="1890413" cy="1890413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039101" y="2134103"/>
              <a:ext cx="1533993" cy="1533993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9623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/>
                </a:solidFill>
              </a:rPr>
              <a:t>Graph algorithms in </a:t>
            </a:r>
            <a:r>
              <a:rPr lang="en-US" dirty="0" err="1" smtClean="0">
                <a:solidFill>
                  <a:schemeClr val="bg1"/>
                </a:solidFill>
              </a:rPr>
              <a:t>GraphBLAS</a:t>
            </a:r>
            <a:endParaRPr lang="hu-HU" dirty="0">
              <a:solidFill>
                <a:schemeClr val="bg1"/>
              </a:solidFill>
            </a:endParaRPr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Multi-source BFS</a:t>
            </a:r>
            <a:endParaRPr lang="hu-HU" dirty="0">
              <a:solidFill>
                <a:schemeClr val="bg1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752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Multi-source BFS – levels</a:t>
            </a:r>
            <a:endParaRPr lang="en-US" dirty="0"/>
          </a:p>
        </p:txBody>
      </p:sp>
      <p:cxnSp>
        <p:nvCxnSpPr>
          <p:cNvPr id="62" name="Görbe összekötő 49"/>
          <p:cNvCxnSpPr>
            <a:stCxn id="81" idx="0"/>
            <a:endCxn id="157" idx="1"/>
          </p:cNvCxnSpPr>
          <p:nvPr/>
        </p:nvCxnSpPr>
        <p:spPr>
          <a:xfrm rot="16200000" flipH="1">
            <a:off x="1534171" y="2478246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rgbClr val="D95F02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örbe összekötő 52"/>
          <p:cNvCxnSpPr>
            <a:stCxn id="83" idx="6"/>
            <a:endCxn id="85" idx="6"/>
          </p:cNvCxnSpPr>
          <p:nvPr/>
        </p:nvCxnSpPr>
        <p:spPr>
          <a:xfrm flipH="1">
            <a:off x="896338" y="3419006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rgbClr val="D95F02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örbe összekötő 58"/>
          <p:cNvCxnSpPr>
            <a:stCxn id="143" idx="6"/>
            <a:endCxn id="142" idx="6"/>
          </p:cNvCxnSpPr>
          <p:nvPr/>
        </p:nvCxnSpPr>
        <p:spPr>
          <a:xfrm flipH="1">
            <a:off x="2551395" y="3467708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örbe összekötő 61"/>
          <p:cNvCxnSpPr>
            <a:stCxn id="144" idx="6"/>
            <a:endCxn id="146" idx="0"/>
          </p:cNvCxnSpPr>
          <p:nvPr/>
        </p:nvCxnSpPr>
        <p:spPr>
          <a:xfrm>
            <a:off x="2608159" y="3382104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örbe összekötő 64"/>
          <p:cNvCxnSpPr>
            <a:stCxn id="147" idx="4"/>
            <a:endCxn id="153" idx="6"/>
          </p:cNvCxnSpPr>
          <p:nvPr/>
        </p:nvCxnSpPr>
        <p:spPr>
          <a:xfrm rot="5400000">
            <a:off x="2745971" y="4780195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örbe összekötő 67"/>
          <p:cNvCxnSpPr>
            <a:stCxn id="141" idx="3"/>
            <a:endCxn id="91" idx="5"/>
          </p:cNvCxnSpPr>
          <p:nvPr/>
        </p:nvCxnSpPr>
        <p:spPr>
          <a:xfrm rot="5400000">
            <a:off x="1586185" y="5487371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örbe összekötő 70"/>
          <p:cNvCxnSpPr>
            <a:stCxn id="90" idx="0"/>
            <a:endCxn id="140" idx="1"/>
          </p:cNvCxnSpPr>
          <p:nvPr/>
        </p:nvCxnSpPr>
        <p:spPr>
          <a:xfrm rot="16200000" flipH="1">
            <a:off x="1575079" y="5293837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rgbClr val="E7298A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örbe összekötő 74"/>
          <p:cNvCxnSpPr>
            <a:stCxn id="150" idx="3"/>
            <a:endCxn id="87" idx="5"/>
          </p:cNvCxnSpPr>
          <p:nvPr/>
        </p:nvCxnSpPr>
        <p:spPr>
          <a:xfrm rot="5400000" flipH="1">
            <a:off x="1573201" y="4102735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örbe összekötő 78"/>
          <p:cNvCxnSpPr>
            <a:stCxn id="151" idx="4"/>
            <a:endCxn id="89" idx="0"/>
          </p:cNvCxnSpPr>
          <p:nvPr/>
        </p:nvCxnSpPr>
        <p:spPr>
          <a:xfrm rot="5400000">
            <a:off x="1062950" y="4586318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örbe összekötő 82"/>
          <p:cNvCxnSpPr>
            <a:stCxn id="149" idx="7"/>
            <a:endCxn id="148" idx="1"/>
          </p:cNvCxnSpPr>
          <p:nvPr/>
        </p:nvCxnSpPr>
        <p:spPr>
          <a:xfrm rot="5400000" flipH="1" flipV="1">
            <a:off x="3256209" y="4066156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örbe összekötő 86"/>
          <p:cNvCxnSpPr>
            <a:stCxn id="84" idx="2"/>
            <a:endCxn id="82" idx="2"/>
          </p:cNvCxnSpPr>
          <p:nvPr/>
        </p:nvCxnSpPr>
        <p:spPr>
          <a:xfrm rot="10800000">
            <a:off x="576474" y="3413867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rgbClr val="7570B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örbe összekötő 90"/>
          <p:cNvCxnSpPr>
            <a:stCxn id="86" idx="2"/>
            <a:endCxn id="88" idx="2"/>
          </p:cNvCxnSpPr>
          <p:nvPr/>
        </p:nvCxnSpPr>
        <p:spPr>
          <a:xfrm rot="10800000" flipV="1">
            <a:off x="574746" y="4806892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rgbClr val="7570B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Ellipszis 4"/>
          <p:cNvSpPr/>
          <p:nvPr/>
        </p:nvSpPr>
        <p:spPr>
          <a:xfrm>
            <a:off x="2412240" y="60904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5" name="Ellipszis 5"/>
          <p:cNvSpPr/>
          <p:nvPr/>
        </p:nvSpPr>
        <p:spPr>
          <a:xfrm>
            <a:off x="4059578" y="471572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6" name="Ellipszis 6"/>
          <p:cNvSpPr/>
          <p:nvPr/>
        </p:nvSpPr>
        <p:spPr>
          <a:xfrm>
            <a:off x="712978" y="471572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7" name="Ellipszis 7"/>
          <p:cNvSpPr/>
          <p:nvPr/>
        </p:nvSpPr>
        <p:spPr>
          <a:xfrm>
            <a:off x="2412240" y="471572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8" name="Ellipszis 10"/>
          <p:cNvSpPr/>
          <p:nvPr/>
        </p:nvSpPr>
        <p:spPr>
          <a:xfrm>
            <a:off x="712978" y="33551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79" name="Ellipszis 11"/>
          <p:cNvSpPr/>
          <p:nvPr/>
        </p:nvSpPr>
        <p:spPr>
          <a:xfrm>
            <a:off x="2412240" y="33551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0" name="Ellipszis 12"/>
          <p:cNvSpPr/>
          <p:nvPr/>
        </p:nvSpPr>
        <p:spPr>
          <a:xfrm>
            <a:off x="712978" y="60904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1" name="Ellipszis 10"/>
          <p:cNvSpPr/>
          <p:nvPr/>
        </p:nvSpPr>
        <p:spPr>
          <a:xfrm>
            <a:off x="764902" y="322051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2" name="Ellipszis 10"/>
          <p:cNvSpPr/>
          <p:nvPr/>
        </p:nvSpPr>
        <p:spPr>
          <a:xfrm>
            <a:off x="576473" y="338686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3" name="Ellipszis 10"/>
          <p:cNvSpPr/>
          <p:nvPr/>
        </p:nvSpPr>
        <p:spPr>
          <a:xfrm>
            <a:off x="849482" y="33920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4" name="Ellipszis 10"/>
          <p:cNvSpPr/>
          <p:nvPr/>
        </p:nvSpPr>
        <p:spPr>
          <a:xfrm>
            <a:off x="582030" y="465113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5" name="Ellipszis 10"/>
          <p:cNvSpPr/>
          <p:nvPr/>
        </p:nvSpPr>
        <p:spPr>
          <a:xfrm>
            <a:off x="842338" y="46515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6" name="Ellipszis 10"/>
          <p:cNvSpPr/>
          <p:nvPr/>
        </p:nvSpPr>
        <p:spPr>
          <a:xfrm>
            <a:off x="588380" y="477989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7" name="Ellipszis 10"/>
          <p:cNvSpPr/>
          <p:nvPr/>
        </p:nvSpPr>
        <p:spPr>
          <a:xfrm>
            <a:off x="851240" y="473251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8" name="Ellipszis 12"/>
          <p:cNvSpPr/>
          <p:nvPr/>
        </p:nvSpPr>
        <p:spPr>
          <a:xfrm>
            <a:off x="574746" y="60427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89" name="Ellipszis 12"/>
          <p:cNvSpPr/>
          <p:nvPr/>
        </p:nvSpPr>
        <p:spPr>
          <a:xfrm>
            <a:off x="715247" y="594351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0" name="Ellipszis 12"/>
          <p:cNvSpPr/>
          <p:nvPr/>
        </p:nvSpPr>
        <p:spPr>
          <a:xfrm>
            <a:off x="832147" y="600976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91" name="Ellipszis 12"/>
          <p:cNvSpPr/>
          <p:nvPr/>
        </p:nvSpPr>
        <p:spPr>
          <a:xfrm>
            <a:off x="836910" y="615400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12"/>
          <p:cNvSpPr/>
          <p:nvPr/>
        </p:nvSpPr>
        <p:spPr>
          <a:xfrm>
            <a:off x="2290998" y="600975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12"/>
          <p:cNvSpPr/>
          <p:nvPr/>
        </p:nvSpPr>
        <p:spPr>
          <a:xfrm>
            <a:off x="2290998" y="614446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7"/>
          <p:cNvSpPr/>
          <p:nvPr/>
        </p:nvSpPr>
        <p:spPr>
          <a:xfrm>
            <a:off x="2497395" y="460142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3" name="Ellipszis 11"/>
          <p:cNvSpPr/>
          <p:nvPr/>
        </p:nvSpPr>
        <p:spPr>
          <a:xfrm>
            <a:off x="2510120" y="344070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4" name="Ellipszis 11"/>
          <p:cNvSpPr/>
          <p:nvPr/>
        </p:nvSpPr>
        <p:spPr>
          <a:xfrm>
            <a:off x="2554159" y="335510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6" name="Ellipszis 5"/>
          <p:cNvSpPr/>
          <p:nvPr/>
        </p:nvSpPr>
        <p:spPr>
          <a:xfrm>
            <a:off x="4059578" y="457034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7" name="Ellipszis 5"/>
          <p:cNvSpPr/>
          <p:nvPr/>
        </p:nvSpPr>
        <p:spPr>
          <a:xfrm>
            <a:off x="4056238" y="485996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8" name="Ellipszis 5"/>
          <p:cNvSpPr/>
          <p:nvPr/>
        </p:nvSpPr>
        <p:spPr>
          <a:xfrm>
            <a:off x="3915298" y="471458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9" name="Ellipszis 7"/>
          <p:cNvSpPr/>
          <p:nvPr/>
        </p:nvSpPr>
        <p:spPr>
          <a:xfrm>
            <a:off x="2553775" y="472524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0" name="Ellipszis 7"/>
          <p:cNvSpPr/>
          <p:nvPr/>
        </p:nvSpPr>
        <p:spPr>
          <a:xfrm>
            <a:off x="2303720" y="479507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1" name="Ellipszis 7"/>
          <p:cNvSpPr/>
          <p:nvPr/>
        </p:nvSpPr>
        <p:spPr>
          <a:xfrm>
            <a:off x="2393148" y="485302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52" name="Ellipszis 28"/>
          <p:cNvSpPr/>
          <p:nvPr/>
        </p:nvSpPr>
        <p:spPr>
          <a:xfrm>
            <a:off x="567020" y="457147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rgbClr val="7570B3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rgbClr val="7570B3"/>
              </a:solidFill>
            </a:endParaRPr>
          </a:p>
        </p:txBody>
      </p:sp>
      <p:sp>
        <p:nvSpPr>
          <p:cNvPr id="153" name="Ellipszis 29"/>
          <p:cNvSpPr/>
          <p:nvPr/>
        </p:nvSpPr>
        <p:spPr>
          <a:xfrm>
            <a:off x="2266282" y="59462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4" name="Ellipszis 30"/>
          <p:cNvSpPr/>
          <p:nvPr/>
        </p:nvSpPr>
        <p:spPr>
          <a:xfrm>
            <a:off x="3913620" y="457147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5" name="Ellipszis 31"/>
          <p:cNvSpPr/>
          <p:nvPr/>
        </p:nvSpPr>
        <p:spPr>
          <a:xfrm>
            <a:off x="2266282" y="4571474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6" name="Ellipszis 34"/>
          <p:cNvSpPr/>
          <p:nvPr/>
        </p:nvSpPr>
        <p:spPr>
          <a:xfrm>
            <a:off x="567020" y="32108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rgbClr val="D95F02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rgbClr val="D95F02"/>
              </a:solidFill>
            </a:endParaRPr>
          </a:p>
        </p:txBody>
      </p:sp>
      <p:sp>
        <p:nvSpPr>
          <p:cNvPr id="157" name="Ellipszis 35"/>
          <p:cNvSpPr/>
          <p:nvPr/>
        </p:nvSpPr>
        <p:spPr>
          <a:xfrm>
            <a:off x="2266282" y="321085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58" name="Ellipszis 36"/>
          <p:cNvSpPr/>
          <p:nvPr/>
        </p:nvSpPr>
        <p:spPr>
          <a:xfrm>
            <a:off x="567020" y="5946216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rgbClr val="E7298A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rgbClr val="E7298A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59" name="Rectangle 158"/>
              <p:cNvSpPr/>
              <p:nvPr/>
            </p:nvSpPr>
            <p:spPr>
              <a:xfrm>
                <a:off x="8531470" y="6137354"/>
                <a:ext cx="3268208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𝐅</m:t>
                      </m:r>
                      <m:d>
                        <m:dPr>
                          <m:begChr m:val="⟨"/>
                          <m:endChr m:val="⟩"/>
                          <m:ctrlPr>
                            <a:rPr lang="hu-HU" sz="28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̅"/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800" b="1" i="0" smtClean="0">
                                  <a:latin typeface="Cambria Math" panose="02040503050406030204" pitchFamily="18" charset="0"/>
                                </a:rPr>
                                <m:t>𝐒</m:t>
                              </m:r>
                            </m:e>
                          </m:acc>
                        </m:e>
                      </m:d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𝐅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any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pair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b="1" dirty="0"/>
              </a:p>
            </p:txBody>
          </p:sp>
        </mc:Choice>
        <mc:Fallback>
          <p:sp>
            <p:nvSpPr>
              <p:cNvPr id="159" name="Rectangle 15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31470" y="6137354"/>
                <a:ext cx="3268208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0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9679930"/>
                  </p:ext>
                </p:extLst>
              </p:nvPr>
            </p:nvGraphicFramePr>
            <p:xfrm>
              <a:off x="8106908" y="762983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E7298A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0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9679930"/>
                  </p:ext>
                </p:extLst>
              </p:nvPr>
            </p:nvGraphicFramePr>
            <p:xfrm>
              <a:off x="8106908" y="762983"/>
              <a:ext cx="3657600" cy="36576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2667" r="-710667" b="-741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E7298A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61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50886816"/>
                  </p:ext>
                </p:extLst>
              </p:nvPr>
            </p:nvGraphicFramePr>
            <p:xfrm>
              <a:off x="4587240" y="4288663"/>
              <a:ext cx="3690938" cy="18288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90538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𝐅</m:t>
                                </m:r>
                              </m:oMath>
                            </m:oMathPara>
                          </a14:m>
                          <a:endParaRPr lang="en-GB" sz="28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S1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S2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E7298A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S3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61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50886816"/>
                  </p:ext>
                </p:extLst>
              </p:nvPr>
            </p:nvGraphicFramePr>
            <p:xfrm>
              <a:off x="4587240" y="4288663"/>
              <a:ext cx="3690938" cy="18288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90538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22667" r="-656790" b="-345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kern="1200" dirty="0" smtClean="0">
                              <a:solidFill>
                                <a:srgbClr val="D95F02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S1</a:t>
                          </a:r>
                          <a:endParaRPr lang="hu-HU" sz="2800" kern="1200" dirty="0">
                            <a:solidFill>
                              <a:srgbClr val="D95F02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D95F02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D95F02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b="0" kern="1200" dirty="0" smtClean="0">
                              <a:solidFill>
                                <a:srgbClr val="E7298A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S2</a:t>
                          </a:r>
                          <a:endParaRPr lang="hu-HU" sz="2800" b="0" kern="1200" dirty="0" smtClean="0">
                            <a:solidFill>
                              <a:srgbClr val="E7298A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E7298A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E7298A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800" kern="1200" dirty="0" smtClean="0">
                              <a:solidFill>
                                <a:srgbClr val="7570B3"/>
                              </a:solidFill>
                              <a:latin typeface="+mn-lt"/>
                              <a:ea typeface="+mn-ea"/>
                              <a:cs typeface="+mn-cs"/>
                            </a:rPr>
                            <a:t>S3</a:t>
                          </a:r>
                          <a:endParaRPr lang="hu-HU" sz="2800" kern="1200" dirty="0" smtClean="0">
                            <a:solidFill>
                              <a:srgbClr val="7570B3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ln w="28575">
                                <a:solidFill>
                                  <a:sysClr val="windowText" lastClr="000000"/>
                                </a:solidFill>
                              </a:ln>
                              <a:solidFill>
                                <a:srgbClr val="7570B3"/>
                              </a:solidFill>
                              <a:latin typeface="+mn-lt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kern="1200" dirty="0" smtClean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rgbClr val="7570B3"/>
                            </a:solidFill>
                            <a:latin typeface="+mn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28575">
                              <a:solidFill>
                                <a:sysClr val="windowText" lastClr="000000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62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1156281"/>
              </p:ext>
            </p:extLst>
          </p:nvPr>
        </p:nvGraphicFramePr>
        <p:xfrm>
          <a:off x="8106908" y="4288663"/>
          <a:ext cx="4114800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687594182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8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28575">
                            <a:solidFill>
                              <a:sysClr val="windowText" lastClr="000000"/>
                            </a:solidFill>
                          </a:ln>
                          <a:solidFill>
                            <a:srgbClr val="D95F02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rgbClr val="D95F02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28575">
                            <a:solidFill>
                              <a:sysClr val="windowText" lastClr="000000"/>
                            </a:solidFill>
                          </a:ln>
                          <a:solidFill>
                            <a:srgbClr val="D95F02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kern="1200" dirty="0">
                        <a:solidFill>
                          <a:srgbClr val="D95F0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28575">
                            <a:solidFill>
                              <a:sysClr val="windowText" lastClr="000000"/>
                            </a:solidFill>
                          </a:ln>
                          <a:solidFill>
                            <a:srgbClr val="E7298A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rgbClr val="E7298A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b="0" kern="1200" dirty="0" smtClean="0">
                        <a:solidFill>
                          <a:srgbClr val="E7298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28575">
                            <a:solidFill>
                              <a:sysClr val="windowText" lastClr="000000"/>
                            </a:solidFill>
                          </a:ln>
                          <a:solidFill>
                            <a:srgbClr val="7570B3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rgbClr val="7570B3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kern="1200" dirty="0" smtClean="0">
                          <a:ln w="28575">
                            <a:solidFill>
                              <a:sysClr val="windowText" lastClr="000000"/>
                            </a:solidFill>
                          </a:ln>
                          <a:solidFill>
                            <a:srgbClr val="7570B3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kern="1200" dirty="0" smtClean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rgbClr val="7570B3"/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28575">
                          <a:solidFill>
                            <a:sysClr val="windowText" lastClr="000000"/>
                          </a:solidFill>
                        </a:ln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n w="28575">
                          <a:solidFill>
                            <a:sysClr val="windowText" lastClr="000000"/>
                          </a:solidFill>
                        </a:ln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n w="28575">
                          <a:solidFill>
                            <a:sysClr val="windowText" lastClr="000000"/>
                          </a:solidFill>
                        </a:ln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n w="28575">
                          <a:solidFill>
                            <a:sysClr val="windowText" lastClr="000000"/>
                          </a:solidFill>
                        </a:ln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800" kern="1200" dirty="0" smtClean="0">
                        <a:solidFill>
                          <a:srgbClr val="7570B3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57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F</m:t>
                                    </m:r>
                                    <m: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m:rPr>
                                        <m:sty m:val="p"/>
                                      </m:rPr>
                                      <a:rPr lang="en-US" sz="2400" b="0" i="0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T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dirty="0" smtClean="0">
                                    <a:latin typeface="Cambria Math" panose="02040503050406030204" pitchFamily="18" charset="0"/>
                                  </a:rPr>
                                  <m:t>any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  <a:ea typeface="Open Sans" panose="020B0606030504020204" pitchFamily="34" charset="0"/>
                                    <a:cs typeface="Open Sans" panose="020B0606030504020204" pitchFamily="34" charset="0"/>
                                  </a:rPr>
                                  <m:t>pair</m:t>
                                </m:r>
                              </m:oMath>
                            </m:oMathPara>
                          </a14:m>
                          <a:endParaRPr lang="en-GB" sz="2400" i="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F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57" name="Táblázat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43099655"/>
                  </p:ext>
                </p:extLst>
              </p:nvPr>
            </p:nvGraphicFramePr>
            <p:xfrm>
              <a:off x="407381" y="1013178"/>
              <a:ext cx="6155661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2107219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179070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533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90892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29752" t="-943" r="-208264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86154" t="-943" r="-93846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any-pair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18027" t="-101905" r="-12687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29752" t="-101905" r="-20826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86154" t="-101905" r="-9384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743333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208659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/>
                </a:solidFill>
              </a:rPr>
              <a:t>Graph algorithms in </a:t>
            </a:r>
            <a:r>
              <a:rPr lang="en-US" dirty="0" err="1" smtClean="0">
                <a:solidFill>
                  <a:schemeClr val="bg1"/>
                </a:solidFill>
              </a:rPr>
              <a:t>GraphBLAS</a:t>
            </a:r>
            <a:endParaRPr lang="hu-HU" dirty="0">
              <a:solidFill>
                <a:schemeClr val="bg1"/>
              </a:solidFill>
            </a:endParaRPr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hu-HU" dirty="0" err="1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Single-source</a:t>
            </a:r>
            <a:r>
              <a:rPr lang="hu-HU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 </a:t>
            </a:r>
            <a:r>
              <a:rPr lang="hu-HU" dirty="0" err="1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shortest</a:t>
            </a:r>
            <a:r>
              <a:rPr lang="hu-HU" dirty="0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 </a:t>
            </a:r>
            <a:r>
              <a:rPr lang="hu-HU" dirty="0" err="1" smtClean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path</a:t>
            </a:r>
            <a:endParaRPr lang="hu-HU" dirty="0">
              <a:solidFill>
                <a:schemeClr val="bg1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8818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SSSP</a:t>
            </a:r>
            <a:r>
              <a:rPr lang="en-GB" dirty="0"/>
              <a:t> – </a:t>
            </a:r>
            <a:r>
              <a:rPr lang="hu-HU" dirty="0" smtClean="0"/>
              <a:t>single-source </a:t>
            </a:r>
            <a:r>
              <a:rPr lang="hu-HU" dirty="0"/>
              <a:t>shortest paths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dirty="0" smtClean="0">
                    <a:latin typeface="+mj-lt"/>
                  </a:rPr>
                  <a:t>Problem:</a:t>
                </a:r>
              </a:p>
              <a:p>
                <a:pPr lvl="1"/>
                <a:r>
                  <a:rPr lang="en-US" dirty="0" smtClean="0"/>
                  <a:t>From a given start vertex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 smtClean="0"/>
                  <a:t>, find the shortest paths to every other (reachable) vertex in the graph</a:t>
                </a:r>
              </a:p>
              <a:p>
                <a:pPr marL="0" indent="0">
                  <a:buNone/>
                </a:pPr>
                <a:endParaRPr lang="en-US" sz="1600" dirty="0" smtClean="0"/>
              </a:p>
              <a:p>
                <a:r>
                  <a:rPr lang="en-US" dirty="0" smtClean="0">
                    <a:latin typeface="+mj-lt"/>
                  </a:rPr>
                  <a:t>Bellman-Ford algorithm:</a:t>
                </a:r>
              </a:p>
              <a:p>
                <a:pPr lvl="1"/>
                <a:r>
                  <a:rPr lang="en-US" dirty="0" smtClean="0"/>
                  <a:t>Relaxes </a:t>
                </a:r>
                <a:r>
                  <a:rPr lang="hu-HU" dirty="0" err="1" smtClean="0"/>
                  <a:t>all</a:t>
                </a:r>
                <a:r>
                  <a:rPr lang="hu-HU" dirty="0" smtClean="0"/>
                  <a:t> </a:t>
                </a:r>
                <a:r>
                  <a:rPr lang="en-US" dirty="0" smtClean="0"/>
                  <a:t>edge</a:t>
                </a:r>
                <a:r>
                  <a:rPr lang="hu-HU" dirty="0" smtClean="0"/>
                  <a:t>s in </a:t>
                </a:r>
                <a:r>
                  <a:rPr lang="hu-HU" dirty="0" err="1" smtClean="0"/>
                  <a:t>each</a:t>
                </a:r>
                <a:r>
                  <a:rPr lang="hu-HU" dirty="0" smtClean="0"/>
                  <a:t> </a:t>
                </a:r>
                <a:r>
                  <a:rPr lang="hu-HU" dirty="0" err="1" smtClean="0"/>
                  <a:t>step</a:t>
                </a:r>
                <a:endParaRPr lang="en-US" dirty="0" smtClean="0"/>
              </a:p>
              <a:p>
                <a:pPr lvl="1"/>
                <a:r>
                  <a:rPr lang="en-US" dirty="0" smtClean="0"/>
                  <a:t>Guaranteed to find the shortest path using at </a:t>
                </a:r>
                <a:r>
                  <a:rPr lang="en-US" dirty="0"/>
                  <a:t>most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i="1" dirty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 smtClean="0"/>
                  <a:t>steps</a:t>
                </a:r>
                <a:endParaRPr lang="en-US" dirty="0"/>
              </a:p>
              <a:p>
                <a:pPr marL="0" indent="0">
                  <a:buNone/>
                </a:pPr>
                <a:endParaRPr lang="en-GB" sz="1600" dirty="0" smtClean="0">
                  <a:latin typeface="Open Sans" panose="020B0606030504020204" pitchFamily="34" charset="0"/>
                </a:endParaRPr>
              </a:p>
              <a:p>
                <a:r>
                  <a:rPr lang="en-GB" dirty="0" smtClean="0">
                    <a:latin typeface="+mj-lt"/>
                  </a:rPr>
                  <a:t>Observation:</a:t>
                </a:r>
              </a:p>
              <a:p>
                <a:pPr lvl="1"/>
                <a:r>
                  <a:rPr lang="en-GB" dirty="0" smtClean="0">
                    <a:latin typeface="Open Sans" panose="020B0606030504020204" pitchFamily="34" charset="0"/>
                  </a:rPr>
                  <a:t>The relaxation step can be captured using a VM multiplication</a:t>
                </a:r>
              </a:p>
              <a:p>
                <a:pPr lvl="1"/>
                <a:r>
                  <a:rPr lang="en-GB" dirty="0" smtClean="0">
                    <a:latin typeface="Open Sans" panose="020B0606030504020204" pitchFamily="34" charset="0"/>
                  </a:rPr>
                  <a:t>Unlike in BFS, there is no masking here, as revisiting edges that have been visited previously can be useful.</a:t>
                </a:r>
                <a:endParaRPr lang="en-US" dirty="0">
                  <a:latin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35" t="-1433" r="-619" b="-705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67040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/>
              <a:t> – </a:t>
            </a:r>
            <a:r>
              <a:rPr lang="en-US" dirty="0" smtClean="0"/>
              <a:t>Algebraic </a:t>
            </a:r>
            <a:r>
              <a:rPr lang="en-US" dirty="0" err="1" smtClean="0"/>
              <a:t>BellMan</a:t>
            </a:r>
            <a:r>
              <a:rPr lang="en-US" dirty="0" smtClean="0"/>
              <a:t>-Ford</a:t>
            </a:r>
            <a:endParaRPr lang="en-US" dirty="0"/>
          </a:p>
        </p:txBody>
      </p:sp>
      <p:sp>
        <p:nvSpPr>
          <p:cNvPr id="97" name="Téglalap 2"/>
          <p:cNvSpPr/>
          <p:nvPr/>
        </p:nvSpPr>
        <p:spPr>
          <a:xfrm>
            <a:off x="286920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286921" y="5035544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052376" y="2306590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414543" y="3247350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069600" y="3296052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126364" y="3210448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264176" y="4608539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104390" y="5315715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093284" y="5122181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091406" y="3931079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581155" y="4414662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3774414" y="3894500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094679" y="3242211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092951" y="4635236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2930445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5777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2311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2930445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231183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2930445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231183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283107" y="304885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094678" y="32152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367687" y="32203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100235" y="447947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360543" y="4479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106585" y="460823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369445" y="4560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092951" y="5871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233452" y="577186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350352" y="583811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355115" y="598234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2809203" y="583809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2809203" y="5972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015600" y="44297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028325" y="3269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072364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577783" y="439868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574443" y="468831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433503" y="454293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071980" y="45535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2821925" y="462341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2911353" y="46813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0852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2784487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4318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2784487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085225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2784487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085225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61" name="Téglalap 59"/>
          <p:cNvSpPr/>
          <p:nvPr/>
        </p:nvSpPr>
        <p:spPr>
          <a:xfrm>
            <a:off x="1874417" y="559149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61757862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𝐝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61757862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67658767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67658767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0075290"/>
              </p:ext>
            </p:extLst>
          </p:nvPr>
        </p:nvGraphicFramePr>
        <p:xfrm>
          <a:off x="8460508" y="4948924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73" name="Téglalap 2"/>
          <p:cNvSpPr/>
          <p:nvPr/>
        </p:nvSpPr>
        <p:spPr>
          <a:xfrm>
            <a:off x="1802822" y="234052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.3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Téglalap 58"/>
          <p:cNvSpPr/>
          <p:nvPr/>
        </p:nvSpPr>
        <p:spPr>
          <a:xfrm>
            <a:off x="1706223" y="3555626"/>
            <a:ext cx="46358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Téglalap 59"/>
          <p:cNvSpPr/>
          <p:nvPr/>
        </p:nvSpPr>
        <p:spPr>
          <a:xfrm>
            <a:off x="3504946" y="433327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Téglalap 2"/>
          <p:cNvSpPr/>
          <p:nvPr/>
        </p:nvSpPr>
        <p:spPr>
          <a:xfrm>
            <a:off x="3210743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.7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Téglalap 58"/>
          <p:cNvSpPr/>
          <p:nvPr/>
        </p:nvSpPr>
        <p:spPr>
          <a:xfrm>
            <a:off x="4455764" y="355562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8" name="Téglalap 59"/>
          <p:cNvSpPr/>
          <p:nvPr/>
        </p:nvSpPr>
        <p:spPr>
          <a:xfrm>
            <a:off x="1899204" y="444208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9" name="Téglalap 59"/>
          <p:cNvSpPr/>
          <p:nvPr/>
        </p:nvSpPr>
        <p:spPr>
          <a:xfrm>
            <a:off x="2559708" y="500277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églalap 59"/>
          <p:cNvSpPr/>
          <p:nvPr/>
        </p:nvSpPr>
        <p:spPr>
          <a:xfrm>
            <a:off x="3843907" y="559978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2" name="Téglalap 59"/>
          <p:cNvSpPr/>
          <p:nvPr/>
        </p:nvSpPr>
        <p:spPr>
          <a:xfrm>
            <a:off x="1863833" y="625125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8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8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angle 69"/>
              <p:cNvSpPr/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𝐝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pc="-80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sz="2800" b="1" i="1" spc="-800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0" name="Rectangle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91074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/>
              <a:t> – </a:t>
            </a:r>
            <a:r>
              <a:rPr lang="en-US" dirty="0" smtClean="0"/>
              <a:t>Algebraic </a:t>
            </a:r>
            <a:r>
              <a:rPr lang="en-US" dirty="0" err="1" smtClean="0"/>
              <a:t>BellMan</a:t>
            </a:r>
            <a:r>
              <a:rPr lang="en-US" dirty="0" smtClean="0"/>
              <a:t>-Ford</a:t>
            </a:r>
            <a:endParaRPr lang="en-US" dirty="0"/>
          </a:p>
        </p:txBody>
      </p:sp>
      <p:sp>
        <p:nvSpPr>
          <p:cNvPr id="97" name="Téglalap 2"/>
          <p:cNvSpPr/>
          <p:nvPr/>
        </p:nvSpPr>
        <p:spPr>
          <a:xfrm>
            <a:off x="286920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286921" y="5035544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052376" y="2306590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414543" y="3247350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069600" y="3296052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126364" y="3210448"/>
            <a:ext cx="1478419" cy="11882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264176" y="4608539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104390" y="5315715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093284" y="5122181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091406" y="3931079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581155" y="4414662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3774414" y="3894500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094679" y="3242211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092951" y="4635236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2930445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5777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2311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2930445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231183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2930445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231183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283107" y="304885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094678" y="32152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367687" y="32203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100235" y="447947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360543" y="4479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106585" y="460823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369445" y="4560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092951" y="5871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233452" y="577186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350352" y="583811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355115" y="598234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2809203" y="583809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2809203" y="5972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015600" y="44297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028325" y="3269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072364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577783" y="439868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574443" y="468831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433503" y="454293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071980" y="45535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2821925" y="462341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2911353" y="46813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0852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2784487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4318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2784487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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085225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2784487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</a:t>
            </a:r>
            <a:endParaRPr lang="hu-HU" sz="4000" b="1" dirty="0">
              <a:solidFill>
                <a:schemeClr val="accent4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085225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61" name="Téglalap 59"/>
          <p:cNvSpPr/>
          <p:nvPr/>
        </p:nvSpPr>
        <p:spPr>
          <a:xfrm>
            <a:off x="1874417" y="559149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011041541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𝐝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011041541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89505247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89505247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4841225"/>
              </p:ext>
            </p:extLst>
          </p:nvPr>
        </p:nvGraphicFramePr>
        <p:xfrm>
          <a:off x="8460508" y="4948924"/>
          <a:ext cx="3291840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.3</a:t>
                      </a:r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.8</a:t>
                      </a: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73" name="Téglalap 2"/>
          <p:cNvSpPr/>
          <p:nvPr/>
        </p:nvSpPr>
        <p:spPr>
          <a:xfrm>
            <a:off x="1802822" y="234052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.3</a:t>
            </a:r>
            <a:endParaRPr lang="hu-HU" sz="2600" dirty="0">
              <a:solidFill>
                <a:schemeClr val="accent3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Téglalap 58"/>
          <p:cNvSpPr/>
          <p:nvPr/>
        </p:nvSpPr>
        <p:spPr>
          <a:xfrm>
            <a:off x="1706223" y="3555626"/>
            <a:ext cx="46358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Téglalap 59"/>
          <p:cNvSpPr/>
          <p:nvPr/>
        </p:nvSpPr>
        <p:spPr>
          <a:xfrm>
            <a:off x="3504946" y="433327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Téglalap 2"/>
          <p:cNvSpPr/>
          <p:nvPr/>
        </p:nvSpPr>
        <p:spPr>
          <a:xfrm>
            <a:off x="3210743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.7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Téglalap 58"/>
          <p:cNvSpPr/>
          <p:nvPr/>
        </p:nvSpPr>
        <p:spPr>
          <a:xfrm>
            <a:off x="4455764" y="355562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8" name="Téglalap 59"/>
          <p:cNvSpPr/>
          <p:nvPr/>
        </p:nvSpPr>
        <p:spPr>
          <a:xfrm>
            <a:off x="1899204" y="444208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9" name="Téglalap 59"/>
          <p:cNvSpPr/>
          <p:nvPr/>
        </p:nvSpPr>
        <p:spPr>
          <a:xfrm>
            <a:off x="2559708" y="500277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églalap 59"/>
          <p:cNvSpPr/>
          <p:nvPr/>
        </p:nvSpPr>
        <p:spPr>
          <a:xfrm>
            <a:off x="3843907" y="559978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2" name="Téglalap 59"/>
          <p:cNvSpPr/>
          <p:nvPr/>
        </p:nvSpPr>
        <p:spPr>
          <a:xfrm>
            <a:off x="1863833" y="625125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angle 69"/>
              <p:cNvSpPr/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𝐝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pc="-80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sz="2800" b="1" i="1" spc="-800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0" name="Rectangle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7076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/>
              <a:t> – </a:t>
            </a:r>
            <a:r>
              <a:rPr lang="en-US" dirty="0" smtClean="0"/>
              <a:t>Algebraic </a:t>
            </a:r>
            <a:r>
              <a:rPr lang="en-US" dirty="0" err="1" smtClean="0"/>
              <a:t>BellMan</a:t>
            </a:r>
            <a:r>
              <a:rPr lang="en-US" dirty="0" smtClean="0"/>
              <a:t>-Ford</a:t>
            </a:r>
            <a:endParaRPr lang="en-US" dirty="0"/>
          </a:p>
        </p:txBody>
      </p:sp>
      <p:sp>
        <p:nvSpPr>
          <p:cNvPr id="97" name="Téglalap 2"/>
          <p:cNvSpPr/>
          <p:nvPr/>
        </p:nvSpPr>
        <p:spPr>
          <a:xfrm>
            <a:off x="286920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286921" y="5035544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052376" y="2306590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414543" y="3247350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069600" y="3296052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126364" y="3210448"/>
            <a:ext cx="1478419" cy="11882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264176" y="4608539"/>
            <a:ext cx="1203496" cy="1471039"/>
          </a:xfrm>
          <a:prstGeom prst="curvedConnector2">
            <a:avLst/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104390" y="5315715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093284" y="5122181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091406" y="3931079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581155" y="4414662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3774414" y="3894500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094679" y="3242211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092951" y="4635236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2930445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5777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2311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2930445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231183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2930445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231183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283107" y="304885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094678" y="32152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367687" y="32203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100235" y="447947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360543" y="4479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106585" y="460823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369445" y="4560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092951" y="5871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233452" y="577186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350352" y="583811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355115" y="598234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2809203" y="583809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2809203" y="5972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015600" y="44297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028325" y="3269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072364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577783" y="439868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574443" y="468831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433503" y="454293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071980" y="45535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2821925" y="462341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2911353" y="46813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0852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2784487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</a:t>
            </a:r>
            <a:endParaRPr lang="hu-HU" sz="4000" b="1" dirty="0">
              <a:solidFill>
                <a:schemeClr val="tx1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4318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2784487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085225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2784487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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085225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61" name="Téglalap 59"/>
          <p:cNvSpPr/>
          <p:nvPr/>
        </p:nvSpPr>
        <p:spPr>
          <a:xfrm>
            <a:off x="1874417" y="559149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174080552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𝐝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174080552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68843090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68843090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sym typeface="Wingdings" panose="05000000000000000000" pitchFamily="2" charset="2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0543129"/>
              </p:ext>
            </p:extLst>
          </p:nvPr>
        </p:nvGraphicFramePr>
        <p:xfrm>
          <a:off x="8382000" y="4948924"/>
          <a:ext cx="3370348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9988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.3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600" b="0" spc="-4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r>
                        <a:rPr lang="en-US" sz="2600" b="0" spc="-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</a:t>
                      </a:r>
                      <a:r>
                        <a:rPr lang="en-US" sz="2600" b="0" spc="-15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600" b="0" spc="-15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.8</a:t>
                      </a:r>
                      <a:endParaRPr lang="hu-HU" sz="2600" b="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.4</a:t>
                      </a:r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600" b="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73" name="Téglalap 2"/>
          <p:cNvSpPr/>
          <p:nvPr/>
        </p:nvSpPr>
        <p:spPr>
          <a:xfrm>
            <a:off x="1802822" y="234052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.3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Téglalap 58"/>
          <p:cNvSpPr/>
          <p:nvPr/>
        </p:nvSpPr>
        <p:spPr>
          <a:xfrm>
            <a:off x="1706223" y="3555626"/>
            <a:ext cx="46358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Téglalap 59"/>
          <p:cNvSpPr/>
          <p:nvPr/>
        </p:nvSpPr>
        <p:spPr>
          <a:xfrm>
            <a:off x="3504946" y="433327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Téglalap 2"/>
          <p:cNvSpPr/>
          <p:nvPr/>
        </p:nvSpPr>
        <p:spPr>
          <a:xfrm>
            <a:off x="3210743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.7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Téglalap 58"/>
          <p:cNvSpPr/>
          <p:nvPr/>
        </p:nvSpPr>
        <p:spPr>
          <a:xfrm>
            <a:off x="4455764" y="355562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8" name="Téglalap 59"/>
          <p:cNvSpPr/>
          <p:nvPr/>
        </p:nvSpPr>
        <p:spPr>
          <a:xfrm>
            <a:off x="1899204" y="444208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9" name="Téglalap 59"/>
          <p:cNvSpPr/>
          <p:nvPr/>
        </p:nvSpPr>
        <p:spPr>
          <a:xfrm>
            <a:off x="2559708" y="500277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églalap 59"/>
          <p:cNvSpPr/>
          <p:nvPr/>
        </p:nvSpPr>
        <p:spPr>
          <a:xfrm>
            <a:off x="3843907" y="559978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2" name="Téglalap 59"/>
          <p:cNvSpPr/>
          <p:nvPr/>
        </p:nvSpPr>
        <p:spPr>
          <a:xfrm>
            <a:off x="1863833" y="625125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angle 69"/>
              <p:cNvSpPr/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𝐝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pc="-80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sz="2800" b="1" i="1" spc="-800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0" name="Rectangle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82787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/>
              <a:t> – </a:t>
            </a:r>
            <a:r>
              <a:rPr lang="en-US" dirty="0" smtClean="0"/>
              <a:t>Algebraic </a:t>
            </a:r>
            <a:r>
              <a:rPr lang="en-US" dirty="0" err="1" smtClean="0"/>
              <a:t>BellMan</a:t>
            </a:r>
            <a:r>
              <a:rPr lang="en-US" dirty="0" smtClean="0"/>
              <a:t>-Ford</a:t>
            </a:r>
            <a:endParaRPr lang="en-US" dirty="0"/>
          </a:p>
        </p:txBody>
      </p:sp>
      <p:sp>
        <p:nvSpPr>
          <p:cNvPr id="97" name="Téglalap 2"/>
          <p:cNvSpPr/>
          <p:nvPr/>
        </p:nvSpPr>
        <p:spPr>
          <a:xfrm>
            <a:off x="286920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286921" y="5035544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052376" y="2306590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414543" y="3247350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069600" y="3296052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126364" y="3210448"/>
            <a:ext cx="1478419" cy="11882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264176" y="4608539"/>
            <a:ext cx="1203496" cy="14710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104390" y="5315715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093284" y="5122181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091406" y="3931079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581155" y="4414662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3774414" y="3894500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094679" y="3242211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092951" y="4635236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2930445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5777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2311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2930445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231183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2930445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231183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283107" y="304885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094678" y="32152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367687" y="32203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100235" y="447947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360543" y="4479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106585" y="460823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369445" y="4560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092951" y="5871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233452" y="577186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350352" y="583811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355115" y="598234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2809203" y="583809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2809203" y="5972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015600" y="44297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028325" y="3269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072364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577783" y="439868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574443" y="468831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433503" y="454293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071980" y="45535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2821925" y="462341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2911353" y="46813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0852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2784487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solidFill>
              <a:srgbClr val="0070C0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4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accent4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4318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2784487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085225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2784487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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085225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6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6"/>
              </a:solidFill>
            </a:endParaRPr>
          </a:p>
        </p:txBody>
      </p:sp>
      <p:sp>
        <p:nvSpPr>
          <p:cNvPr id="61" name="Téglalap 59"/>
          <p:cNvSpPr/>
          <p:nvPr/>
        </p:nvSpPr>
        <p:spPr>
          <a:xfrm>
            <a:off x="1874417" y="559149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972554789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𝐝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600" b="0" spc="-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r>
                            <a:rPr lang="en-US" sz="2600" b="0" spc="-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</a:t>
                          </a:r>
                          <a:r>
                            <a:rPr lang="en-US" sz="2600" b="0" spc="-15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spc="-15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972554789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2600" b="0" spc="-4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r>
                            <a:rPr lang="en-US" sz="2600" b="0" spc="-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</a:t>
                          </a:r>
                          <a:r>
                            <a:rPr lang="en-US" sz="2600" b="0" spc="-15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2</a:t>
                          </a:r>
                          <a:endParaRPr lang="hu-HU" sz="2600" b="0" spc="-15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66443223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66443223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600" b="0" kern="1200" dirty="0" smtClean="0">
                            <a:solidFill>
                              <a:schemeClr val="accent6"/>
                            </a:solidFill>
                            <a:latin typeface="+mn-lt"/>
                            <a:ea typeface="+mn-ea"/>
                            <a:cs typeface="+mn-cs"/>
                            <a:sym typeface="Wingdings" panose="05000000000000000000" pitchFamily="2" charset="2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9275569"/>
              </p:ext>
            </p:extLst>
          </p:nvPr>
        </p:nvGraphicFramePr>
        <p:xfrm>
          <a:off x="8382000" y="4948924"/>
          <a:ext cx="3370348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9988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.3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spc="-15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1.1</a:t>
                      </a:r>
                      <a:endParaRPr lang="hu-HU" sz="2600" b="0" spc="-15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.8</a:t>
                      </a:r>
                      <a:endParaRPr lang="hu-HU" sz="2600" b="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.4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.5</a:t>
                      </a:r>
                      <a:endParaRPr lang="hu-HU" sz="2600" b="0" kern="120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73" name="Téglalap 2"/>
          <p:cNvSpPr/>
          <p:nvPr/>
        </p:nvSpPr>
        <p:spPr>
          <a:xfrm>
            <a:off x="1802822" y="234052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.3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Téglalap 58"/>
          <p:cNvSpPr/>
          <p:nvPr/>
        </p:nvSpPr>
        <p:spPr>
          <a:xfrm>
            <a:off x="1706223" y="3555626"/>
            <a:ext cx="46358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Téglalap 59"/>
          <p:cNvSpPr/>
          <p:nvPr/>
        </p:nvSpPr>
        <p:spPr>
          <a:xfrm>
            <a:off x="3504946" y="433327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Téglalap 2"/>
          <p:cNvSpPr/>
          <p:nvPr/>
        </p:nvSpPr>
        <p:spPr>
          <a:xfrm>
            <a:off x="3210743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.7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Téglalap 58"/>
          <p:cNvSpPr/>
          <p:nvPr/>
        </p:nvSpPr>
        <p:spPr>
          <a:xfrm>
            <a:off x="4455764" y="355562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8" name="Téglalap 59"/>
          <p:cNvSpPr/>
          <p:nvPr/>
        </p:nvSpPr>
        <p:spPr>
          <a:xfrm>
            <a:off x="1899204" y="444208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9" name="Téglalap 59"/>
          <p:cNvSpPr/>
          <p:nvPr/>
        </p:nvSpPr>
        <p:spPr>
          <a:xfrm>
            <a:off x="2559708" y="500277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églalap 59"/>
          <p:cNvSpPr/>
          <p:nvPr/>
        </p:nvSpPr>
        <p:spPr>
          <a:xfrm>
            <a:off x="3843907" y="559978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2" name="Téglalap 59"/>
          <p:cNvSpPr/>
          <p:nvPr/>
        </p:nvSpPr>
        <p:spPr>
          <a:xfrm>
            <a:off x="1863833" y="625125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Rectangle 69"/>
              <p:cNvSpPr/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𝐝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pc="-80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sz="2800" b="1" i="1" spc="-800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0" name="Rectangle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54143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HETEROGENEOUS computer ARCHITECTURE</a:t>
            </a:r>
            <a:endParaRPr lang="en-US" dirty="0"/>
          </a:p>
        </p:txBody>
      </p:sp>
      <p:pic>
        <p:nvPicPr>
          <p:cNvPr id="1026" name="Picture 2" descr="A glowing black square imprinted with the Apple logo and “M1.” 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1333500"/>
            <a:ext cx="3793066" cy="243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lh3.googleusercontent.com/proxy/Ti_8gubkSbJZOc-KOqsJPKGzwHuInNL4zJWLew8uU-FGbSVqpsIBPzGdRtH-200DwOuOasw-5HLn6Dn-RVWvFqmnNeJWZNmjLSSZU2SssjctB__xowDZKmkQnbx2BUiuVjuAvGG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806799"/>
            <a:ext cx="4406140" cy="3743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Ké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329" y="4108450"/>
            <a:ext cx="2064142" cy="2778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https://3s81si1s5ygj3mzby34dq6qf-wpengine.netdna-ssl.com/wp-content/uploads/2020/10/amd-xilinx-logo-678x38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9968" y="4143648"/>
            <a:ext cx="4819095" cy="2708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zövegdoboz 3"/>
          <p:cNvSpPr txBox="1"/>
          <p:nvPr/>
        </p:nvSpPr>
        <p:spPr>
          <a:xfrm>
            <a:off x="11725206" y="6488668"/>
            <a:ext cx="466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hlinkClick r:id="rId6"/>
              </a:rPr>
              <a:t>[1]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0292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/>
              <a:t> – </a:t>
            </a:r>
            <a:r>
              <a:rPr lang="en-US" dirty="0" smtClean="0"/>
              <a:t>Algebraic </a:t>
            </a:r>
            <a:r>
              <a:rPr lang="en-US" dirty="0" err="1" smtClean="0"/>
              <a:t>BellMan</a:t>
            </a:r>
            <a:r>
              <a:rPr lang="en-US" dirty="0" smtClean="0"/>
              <a:t>-Ford</a:t>
            </a:r>
            <a:endParaRPr lang="en-US" dirty="0"/>
          </a:p>
        </p:txBody>
      </p:sp>
      <p:sp>
        <p:nvSpPr>
          <p:cNvPr id="97" name="Téglalap 2"/>
          <p:cNvSpPr/>
          <p:nvPr/>
        </p:nvSpPr>
        <p:spPr>
          <a:xfrm>
            <a:off x="286920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.2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Téglalap 58"/>
          <p:cNvSpPr/>
          <p:nvPr/>
        </p:nvSpPr>
        <p:spPr>
          <a:xfrm>
            <a:off x="286921" y="5035544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.4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1" name="Görbe összekötő 49"/>
          <p:cNvCxnSpPr>
            <a:stCxn id="120" idx="0"/>
            <a:endCxn id="147" idx="1"/>
          </p:cNvCxnSpPr>
          <p:nvPr/>
        </p:nvCxnSpPr>
        <p:spPr>
          <a:xfrm rot="16200000" flipH="1">
            <a:off x="2052376" y="2306590"/>
            <a:ext cx="40500" cy="1525038"/>
          </a:xfrm>
          <a:prstGeom prst="curvedConnector3">
            <a:avLst>
              <a:gd name="adj1" fmla="val -58828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örbe összekötő 52"/>
          <p:cNvCxnSpPr>
            <a:stCxn id="122" idx="6"/>
            <a:endCxn id="124" idx="6"/>
          </p:cNvCxnSpPr>
          <p:nvPr/>
        </p:nvCxnSpPr>
        <p:spPr>
          <a:xfrm flipH="1">
            <a:off x="1414543" y="3247350"/>
            <a:ext cx="9144" cy="1259506"/>
          </a:xfrm>
          <a:prstGeom prst="curvedConnector3">
            <a:avLst>
              <a:gd name="adj1" fmla="val -319988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Görbe összekötő 58"/>
          <p:cNvCxnSpPr>
            <a:stCxn id="134" idx="6"/>
            <a:endCxn id="133" idx="6"/>
          </p:cNvCxnSpPr>
          <p:nvPr/>
        </p:nvCxnSpPr>
        <p:spPr>
          <a:xfrm flipH="1">
            <a:off x="3069600" y="3296052"/>
            <a:ext cx="12725" cy="1160712"/>
          </a:xfrm>
          <a:prstGeom prst="curvedConnector3">
            <a:avLst>
              <a:gd name="adj1" fmla="val -129744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örbe összekötő 61"/>
          <p:cNvCxnSpPr>
            <a:stCxn id="135" idx="6"/>
            <a:endCxn id="136" idx="0"/>
          </p:cNvCxnSpPr>
          <p:nvPr/>
        </p:nvCxnSpPr>
        <p:spPr>
          <a:xfrm>
            <a:off x="3126364" y="3210448"/>
            <a:ext cx="1478419" cy="11882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Görbe összekötő 64"/>
          <p:cNvCxnSpPr>
            <a:stCxn id="137" idx="4"/>
            <a:endCxn id="143" idx="6"/>
          </p:cNvCxnSpPr>
          <p:nvPr/>
        </p:nvCxnSpPr>
        <p:spPr>
          <a:xfrm rot="5400000">
            <a:off x="3264176" y="4608539"/>
            <a:ext cx="1203496" cy="1471039"/>
          </a:xfrm>
          <a:prstGeom prst="curvedConnector2">
            <a:avLst/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Görbe összekötő 67"/>
          <p:cNvCxnSpPr>
            <a:stCxn id="132" idx="3"/>
            <a:endCxn id="130" idx="5"/>
          </p:cNvCxnSpPr>
          <p:nvPr/>
        </p:nvCxnSpPr>
        <p:spPr>
          <a:xfrm rot="5400000">
            <a:off x="2104390" y="5315715"/>
            <a:ext cx="9539" cy="1415904"/>
          </a:xfrm>
          <a:prstGeom prst="curvedConnector3">
            <a:avLst>
              <a:gd name="adj1" fmla="val 2579379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örbe összekötő 70"/>
          <p:cNvCxnSpPr>
            <a:stCxn id="129" idx="0"/>
            <a:endCxn id="131" idx="1"/>
          </p:cNvCxnSpPr>
          <p:nvPr/>
        </p:nvCxnSpPr>
        <p:spPr>
          <a:xfrm rot="16200000" flipH="1">
            <a:off x="2093284" y="5122181"/>
            <a:ext cx="7894" cy="1439759"/>
          </a:xfrm>
          <a:prstGeom prst="curvedConnector3">
            <a:avLst>
              <a:gd name="adj1" fmla="val -2896048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örbe összekötő 74"/>
          <p:cNvCxnSpPr>
            <a:stCxn id="140" idx="3"/>
            <a:endCxn id="126" idx="5"/>
          </p:cNvCxnSpPr>
          <p:nvPr/>
        </p:nvCxnSpPr>
        <p:spPr>
          <a:xfrm rot="5400000" flipH="1">
            <a:off x="2091406" y="3931079"/>
            <a:ext cx="62558" cy="1414296"/>
          </a:xfrm>
          <a:prstGeom prst="curvedConnector3">
            <a:avLst>
              <a:gd name="adj1" fmla="val -378062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Görbe összekötő 78"/>
          <p:cNvCxnSpPr>
            <a:stCxn id="141" idx="4"/>
            <a:endCxn id="128" idx="0"/>
          </p:cNvCxnSpPr>
          <p:nvPr/>
        </p:nvCxnSpPr>
        <p:spPr>
          <a:xfrm rot="5400000">
            <a:off x="1581155" y="4414662"/>
            <a:ext cx="1036496" cy="1677901"/>
          </a:xfrm>
          <a:prstGeom prst="curvedConnector3">
            <a:avLst>
              <a:gd name="adj1" fmla="val 50000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örbe összekötő 82"/>
          <p:cNvCxnSpPr>
            <a:stCxn id="139" idx="7"/>
            <a:endCxn id="138" idx="1"/>
          </p:cNvCxnSpPr>
          <p:nvPr/>
        </p:nvCxnSpPr>
        <p:spPr>
          <a:xfrm rot="5400000" flipH="1" flipV="1">
            <a:off x="3774414" y="3894500"/>
            <a:ext cx="10655" cy="1323339"/>
          </a:xfrm>
          <a:prstGeom prst="curvedConnector3">
            <a:avLst>
              <a:gd name="adj1" fmla="val 205150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örbe összekötő 86"/>
          <p:cNvCxnSpPr>
            <a:stCxn id="123" idx="2"/>
            <a:endCxn id="121" idx="2"/>
          </p:cNvCxnSpPr>
          <p:nvPr/>
        </p:nvCxnSpPr>
        <p:spPr>
          <a:xfrm rot="10800000">
            <a:off x="1094679" y="3242211"/>
            <a:ext cx="5557" cy="1264268"/>
          </a:xfrm>
          <a:prstGeom prst="curvedConnector3">
            <a:avLst>
              <a:gd name="adj1" fmla="val 6013496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örbe összekötő 90"/>
          <p:cNvCxnSpPr>
            <a:stCxn id="125" idx="2"/>
            <a:endCxn id="127" idx="2"/>
          </p:cNvCxnSpPr>
          <p:nvPr/>
        </p:nvCxnSpPr>
        <p:spPr>
          <a:xfrm rot="10800000" flipV="1">
            <a:off x="1092951" y="4635236"/>
            <a:ext cx="13634" cy="1262816"/>
          </a:xfrm>
          <a:prstGeom prst="curvedConnector3">
            <a:avLst>
              <a:gd name="adj1" fmla="val 2428737"/>
            </a:avLst>
          </a:prstGeom>
          <a:ln w="38100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Ellipszis 4"/>
          <p:cNvSpPr/>
          <p:nvPr/>
        </p:nvSpPr>
        <p:spPr>
          <a:xfrm>
            <a:off x="2930445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4" name="Ellipszis 5"/>
          <p:cNvSpPr/>
          <p:nvPr/>
        </p:nvSpPr>
        <p:spPr>
          <a:xfrm>
            <a:off x="45777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5" name="Ellipszis 6"/>
          <p:cNvSpPr/>
          <p:nvPr/>
        </p:nvSpPr>
        <p:spPr>
          <a:xfrm>
            <a:off x="1231183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6" name="Ellipszis 7"/>
          <p:cNvSpPr/>
          <p:nvPr/>
        </p:nvSpPr>
        <p:spPr>
          <a:xfrm>
            <a:off x="2930445" y="45440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7" name="Ellipszis 10"/>
          <p:cNvSpPr/>
          <p:nvPr/>
        </p:nvSpPr>
        <p:spPr>
          <a:xfrm>
            <a:off x="1231183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8" name="Ellipszis 11"/>
          <p:cNvSpPr/>
          <p:nvPr/>
        </p:nvSpPr>
        <p:spPr>
          <a:xfrm>
            <a:off x="2930445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19" name="Ellipszis 12"/>
          <p:cNvSpPr/>
          <p:nvPr/>
        </p:nvSpPr>
        <p:spPr>
          <a:xfrm>
            <a:off x="1231183" y="5918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0" name="Ellipszis 10"/>
          <p:cNvSpPr/>
          <p:nvPr/>
        </p:nvSpPr>
        <p:spPr>
          <a:xfrm>
            <a:off x="1283107" y="304885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1" name="Ellipszis 10"/>
          <p:cNvSpPr/>
          <p:nvPr/>
        </p:nvSpPr>
        <p:spPr>
          <a:xfrm>
            <a:off x="1094678" y="3215211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2" name="Ellipszis 10"/>
          <p:cNvSpPr/>
          <p:nvPr/>
        </p:nvSpPr>
        <p:spPr>
          <a:xfrm>
            <a:off x="1367687" y="322035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3" name="Ellipszis 10"/>
          <p:cNvSpPr/>
          <p:nvPr/>
        </p:nvSpPr>
        <p:spPr>
          <a:xfrm>
            <a:off x="1100235" y="447947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4" name="Ellipszis 10"/>
          <p:cNvSpPr/>
          <p:nvPr/>
        </p:nvSpPr>
        <p:spPr>
          <a:xfrm>
            <a:off x="1360543" y="4479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5" name="Ellipszis 10"/>
          <p:cNvSpPr/>
          <p:nvPr/>
        </p:nvSpPr>
        <p:spPr>
          <a:xfrm>
            <a:off x="1106585" y="460823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6" name="Ellipszis 10"/>
          <p:cNvSpPr/>
          <p:nvPr/>
        </p:nvSpPr>
        <p:spPr>
          <a:xfrm>
            <a:off x="1369445" y="456085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7" name="Ellipszis 12"/>
          <p:cNvSpPr/>
          <p:nvPr/>
        </p:nvSpPr>
        <p:spPr>
          <a:xfrm>
            <a:off x="1092951" y="5871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8" name="Ellipszis 12"/>
          <p:cNvSpPr/>
          <p:nvPr/>
        </p:nvSpPr>
        <p:spPr>
          <a:xfrm>
            <a:off x="1233452" y="577186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29" name="Ellipszis 12"/>
          <p:cNvSpPr/>
          <p:nvPr/>
        </p:nvSpPr>
        <p:spPr>
          <a:xfrm>
            <a:off x="1350352" y="583811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0" name="Ellipszis 12"/>
          <p:cNvSpPr/>
          <p:nvPr/>
        </p:nvSpPr>
        <p:spPr>
          <a:xfrm>
            <a:off x="1355115" y="598234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1" name="Ellipszis 12"/>
          <p:cNvSpPr/>
          <p:nvPr/>
        </p:nvSpPr>
        <p:spPr>
          <a:xfrm>
            <a:off x="2809203" y="583809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2" name="Ellipszis 12"/>
          <p:cNvSpPr/>
          <p:nvPr/>
        </p:nvSpPr>
        <p:spPr>
          <a:xfrm>
            <a:off x="2809203" y="597280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3" name="Ellipszis 7"/>
          <p:cNvSpPr/>
          <p:nvPr/>
        </p:nvSpPr>
        <p:spPr>
          <a:xfrm>
            <a:off x="3015600" y="44297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4" name="Ellipszis 11"/>
          <p:cNvSpPr/>
          <p:nvPr/>
        </p:nvSpPr>
        <p:spPr>
          <a:xfrm>
            <a:off x="3028325" y="326905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5" name="Ellipszis 11"/>
          <p:cNvSpPr/>
          <p:nvPr/>
        </p:nvSpPr>
        <p:spPr>
          <a:xfrm>
            <a:off x="3072364" y="318344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6" name="Ellipszis 5"/>
          <p:cNvSpPr/>
          <p:nvPr/>
        </p:nvSpPr>
        <p:spPr>
          <a:xfrm>
            <a:off x="4577783" y="4398687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7" name="Ellipszis 5"/>
          <p:cNvSpPr/>
          <p:nvPr/>
        </p:nvSpPr>
        <p:spPr>
          <a:xfrm>
            <a:off x="4574443" y="468831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8" name="Ellipszis 5"/>
          <p:cNvSpPr/>
          <p:nvPr/>
        </p:nvSpPr>
        <p:spPr>
          <a:xfrm>
            <a:off x="4433503" y="454293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39" name="Ellipszis 7"/>
          <p:cNvSpPr/>
          <p:nvPr/>
        </p:nvSpPr>
        <p:spPr>
          <a:xfrm>
            <a:off x="3071980" y="4553588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0" name="Ellipszis 7"/>
          <p:cNvSpPr/>
          <p:nvPr/>
        </p:nvSpPr>
        <p:spPr>
          <a:xfrm>
            <a:off x="2821925" y="462341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1" name="Ellipszis 7"/>
          <p:cNvSpPr/>
          <p:nvPr/>
        </p:nvSpPr>
        <p:spPr>
          <a:xfrm>
            <a:off x="2911353" y="4681364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b="1" dirty="0" err="1">
              <a:solidFill>
                <a:srgbClr val="FFC000"/>
              </a:solidFill>
            </a:endParaRPr>
          </a:p>
        </p:txBody>
      </p:sp>
      <p:sp>
        <p:nvSpPr>
          <p:cNvPr id="142" name="Ellipszis 28"/>
          <p:cNvSpPr/>
          <p:nvPr/>
        </p:nvSpPr>
        <p:spPr>
          <a:xfrm>
            <a:off x="10852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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3" name="Ellipszis 29"/>
          <p:cNvSpPr/>
          <p:nvPr/>
        </p:nvSpPr>
        <p:spPr>
          <a:xfrm>
            <a:off x="2784487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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4" name="Ellipszis 30"/>
          <p:cNvSpPr/>
          <p:nvPr/>
        </p:nvSpPr>
        <p:spPr>
          <a:xfrm>
            <a:off x="4431825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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5" name="Ellipszis 31"/>
          <p:cNvSpPr/>
          <p:nvPr/>
        </p:nvSpPr>
        <p:spPr>
          <a:xfrm>
            <a:off x="2784487" y="4399818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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6" name="Ellipszis 34"/>
          <p:cNvSpPr/>
          <p:nvPr/>
        </p:nvSpPr>
        <p:spPr>
          <a:xfrm>
            <a:off x="1085225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5"/>
                </a:solidFill>
                <a:sym typeface="Wingdings" panose="05000000000000000000" pitchFamily="2" charset="2"/>
              </a:rPr>
              <a:t></a:t>
            </a:r>
            <a:endParaRPr lang="hu-HU" sz="4000" dirty="0">
              <a:solidFill>
                <a:schemeClr val="accent5"/>
              </a:solidFill>
            </a:endParaRPr>
          </a:p>
        </p:txBody>
      </p:sp>
      <p:sp>
        <p:nvSpPr>
          <p:cNvPr id="147" name="Ellipszis 35"/>
          <p:cNvSpPr/>
          <p:nvPr/>
        </p:nvSpPr>
        <p:spPr>
          <a:xfrm>
            <a:off x="2784487" y="3039202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</a:t>
            </a:r>
            <a:endParaRPr lang="hu-HU" sz="4000" dirty="0">
              <a:solidFill>
                <a:schemeClr val="tx1"/>
              </a:solidFill>
            </a:endParaRPr>
          </a:p>
        </p:txBody>
      </p:sp>
      <p:sp>
        <p:nvSpPr>
          <p:cNvPr id="148" name="Ellipszis 36"/>
          <p:cNvSpPr/>
          <p:nvPr/>
        </p:nvSpPr>
        <p:spPr>
          <a:xfrm>
            <a:off x="1085225" y="5774560"/>
            <a:ext cx="345917" cy="342492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4000" dirty="0" smtClean="0">
                <a:solidFill>
                  <a:schemeClr val="accent6"/>
                </a:solidFill>
                <a:sym typeface="Wingdings" panose="05000000000000000000" pitchFamily="2" charset="2"/>
              </a:rPr>
              <a:t></a:t>
            </a:r>
            <a:endParaRPr lang="hu-HU" sz="4000" dirty="0">
              <a:solidFill>
                <a:schemeClr val="accent6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43284605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600" b="1" i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𝐝</m:t>
                                </m:r>
                              </m:oMath>
                            </m:oMathPara>
                          </a14:m>
                          <a:endParaRPr lang="hu-HU" sz="2600" b="1" i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pc="-15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1.1</a:t>
                          </a:r>
                          <a:endParaRPr lang="hu-HU" sz="2600" b="0" spc="-15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.5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4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43284605"/>
                  </p:ext>
                </p:extLst>
              </p:nvPr>
            </p:nvGraphicFramePr>
            <p:xfrm>
              <a:off x="5341102" y="4948924"/>
              <a:ext cx="3291840" cy="82296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25000" r="-704412" b="-4705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pc="-15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1.1</a:t>
                          </a:r>
                          <a:endParaRPr lang="hu-HU" sz="2600" b="0" spc="-15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.8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kern="120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.5</a:t>
                          </a:r>
                          <a:endParaRPr lang="hu-HU" sz="2600" b="0" kern="1200" baseline="0" dirty="0" smtClean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600" b="0" baseline="0" dirty="0">
                            <a:solidFill>
                              <a:schemeClr val="accent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42563170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42563170"/>
                  </p:ext>
                </p:extLst>
              </p:nvPr>
            </p:nvGraphicFramePr>
            <p:xfrm>
              <a:off x="8460508" y="1807553"/>
              <a:ext cx="3291840" cy="3291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5000" r="-705882" b="-7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kern="1200" dirty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600" dirty="0">
                            <a:solidFill>
                              <a:schemeClr val="accent5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dirty="0" smtClean="0">
                              <a:solidFill>
                                <a:schemeClr val="accent5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60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kern="1200" dirty="0" smtClean="0">
                              <a:solidFill>
                                <a:schemeClr val="accent6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600" b="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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baseline="0" dirty="0" smtClean="0">
                              <a:solidFill>
                                <a:schemeClr val="accent3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0</a:t>
                          </a:r>
                          <a:endParaRPr lang="hu-HU" sz="26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86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263772"/>
              </p:ext>
            </p:extLst>
          </p:nvPr>
        </p:nvGraphicFramePr>
        <p:xfrm>
          <a:off x="8382000" y="4948924"/>
          <a:ext cx="3370348" cy="822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9988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.3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spc="-150" baseline="0" dirty="0" smtClean="0">
                          <a:solidFill>
                            <a:schemeClr val="accent6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600" b="0" spc="-150" baseline="0" dirty="0">
                        <a:solidFill>
                          <a:schemeClr val="accent6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.8</a:t>
                      </a:r>
                      <a:endParaRPr lang="hu-HU" sz="2600" b="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.4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.5</a:t>
                      </a:r>
                      <a:endParaRPr lang="hu-HU" sz="2600" b="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6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</a:tbl>
          </a:graphicData>
        </a:graphic>
      </p:graphicFrame>
      <p:sp>
        <p:nvSpPr>
          <p:cNvPr id="82" name="Téglalap 59"/>
          <p:cNvSpPr/>
          <p:nvPr/>
        </p:nvSpPr>
        <p:spPr>
          <a:xfrm>
            <a:off x="1863833" y="625125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8" name="Téglalap 59"/>
          <p:cNvSpPr/>
          <p:nvPr/>
        </p:nvSpPr>
        <p:spPr>
          <a:xfrm>
            <a:off x="1874417" y="5591497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9" name="Téglalap 2"/>
          <p:cNvSpPr/>
          <p:nvPr/>
        </p:nvSpPr>
        <p:spPr>
          <a:xfrm>
            <a:off x="1802822" y="234052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.3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0" name="Téglalap 58"/>
          <p:cNvSpPr/>
          <p:nvPr/>
        </p:nvSpPr>
        <p:spPr>
          <a:xfrm>
            <a:off x="1706223" y="3555626"/>
            <a:ext cx="46358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1" name="Téglalap 59"/>
          <p:cNvSpPr/>
          <p:nvPr/>
        </p:nvSpPr>
        <p:spPr>
          <a:xfrm>
            <a:off x="3504946" y="433327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.8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églalap 2"/>
          <p:cNvSpPr/>
          <p:nvPr/>
        </p:nvSpPr>
        <p:spPr>
          <a:xfrm>
            <a:off x="3210743" y="3582242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.7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1" name="Téglalap 58"/>
          <p:cNvSpPr/>
          <p:nvPr/>
        </p:nvSpPr>
        <p:spPr>
          <a:xfrm>
            <a:off x="4455764" y="355562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3" name="Téglalap 59"/>
          <p:cNvSpPr/>
          <p:nvPr/>
        </p:nvSpPr>
        <p:spPr>
          <a:xfrm>
            <a:off x="1899204" y="4442088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.5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7" name="Téglalap 59"/>
          <p:cNvSpPr/>
          <p:nvPr/>
        </p:nvSpPr>
        <p:spPr>
          <a:xfrm>
            <a:off x="2559708" y="5002770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8" name="Téglalap 59"/>
          <p:cNvSpPr/>
          <p:nvPr/>
        </p:nvSpPr>
        <p:spPr>
          <a:xfrm>
            <a:off x="3843907" y="5599786"/>
            <a:ext cx="46679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600" dirty="0" smtClean="0">
                <a:solidFill>
                  <a:schemeClr val="accent3"/>
                </a:solidFill>
                <a:latin typeface="Open Sans SemiBold" panose="020B07060308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.1</a:t>
            </a:r>
            <a:endParaRPr lang="hu-HU" sz="2600" dirty="0">
              <a:solidFill>
                <a:schemeClr val="accent3"/>
              </a:solidFill>
              <a:latin typeface="Open Sans SemiBold" panose="020B07060308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3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⨁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400" smtClean="0">
                                    <a:latin typeface="Cambria Math" panose="02040503050406030204" pitchFamily="18" charset="0"/>
                                  </a:rPr>
                                  <m:t>⨂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GB" sz="24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ℝ</m:t>
                                </m:r>
                                <m:r>
                                  <a:rPr lang="hu-HU" sz="24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∪</m:t>
                                </m:r>
                                <m:d>
                                  <m:dPr>
                                    <m:begChr m:val="{"/>
                                    <m:endChr m:val="}"/>
                                    <m:ctrlPr>
                                      <a:rPr lang="hu-HU" sz="24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hu-HU" sz="2400" smtClean="0"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hu-HU" sz="2400"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hu-HU" sz="2400" i="1" dirty="0" smtClean="0">
                                    <a:latin typeface="Cambria Math" panose="02040503050406030204" pitchFamily="18" charset="0"/>
                                  </a:rPr>
                                  <m:t>min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400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hu-HU" sz="240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3" name="Táblázat 2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07381" y="1013178"/>
              <a:ext cx="5831205" cy="1280160"/>
            </p:xfrm>
            <a:graphic>
              <a:graphicData uri="http://schemas.openxmlformats.org/drawingml/2006/table">
                <a:tbl>
                  <a:tblPr firstRow="1" bandRow="1">
                    <a:tableStyleId>{B301B821-A1FF-4177-AEE7-76D212191A09}</a:tableStyleId>
                  </a:tblPr>
                  <a:tblGrid>
                    <a:gridCol w="1544955">
                      <a:extLst>
                        <a:ext uri="{9D8B030D-6E8A-4147-A177-3AD203B41FA5}">
                          <a16:colId xmlns:a16="http://schemas.microsoft.com/office/drawing/2014/main" val="2262351517"/>
                        </a:ext>
                      </a:extLst>
                    </a:gridCol>
                    <a:gridCol w="2091690">
                      <a:extLst>
                        <a:ext uri="{9D8B030D-6E8A-4147-A177-3AD203B41FA5}">
                          <a16:colId xmlns:a16="http://schemas.microsoft.com/office/drawing/2014/main" val="1667432962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85787678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2393434630"/>
                        </a:ext>
                      </a:extLst>
                    </a:gridCol>
                    <a:gridCol w="731520">
                      <a:extLst>
                        <a:ext uri="{9D8B030D-6E8A-4147-A177-3AD203B41FA5}">
                          <a16:colId xmlns:a16="http://schemas.microsoft.com/office/drawing/2014/main" val="1106972800"/>
                        </a:ext>
                      </a:extLst>
                    </a:gridCol>
                  </a:tblGrid>
                  <a:tr h="6400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400" dirty="0" err="1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semiring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set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943" r="-200000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943" r="-101667" b="-10566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dirty="0" smtClean="0"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0</a:t>
                          </a:r>
                          <a:endParaRPr lang="en-GB" sz="2400" dirty="0"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64399204"/>
                      </a:ext>
                    </a:extLst>
                  </a:tr>
                  <a:tr h="640080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hu-HU" sz="2400" dirty="0" smtClean="0"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min-plus</a:t>
                          </a:r>
                          <a:endParaRPr lang="en-GB" sz="2400" dirty="0"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74344" t="-101905" r="-10583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94215" t="-101905" r="-20000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99167" t="-101905" r="-10166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699167" t="-101905" r="-1667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73074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Rectangle 73"/>
              <p:cNvSpPr/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𝐝</m:t>
                      </m:r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min</m:t>
                      </m:r>
                      <m:r>
                        <a:rPr lang="en-US" sz="2800" b="0" i="0" spc="-800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US" sz="2800" b="1" i="1" spc="-800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4" name="Rectangle 7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0" y="5771884"/>
                <a:ext cx="1799402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9260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SSSP</a:t>
            </a:r>
            <a:r>
              <a:rPr lang="en-GB" dirty="0" smtClean="0"/>
              <a:t> </a:t>
            </a:r>
            <a:r>
              <a:rPr lang="en-GB" dirty="0"/>
              <a:t>– </a:t>
            </a:r>
            <a:r>
              <a:rPr lang="en-US" dirty="0" smtClean="0"/>
              <a:t>algebraic Bellman-Ford ALGO.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1811000" cy="5848346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>
                    <a:latin typeface="+mj-lt"/>
                  </a:rPr>
                  <a:t>Input:</a:t>
                </a:r>
                <a:r>
                  <a:rPr lang="en-US" dirty="0" smtClean="0"/>
                  <a:t> a</a:t>
                </a:r>
                <a:r>
                  <a:rPr lang="hu-HU" dirty="0" smtClean="0"/>
                  <a:t>djacency matrix</a:t>
                </a:r>
                <a:r>
                  <a:rPr lang="hu-HU" dirty="0"/>
                  <a:t> </a:t>
                </a:r>
                <a14:m>
                  <m:oMath xmlns:m="http://schemas.openxmlformats.org/officeDocument/2006/math">
                    <m:r>
                      <a:rPr lang="hu-HU" b="1" i="0" dirty="0" smtClean="0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US" dirty="0" smtClean="0"/>
                  <a:t>, source vertex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 smtClean="0"/>
                  <a:t>,</a:t>
                </a:r>
                <a:r>
                  <a:rPr lang="en-US" dirty="0"/>
                  <a:t> </a:t>
                </a:r>
                <a:r>
                  <a:rPr lang="en-US" dirty="0" smtClean="0"/>
                  <a:t>#vertices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i="1" dirty="0" smtClean="0"/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i="1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e>
                              <m:e>
                                <m:r>
                                  <m:rPr>
                                    <m:nor/>
                                  </m:rPr>
                                  <a:rPr lang="hu-HU">
                                    <a:latin typeface="Open Sans" panose="020B0606030504020204" pitchFamily="34" charset="0"/>
                                  </a:rPr>
                                  <m:t>if</m:t>
                                </m:r>
                                <m:r>
                                  <m:rPr>
                                    <m:nor/>
                                  </m:rPr>
                                  <a:rPr lang="en-US">
                                    <a:latin typeface="Open Sans" panose="020B0606030504020204" pitchFamily="34" charset="0"/>
                                  </a:rPr>
                                  <m:t> 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=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    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d>
                                  <m:d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  <m:sub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𝑖𝑗</m:t>
                                        </m:r>
                                      </m:sub>
                                    </m:sSub>
                                  </m:e>
                                </m:d>
                              </m:e>
                              <m:e>
                                <m:r>
                                  <m:rPr>
                                    <m:nor/>
                                  </m:rPr>
                                  <a:rPr lang="hu-HU">
                                    <a:latin typeface="Open Sans" panose="020B0606030504020204" pitchFamily="34" charset="0"/>
                                  </a:rPr>
                                  <m:t>if</m:t>
                                </m:r>
                                <m:r>
                                  <m:rPr>
                                    <m:nor/>
                                  </m:rPr>
                                  <a:rPr lang="hu-HU">
                                    <a:latin typeface="Open Sans" panose="020B0606030504020204" pitchFamily="34" charset="0"/>
                                  </a:rPr>
                                  <m:t> 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∈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e>
                              <m:e>
                                <m:r>
                                  <m:rPr>
                                    <m:nor/>
                                  </m:rPr>
                                  <a:rPr lang="hu-HU">
                                    <a:latin typeface="Open Sans" panose="020B0606030504020204" pitchFamily="34" charset="0"/>
                                  </a:rPr>
                                  <m:t>if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𝑖𝑗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∉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hu-HU" i="1" dirty="0" smtClean="0"/>
              </a:p>
              <a:p>
                <a:pPr marL="0" indent="0">
                  <a:buNone/>
                </a:pPr>
                <a:r>
                  <a:rPr lang="en-US" dirty="0" smtClean="0">
                    <a:latin typeface="+mj-lt"/>
                  </a:rPr>
                  <a:t>Output:</a:t>
                </a:r>
                <a:r>
                  <a:rPr lang="en-US" dirty="0" smtClean="0"/>
                  <a:t> distance vector</a:t>
                </a:r>
                <a:r>
                  <a:rPr lang="hu-HU" dirty="0" smtClean="0"/>
                  <a:t> </a:t>
                </a:r>
                <a14:m>
                  <m:oMath xmlns:m="http://schemas.openxmlformats.org/officeDocument/2006/math">
                    <m:r>
                      <a:rPr lang="en-US" b="1" i="0" dirty="0" smtClean="0">
                        <a:latin typeface="Cambria Math" panose="02040503050406030204" pitchFamily="18" charset="0"/>
                      </a:rPr>
                      <m:t>𝐝</m:t>
                    </m:r>
                  </m:oMath>
                </a14:m>
                <a:r>
                  <a:rPr lang="en-US" dirty="0" smtClean="0"/>
                  <a:t> (real)</a:t>
                </a:r>
                <a:endParaRPr lang="en-US" dirty="0" smtClean="0">
                  <a:latin typeface="+mj-lt"/>
                </a:endParaRPr>
              </a:p>
              <a:p>
                <a:pPr marL="514350" indent="-514350">
                  <a:buFont typeface="+mj-lt"/>
                  <a:buAutoNum type="arabicPeriod"/>
                  <a:tabLst>
                    <a:tab pos="1143000" algn="l"/>
                    <a:tab pos="4914900" algn="l"/>
                  </a:tabLst>
                </a:pPr>
                <a:r>
                  <a:rPr lang="en-US" sz="2800" dirty="0" smtClean="0"/>
                  <a:t> </a:t>
                </a:r>
                <a14:m>
                  <m:oMath xmlns:m="http://schemas.openxmlformats.org/officeDocument/2006/math">
                    <m:r>
                      <a:rPr lang="en-US" sz="2800" b="1">
                        <a:latin typeface="Cambria Math" panose="02040503050406030204" pitchFamily="18" charset="0"/>
                      </a:rPr>
                      <m:t>𝐝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∞ ∞…∞</m:t>
                        </m:r>
                      </m:e>
                    </m:d>
                  </m:oMath>
                </a14:m>
                <a:endParaRPr lang="en-US" sz="2800" b="1" i="0" dirty="0" smtClean="0">
                  <a:latin typeface="Cambria Math" panose="02040503050406030204" pitchFamily="18" charset="0"/>
                </a:endParaRPr>
              </a:p>
              <a:p>
                <a:pPr marL="514350" indent="-514350">
                  <a:buFont typeface="+mj-lt"/>
                  <a:buAutoNum type="arabicPeriod"/>
                  <a:tabLst>
                    <a:tab pos="1143000" algn="l"/>
                    <a:tab pos="4914900" algn="l"/>
                  </a:tabLst>
                </a:pPr>
                <a:r>
                  <a:rPr lang="en-US" sz="2800" dirty="0" smtClean="0"/>
                  <a:t> 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𝐝</m:t>
                    </m:r>
                    <m:d>
                      <m:d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nor/>
                      </m:rPr>
                      <a:rPr lang="en-US" sz="2800" b="0" i="0" smtClean="0"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endParaRPr lang="en-US" sz="2800" i="1" dirty="0">
                  <a:latin typeface="Cambria Math" panose="02040503050406030204" pitchFamily="18" charset="0"/>
                </a:endParaRPr>
              </a:p>
              <a:p>
                <a:pPr marL="514350" indent="-514350">
                  <a:buFont typeface="+mj-lt"/>
                  <a:buAutoNum type="arabicPeriod"/>
                  <a:tabLst>
                    <a:tab pos="1143000" algn="l"/>
                    <a:tab pos="4167188" algn="l"/>
                    <a:tab pos="4914900" algn="l"/>
                  </a:tabLst>
                </a:pPr>
                <a:r>
                  <a:rPr lang="en-US" sz="2800" dirty="0" smtClean="0"/>
                  <a:t>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US" sz="2800">
                        <a:latin typeface="Cambria Math" panose="02040503050406030204" pitchFamily="18" charset="0"/>
                      </a:rPr>
                      <m:t>for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=1 </m:t>
                    </m:r>
                    <m:r>
                      <m:rPr>
                        <m:nor/>
                      </m:rPr>
                      <a:rPr lang="en-US" sz="2800">
                        <a:latin typeface="Cambria Math" panose="02040503050406030204" pitchFamily="18" charset="0"/>
                      </a:rPr>
                      <m:t>to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2800" dirty="0" smtClean="0"/>
                  <a:t>	</a:t>
                </a:r>
                <a:r>
                  <a:rPr lang="en-US" sz="2800" dirty="0" smtClean="0">
                    <a:solidFill>
                      <a:schemeClr val="bg1">
                        <a:lumMod val="50000"/>
                      </a:schemeClr>
                    </a:solidFill>
                  </a:rPr>
                  <a:t>*terminate earlier if we reach a fixed point</a:t>
                </a:r>
                <a:endParaRPr lang="en-US" sz="2800" dirty="0">
                  <a:solidFill>
                    <a:schemeClr val="bg1">
                      <a:lumMod val="50000"/>
                    </a:schemeClr>
                  </a:solidFill>
                </a:endParaRPr>
              </a:p>
              <a:p>
                <a:pPr marL="514350" indent="-514350">
                  <a:buFont typeface="+mj-lt"/>
                  <a:buAutoNum type="arabicPeriod"/>
                </a:pPr>
                <a:r>
                  <a:rPr lang="en-US" sz="2800" dirty="0" smtClean="0"/>
                  <a:t> </a:t>
                </a:r>
                <a:r>
                  <a:rPr lang="en-US" sz="2800" dirty="0"/>
                  <a:t>	</a:t>
                </a:r>
                <a14:m>
                  <m:oMath xmlns:m="http://schemas.openxmlformats.org/officeDocument/2006/math">
                    <m:r>
                      <a:rPr lang="en-US" sz="2800" b="1" i="0" smtClean="0">
                        <a:latin typeface="Cambria Math" panose="02040503050406030204" pitchFamily="18" charset="0"/>
                      </a:rPr>
                      <m:t>𝐝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800" b="1">
                        <a:latin typeface="Cambria Math" panose="02040503050406030204" pitchFamily="18" charset="0"/>
                      </a:rPr>
                      <m:t>𝐝</m:t>
                    </m:r>
                    <m:r>
                      <a:rPr lang="en-US" sz="280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800">
                        <a:latin typeface="Cambria Math" panose="02040503050406030204" pitchFamily="18" charset="0"/>
                      </a:rPr>
                      <m:t>min</m:t>
                    </m:r>
                    <m:r>
                      <a:rPr lang="en-US" sz="2800" spc="-80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sz="2800" b="1" i="1" spc="-80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800" b="1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1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4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1811000" cy="5848346"/>
              </a:xfrm>
              <a:blipFill>
                <a:blip r:embed="rId2"/>
                <a:stretch>
                  <a:fillRect l="-1290" t="-135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/>
          <p:cNvGrpSpPr/>
          <p:nvPr/>
        </p:nvGrpSpPr>
        <p:grpSpPr>
          <a:xfrm>
            <a:off x="11467788" y="38100"/>
            <a:ext cx="689487" cy="689487"/>
            <a:chOff x="3547598" y="1641987"/>
            <a:chExt cx="2514600" cy="2514600"/>
          </a:xfrm>
        </p:grpSpPr>
        <p:sp>
          <p:nvSpPr>
            <p:cNvPr id="6" name="Rounded Rectangle 5"/>
            <p:cNvSpPr/>
            <p:nvPr/>
          </p:nvSpPr>
          <p:spPr>
            <a:xfrm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 rot="36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 rot="18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 rot="90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 rot="54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 rot="7200000">
              <a:off x="4652498" y="1641987"/>
              <a:ext cx="304800" cy="2514600"/>
            </a:xfrm>
            <a:prstGeom prst="roundRect">
              <a:avLst/>
            </a:prstGeom>
            <a:solidFill>
              <a:schemeClr val="tx1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3859691" y="1954080"/>
              <a:ext cx="1890413" cy="1890413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4039101" y="2134103"/>
              <a:ext cx="1533993" cy="1533993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400" dirty="0" err="1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0941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b="0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Triangle count / Definition </a:t>
            </a:r>
            <a:endParaRPr lang="hu-HU" b="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4644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triangle count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0500" y="857254"/>
            <a:ext cx="7620000" cy="4699541"/>
          </a:xfrm>
        </p:spPr>
        <p:txBody>
          <a:bodyPr/>
          <a:lstStyle/>
          <a:p>
            <a:pPr>
              <a:spcAft>
                <a:spcPts val="600"/>
              </a:spcAft>
            </a:pPr>
            <a:r>
              <a:rPr lang="en-US" dirty="0" smtClean="0"/>
              <a:t>IEEE </a:t>
            </a:r>
            <a:r>
              <a:rPr lang="en-US" dirty="0" err="1" smtClean="0"/>
              <a:t>GraphChallenge</a:t>
            </a:r>
            <a:r>
              <a:rPr lang="en-US" dirty="0" smtClean="0"/>
              <a:t>: an annual competition at the HPEC conference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The task of the 2017 </a:t>
            </a:r>
            <a:r>
              <a:rPr lang="en-US" dirty="0" err="1" smtClean="0"/>
              <a:t>GraphChallenge</a:t>
            </a:r>
            <a:r>
              <a:rPr lang="en-US" dirty="0" smtClean="0"/>
              <a:t> was </a:t>
            </a:r>
            <a:r>
              <a:rPr lang="en-US" dirty="0" smtClean="0">
                <a:latin typeface="+mj-lt"/>
              </a:rPr>
              <a:t>triangle count: </a:t>
            </a:r>
            <a:r>
              <a:rPr lang="en-US" dirty="0" smtClean="0"/>
              <a:t>given a graph G, count the number of triangles.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latin typeface="+mj-lt"/>
              </a:rPr>
              <a:t>Triangle</a:t>
            </a:r>
            <a:r>
              <a:rPr lang="en-US" dirty="0" smtClean="0"/>
              <a:t> = </a:t>
            </a:r>
            <a:r>
              <a:rPr lang="en-US" i="1" dirty="0" smtClean="0"/>
              <a:t>“set </a:t>
            </a:r>
            <a:r>
              <a:rPr lang="en-US" i="1" dirty="0"/>
              <a:t>of three mutually adjacent vertices in a </a:t>
            </a:r>
            <a:r>
              <a:rPr lang="en-US" i="1" dirty="0" smtClean="0"/>
              <a:t>graph”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Many solutions employed a linear algebraic computation model</a:t>
            </a:r>
            <a:endParaRPr lang="en-US" dirty="0" smtClean="0">
              <a:latin typeface="+mj-lt"/>
            </a:endParaRPr>
          </a:p>
        </p:txBody>
      </p:sp>
      <p:sp>
        <p:nvSpPr>
          <p:cNvPr id="4" name="Téglalap 6"/>
          <p:cNvSpPr/>
          <p:nvPr/>
        </p:nvSpPr>
        <p:spPr>
          <a:xfrm>
            <a:off x="632114" y="6062500"/>
            <a:ext cx="112222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GraphChallenge.org</a:t>
            </a:r>
            <a:r>
              <a:rPr lang="en-US" sz="2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Raising the Bar on Graph Analytic </a:t>
            </a:r>
            <a:r>
              <a:rPr lang="en-US" sz="24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Performance, </a:t>
            </a:r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HPEC 2018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" y="6007583"/>
            <a:ext cx="441614" cy="571500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grpSp>
        <p:nvGrpSpPr>
          <p:cNvPr id="57" name="Group 56"/>
          <p:cNvGrpSpPr/>
          <p:nvPr/>
        </p:nvGrpSpPr>
        <p:grpSpPr>
          <a:xfrm>
            <a:off x="7810500" y="850838"/>
            <a:ext cx="4154517" cy="3271726"/>
            <a:chOff x="585428" y="1181100"/>
            <a:chExt cx="4681721" cy="3686905"/>
          </a:xfrm>
        </p:grpSpPr>
        <p:cxnSp>
          <p:nvCxnSpPr>
            <p:cNvPr id="58" name="Görbe összekötő 49"/>
            <p:cNvCxnSpPr>
              <a:stCxn id="75" idx="0"/>
              <a:endCxn id="102" idx="1"/>
            </p:cNvCxnSpPr>
            <p:nvPr/>
          </p:nvCxnSpPr>
          <p:spPr>
            <a:xfrm rot="16200000" flipH="1">
              <a:off x="2110151" y="762246"/>
              <a:ext cx="40500" cy="1525038"/>
            </a:xfrm>
            <a:prstGeom prst="curvedConnector3">
              <a:avLst>
                <a:gd name="adj1" fmla="val -588289"/>
              </a:avLst>
            </a:prstGeom>
            <a:ln w="38100">
              <a:solidFill>
                <a:srgbClr val="E7298A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örbe összekötő 58"/>
            <p:cNvCxnSpPr>
              <a:stCxn id="89" idx="6"/>
              <a:endCxn id="88" idx="6"/>
            </p:cNvCxnSpPr>
            <p:nvPr/>
          </p:nvCxnSpPr>
          <p:spPr>
            <a:xfrm flipH="1">
              <a:off x="3127375" y="1751708"/>
              <a:ext cx="12725" cy="1160712"/>
            </a:xfrm>
            <a:prstGeom prst="curvedConnector3">
              <a:avLst>
                <a:gd name="adj1" fmla="val -129744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örbe összekötő 61"/>
            <p:cNvCxnSpPr>
              <a:stCxn id="90" idx="6"/>
              <a:endCxn id="91" idx="0"/>
            </p:cNvCxnSpPr>
            <p:nvPr/>
          </p:nvCxnSpPr>
          <p:spPr>
            <a:xfrm>
              <a:off x="3184139" y="1666104"/>
              <a:ext cx="1478419" cy="1188239"/>
            </a:xfrm>
            <a:prstGeom prst="curvedConnector2">
              <a:avLst/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örbe összekötő 64"/>
            <p:cNvCxnSpPr>
              <a:stCxn id="92" idx="4"/>
              <a:endCxn id="98" idx="7"/>
            </p:cNvCxnSpPr>
            <p:nvPr/>
          </p:nvCxnSpPr>
          <p:spPr>
            <a:xfrm rot="5400000">
              <a:off x="3357167" y="2978320"/>
              <a:ext cx="1082408" cy="1521698"/>
            </a:xfrm>
            <a:prstGeom prst="curvedConnector3">
              <a:avLst>
                <a:gd name="adj1" fmla="val 14954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örbe összekötő 67"/>
            <p:cNvCxnSpPr>
              <a:stCxn id="87" idx="3"/>
              <a:endCxn id="85" idx="5"/>
            </p:cNvCxnSpPr>
            <p:nvPr/>
          </p:nvCxnSpPr>
          <p:spPr>
            <a:xfrm rot="5400000">
              <a:off x="2162165" y="3771371"/>
              <a:ext cx="9539" cy="1415904"/>
            </a:xfrm>
            <a:prstGeom prst="curvedConnector3">
              <a:avLst>
                <a:gd name="adj1" fmla="val 257937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örbe összekötő 74"/>
            <p:cNvCxnSpPr>
              <a:stCxn id="95" idx="3"/>
              <a:endCxn id="81" idx="5"/>
            </p:cNvCxnSpPr>
            <p:nvPr/>
          </p:nvCxnSpPr>
          <p:spPr>
            <a:xfrm rot="5400000" flipH="1">
              <a:off x="2149181" y="2386735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örbe összekötő 78"/>
            <p:cNvCxnSpPr>
              <a:stCxn id="96" idx="4"/>
              <a:endCxn id="83" idx="0"/>
            </p:cNvCxnSpPr>
            <p:nvPr/>
          </p:nvCxnSpPr>
          <p:spPr>
            <a:xfrm rot="5400000">
              <a:off x="1638930" y="2870318"/>
              <a:ext cx="1036496" cy="1677901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örbe összekötő 82"/>
            <p:cNvCxnSpPr>
              <a:stCxn id="94" idx="7"/>
              <a:endCxn id="93" idx="1"/>
            </p:cNvCxnSpPr>
            <p:nvPr/>
          </p:nvCxnSpPr>
          <p:spPr>
            <a:xfrm rot="5400000" flipH="1" flipV="1">
              <a:off x="3832189" y="2350156"/>
              <a:ext cx="10655" cy="1323339"/>
            </a:xfrm>
            <a:prstGeom prst="curvedConnector3">
              <a:avLst>
                <a:gd name="adj1" fmla="val 20515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örbe összekötő 86"/>
            <p:cNvCxnSpPr>
              <a:stCxn id="78" idx="2"/>
              <a:endCxn id="76" idx="2"/>
            </p:cNvCxnSpPr>
            <p:nvPr/>
          </p:nvCxnSpPr>
          <p:spPr>
            <a:xfrm rot="10800000">
              <a:off x="1152454" y="1697867"/>
              <a:ext cx="5557" cy="1264268"/>
            </a:xfrm>
            <a:prstGeom prst="curvedConnector3">
              <a:avLst>
                <a:gd name="adj1" fmla="val 6013496"/>
              </a:avLst>
            </a:prstGeom>
            <a:ln w="38100">
              <a:solidFill>
                <a:srgbClr val="E7298A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örbe összekötő 90"/>
            <p:cNvCxnSpPr>
              <a:stCxn id="80" idx="2"/>
              <a:endCxn id="82" idx="2"/>
            </p:cNvCxnSpPr>
            <p:nvPr/>
          </p:nvCxnSpPr>
          <p:spPr>
            <a:xfrm rot="10800000" flipV="1">
              <a:off x="1150726" y="3090892"/>
              <a:ext cx="13634" cy="1262816"/>
            </a:xfrm>
            <a:prstGeom prst="curvedConnector3">
              <a:avLst>
                <a:gd name="adj1" fmla="val 2428737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Ellipszis 4"/>
            <p:cNvSpPr/>
            <p:nvPr/>
          </p:nvSpPr>
          <p:spPr>
            <a:xfrm>
              <a:off x="2988220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69" name="Ellipszis 5"/>
            <p:cNvSpPr/>
            <p:nvPr/>
          </p:nvSpPr>
          <p:spPr>
            <a:xfrm>
              <a:off x="46355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0" name="Ellipszis 6"/>
            <p:cNvSpPr/>
            <p:nvPr/>
          </p:nvSpPr>
          <p:spPr>
            <a:xfrm>
              <a:off x="12889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1" name="Ellipszis 7"/>
            <p:cNvSpPr/>
            <p:nvPr/>
          </p:nvSpPr>
          <p:spPr>
            <a:xfrm>
              <a:off x="2988220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2" name="Ellipszis 10"/>
            <p:cNvSpPr/>
            <p:nvPr/>
          </p:nvSpPr>
          <p:spPr>
            <a:xfrm>
              <a:off x="1288958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3" name="Ellipszis 11"/>
            <p:cNvSpPr/>
            <p:nvPr/>
          </p:nvSpPr>
          <p:spPr>
            <a:xfrm>
              <a:off x="2988220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4" name="Ellipszis 12"/>
            <p:cNvSpPr/>
            <p:nvPr/>
          </p:nvSpPr>
          <p:spPr>
            <a:xfrm>
              <a:off x="1288958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5" name="Ellipszis 10"/>
            <p:cNvSpPr/>
            <p:nvPr/>
          </p:nvSpPr>
          <p:spPr>
            <a:xfrm>
              <a:off x="1340882" y="150451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6" name="Ellipszis 10"/>
            <p:cNvSpPr/>
            <p:nvPr/>
          </p:nvSpPr>
          <p:spPr>
            <a:xfrm>
              <a:off x="1152453" y="167086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7" name="Ellipszis 10"/>
            <p:cNvSpPr/>
            <p:nvPr/>
          </p:nvSpPr>
          <p:spPr>
            <a:xfrm>
              <a:off x="1425462" y="167600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8" name="Ellipszis 10"/>
            <p:cNvSpPr/>
            <p:nvPr/>
          </p:nvSpPr>
          <p:spPr>
            <a:xfrm>
              <a:off x="1158010" y="293513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79" name="Ellipszis 10"/>
            <p:cNvSpPr/>
            <p:nvPr/>
          </p:nvSpPr>
          <p:spPr>
            <a:xfrm>
              <a:off x="1418318" y="2935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0" name="Ellipszis 10"/>
            <p:cNvSpPr/>
            <p:nvPr/>
          </p:nvSpPr>
          <p:spPr>
            <a:xfrm>
              <a:off x="1164360" y="306389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1" name="Ellipszis 10"/>
            <p:cNvSpPr/>
            <p:nvPr/>
          </p:nvSpPr>
          <p:spPr>
            <a:xfrm>
              <a:off x="1427220" y="3016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2" name="Ellipszis 12"/>
            <p:cNvSpPr/>
            <p:nvPr/>
          </p:nvSpPr>
          <p:spPr>
            <a:xfrm>
              <a:off x="1150726" y="4326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3" name="Ellipszis 12"/>
            <p:cNvSpPr/>
            <p:nvPr/>
          </p:nvSpPr>
          <p:spPr>
            <a:xfrm>
              <a:off x="1291227" y="422751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4" name="Ellipszis 12"/>
            <p:cNvSpPr/>
            <p:nvPr/>
          </p:nvSpPr>
          <p:spPr>
            <a:xfrm>
              <a:off x="1408127" y="429376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5" name="Ellipszis 12"/>
            <p:cNvSpPr/>
            <p:nvPr/>
          </p:nvSpPr>
          <p:spPr>
            <a:xfrm>
              <a:off x="1412890" y="443800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6" name="Ellipszis 12"/>
            <p:cNvSpPr/>
            <p:nvPr/>
          </p:nvSpPr>
          <p:spPr>
            <a:xfrm>
              <a:off x="2866978" y="42937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7" name="Ellipszis 12"/>
            <p:cNvSpPr/>
            <p:nvPr/>
          </p:nvSpPr>
          <p:spPr>
            <a:xfrm>
              <a:off x="2866978" y="4428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8" name="Ellipszis 7"/>
            <p:cNvSpPr/>
            <p:nvPr/>
          </p:nvSpPr>
          <p:spPr>
            <a:xfrm>
              <a:off x="3073375" y="2885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9" name="Ellipszis 11"/>
            <p:cNvSpPr/>
            <p:nvPr/>
          </p:nvSpPr>
          <p:spPr>
            <a:xfrm>
              <a:off x="3086100" y="1724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0" name="Ellipszis 11"/>
            <p:cNvSpPr/>
            <p:nvPr/>
          </p:nvSpPr>
          <p:spPr>
            <a:xfrm>
              <a:off x="3130139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1" name="Ellipszis 5"/>
            <p:cNvSpPr/>
            <p:nvPr/>
          </p:nvSpPr>
          <p:spPr>
            <a:xfrm>
              <a:off x="4635558" y="285434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2" name="Ellipszis 5"/>
            <p:cNvSpPr/>
            <p:nvPr/>
          </p:nvSpPr>
          <p:spPr>
            <a:xfrm>
              <a:off x="4632218" y="314396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3" name="Ellipszis 5"/>
            <p:cNvSpPr/>
            <p:nvPr/>
          </p:nvSpPr>
          <p:spPr>
            <a:xfrm>
              <a:off x="4491278" y="29985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4" name="Ellipszis 7"/>
            <p:cNvSpPr/>
            <p:nvPr/>
          </p:nvSpPr>
          <p:spPr>
            <a:xfrm>
              <a:off x="3129755" y="300924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5" name="Ellipszis 7"/>
            <p:cNvSpPr/>
            <p:nvPr/>
          </p:nvSpPr>
          <p:spPr>
            <a:xfrm>
              <a:off x="2879700" y="307907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6" name="Ellipszis 7"/>
            <p:cNvSpPr/>
            <p:nvPr/>
          </p:nvSpPr>
          <p:spPr>
            <a:xfrm>
              <a:off x="2969128" y="31370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7" name="Ellipszis 28"/>
            <p:cNvSpPr/>
            <p:nvPr/>
          </p:nvSpPr>
          <p:spPr>
            <a:xfrm>
              <a:off x="11430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rgbClr val="E7298A"/>
                  </a:solidFill>
                  <a:sym typeface="Wingdings" panose="05000000000000000000" pitchFamily="2" charset="2"/>
                </a:rPr>
                <a:t></a:t>
              </a:r>
              <a:endParaRPr lang="hu-HU" sz="3600" b="1" dirty="0">
                <a:solidFill>
                  <a:srgbClr val="E7298A"/>
                </a:solidFill>
              </a:endParaRPr>
            </a:p>
          </p:txBody>
        </p:sp>
        <p:sp>
          <p:nvSpPr>
            <p:cNvPr id="98" name="Ellipszis 29"/>
            <p:cNvSpPr/>
            <p:nvPr/>
          </p:nvSpPr>
          <p:spPr>
            <a:xfrm>
              <a:off x="2842262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99" name="Ellipszis 30"/>
            <p:cNvSpPr/>
            <p:nvPr/>
          </p:nvSpPr>
          <p:spPr>
            <a:xfrm>
              <a:off x="44896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Ellipszis 31"/>
            <p:cNvSpPr/>
            <p:nvPr/>
          </p:nvSpPr>
          <p:spPr>
            <a:xfrm>
              <a:off x="2842262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01" name="Ellipszis 34"/>
            <p:cNvSpPr/>
            <p:nvPr/>
          </p:nvSpPr>
          <p:spPr>
            <a:xfrm>
              <a:off x="1143000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rgbClr val="E7298A"/>
                  </a:solidFill>
                  <a:sym typeface="Wingdings" panose="05000000000000000000" pitchFamily="2" charset="2"/>
                </a:rPr>
                <a:t></a:t>
              </a:r>
              <a:endParaRPr lang="hu-HU" sz="3600" b="1" dirty="0">
                <a:solidFill>
                  <a:srgbClr val="E7298A"/>
                </a:solidFill>
              </a:endParaRPr>
            </a:p>
          </p:txBody>
        </p:sp>
        <p:sp>
          <p:nvSpPr>
            <p:cNvPr id="102" name="Ellipszis 35"/>
            <p:cNvSpPr/>
            <p:nvPr/>
          </p:nvSpPr>
          <p:spPr>
            <a:xfrm>
              <a:off x="2842262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rgbClr val="E7298A"/>
                  </a:solidFill>
                  <a:sym typeface="Wingdings" panose="05000000000000000000" pitchFamily="2" charset="2"/>
                </a:rPr>
                <a:t></a:t>
              </a:r>
              <a:endParaRPr lang="hu-HU" sz="3600" b="1" dirty="0">
                <a:solidFill>
                  <a:srgbClr val="E7298A"/>
                </a:solidFill>
              </a:endParaRPr>
            </a:p>
          </p:txBody>
        </p:sp>
        <p:sp>
          <p:nvSpPr>
            <p:cNvPr id="103" name="Ellipszis 36"/>
            <p:cNvSpPr/>
            <p:nvPr/>
          </p:nvSpPr>
          <p:spPr>
            <a:xfrm>
              <a:off x="1143000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85428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85428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8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85428" y="4347755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4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3218599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3218599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24482" y="391817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4860343" y="286256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cxnSp>
          <p:nvCxnSpPr>
            <p:cNvPr id="111" name="Görbe összekötő 78"/>
            <p:cNvCxnSpPr>
              <a:stCxn id="102" idx="4"/>
              <a:endCxn id="97" idx="0"/>
            </p:cNvCxnSpPr>
            <p:nvPr/>
          </p:nvCxnSpPr>
          <p:spPr>
            <a:xfrm rot="5400000">
              <a:off x="1656528" y="1496781"/>
              <a:ext cx="1018124" cy="1699262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rgbClr val="E7298A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Görbe összekötő 78"/>
            <p:cNvCxnSpPr>
              <a:stCxn id="97" idx="4"/>
              <a:endCxn id="98" idx="0"/>
            </p:cNvCxnSpPr>
            <p:nvPr/>
          </p:nvCxnSpPr>
          <p:spPr>
            <a:xfrm rot="16200000" flipH="1">
              <a:off x="1649465" y="2864460"/>
              <a:ext cx="1032250" cy="1699262"/>
            </a:xfrm>
            <a:prstGeom prst="curvedConnector3">
              <a:avLst>
                <a:gd name="adj1" fmla="val 746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7773401" y="4373431"/>
                <a:ext cx="4241867" cy="12786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:r>
                  <a:rPr lang="en-US" sz="2400" dirty="0" smtClean="0"/>
                  <a:t>Number of unique triangles:</a:t>
                </a:r>
                <a:br>
                  <a:rPr lang="en-US" sz="2400" dirty="0" smtClean="0"/>
                </a:br>
                <a:r>
                  <a:rPr lang="en-US" sz="800" dirty="0" smtClean="0"/>
                  <a:t/>
                </a:r>
                <a:br>
                  <a:rPr lang="en-US" sz="800" dirty="0" smtClean="0"/>
                </a:b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400" b="0" i="1" smtClean="0">
                              <a:solidFill>
                                <a:srgbClr val="377EB8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rgbClr val="377EB8"/>
                              </a:solidFill>
                              <a:latin typeface="Cambria Math" panose="02040503050406030204" pitchFamily="18" charset="0"/>
                            </a:rPr>
                            <m:t>30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rgbClr val="377EB8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73401" y="4373431"/>
                <a:ext cx="4241867" cy="1278620"/>
              </a:xfrm>
              <a:prstGeom prst="rect">
                <a:avLst/>
              </a:prstGeom>
              <a:blipFill>
                <a:blip r:embed="rId3"/>
                <a:stretch>
                  <a:fillRect l="-2155" t="-3810" r="-12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33207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b="0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Triangle count / Naïve algorithm</a:t>
            </a:r>
            <a:endParaRPr lang="hu-HU" b="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6287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TC</a:t>
            </a:r>
            <a:r>
              <a:rPr lang="en-US" dirty="0" smtClean="0"/>
              <a:t> example: </a:t>
            </a:r>
            <a:r>
              <a:rPr lang="en-US" dirty="0"/>
              <a:t>Naïve </a:t>
            </a:r>
            <a:r>
              <a:rPr lang="en-US" dirty="0" smtClean="0"/>
              <a:t>approach</a:t>
            </a:r>
            <a:endParaRPr lang="en-US" dirty="0"/>
          </a:p>
        </p:txBody>
      </p:sp>
      <p:grpSp>
        <p:nvGrpSpPr>
          <p:cNvPr id="68" name="Group 67"/>
          <p:cNvGrpSpPr/>
          <p:nvPr/>
        </p:nvGrpSpPr>
        <p:grpSpPr>
          <a:xfrm>
            <a:off x="152400" y="1752600"/>
            <a:ext cx="4154517" cy="3271726"/>
            <a:chOff x="585428" y="1181100"/>
            <a:chExt cx="4681721" cy="3686905"/>
          </a:xfrm>
        </p:grpSpPr>
        <p:cxnSp>
          <p:nvCxnSpPr>
            <p:cNvPr id="5" name="Görbe összekötő 49"/>
            <p:cNvCxnSpPr>
              <a:stCxn id="22" idx="0"/>
              <a:endCxn id="49" idx="1"/>
            </p:cNvCxnSpPr>
            <p:nvPr/>
          </p:nvCxnSpPr>
          <p:spPr>
            <a:xfrm rot="16200000" flipH="1">
              <a:off x="2110151" y="762246"/>
              <a:ext cx="40500" cy="1525038"/>
            </a:xfrm>
            <a:prstGeom prst="curvedConnector3">
              <a:avLst>
                <a:gd name="adj1" fmla="val -58828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Görbe összekötő 58"/>
            <p:cNvCxnSpPr>
              <a:stCxn id="36" idx="6"/>
              <a:endCxn id="35" idx="6"/>
            </p:cNvCxnSpPr>
            <p:nvPr/>
          </p:nvCxnSpPr>
          <p:spPr>
            <a:xfrm flipH="1">
              <a:off x="3127375" y="1751708"/>
              <a:ext cx="12725" cy="1160712"/>
            </a:xfrm>
            <a:prstGeom prst="curvedConnector3">
              <a:avLst>
                <a:gd name="adj1" fmla="val -129744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Görbe összekötő 61"/>
            <p:cNvCxnSpPr>
              <a:stCxn id="37" idx="6"/>
              <a:endCxn id="38" idx="0"/>
            </p:cNvCxnSpPr>
            <p:nvPr/>
          </p:nvCxnSpPr>
          <p:spPr>
            <a:xfrm>
              <a:off x="3184139" y="1666104"/>
              <a:ext cx="1478419" cy="1188239"/>
            </a:xfrm>
            <a:prstGeom prst="curvedConnector2">
              <a:avLst/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Görbe összekötő 64"/>
            <p:cNvCxnSpPr>
              <a:stCxn id="39" idx="4"/>
              <a:endCxn id="45" idx="7"/>
            </p:cNvCxnSpPr>
            <p:nvPr/>
          </p:nvCxnSpPr>
          <p:spPr>
            <a:xfrm rot="5400000">
              <a:off x="3357167" y="2978320"/>
              <a:ext cx="1082408" cy="1521698"/>
            </a:xfrm>
            <a:prstGeom prst="curvedConnector3">
              <a:avLst>
                <a:gd name="adj1" fmla="val 14954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örbe összekötő 67"/>
            <p:cNvCxnSpPr>
              <a:stCxn id="34" idx="3"/>
              <a:endCxn id="32" idx="5"/>
            </p:cNvCxnSpPr>
            <p:nvPr/>
          </p:nvCxnSpPr>
          <p:spPr>
            <a:xfrm rot="5400000">
              <a:off x="2162165" y="3771371"/>
              <a:ext cx="9539" cy="1415904"/>
            </a:xfrm>
            <a:prstGeom prst="curvedConnector3">
              <a:avLst>
                <a:gd name="adj1" fmla="val 257937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Görbe összekötő 74"/>
            <p:cNvCxnSpPr>
              <a:stCxn id="42" idx="3"/>
              <a:endCxn id="28" idx="5"/>
            </p:cNvCxnSpPr>
            <p:nvPr/>
          </p:nvCxnSpPr>
          <p:spPr>
            <a:xfrm rot="5400000" flipH="1">
              <a:off x="2149181" y="2386735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örbe összekötő 78"/>
            <p:cNvCxnSpPr>
              <a:stCxn id="43" idx="4"/>
              <a:endCxn id="30" idx="0"/>
            </p:cNvCxnSpPr>
            <p:nvPr/>
          </p:nvCxnSpPr>
          <p:spPr>
            <a:xfrm rot="5400000">
              <a:off x="1638930" y="2870318"/>
              <a:ext cx="1036496" cy="1677901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örbe összekötő 82"/>
            <p:cNvCxnSpPr>
              <a:stCxn id="41" idx="7"/>
              <a:endCxn id="40" idx="1"/>
            </p:cNvCxnSpPr>
            <p:nvPr/>
          </p:nvCxnSpPr>
          <p:spPr>
            <a:xfrm rot="5400000" flipH="1" flipV="1">
              <a:off x="3832189" y="2350156"/>
              <a:ext cx="10655" cy="1323339"/>
            </a:xfrm>
            <a:prstGeom prst="curvedConnector3">
              <a:avLst>
                <a:gd name="adj1" fmla="val 20515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örbe összekötő 86"/>
            <p:cNvCxnSpPr>
              <a:stCxn id="25" idx="2"/>
              <a:endCxn id="23" idx="2"/>
            </p:cNvCxnSpPr>
            <p:nvPr/>
          </p:nvCxnSpPr>
          <p:spPr>
            <a:xfrm rot="10800000">
              <a:off x="1152454" y="1697867"/>
              <a:ext cx="5557" cy="1264268"/>
            </a:xfrm>
            <a:prstGeom prst="curvedConnector3">
              <a:avLst>
                <a:gd name="adj1" fmla="val 601349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örbe összekötő 90"/>
            <p:cNvCxnSpPr>
              <a:stCxn id="27" idx="2"/>
              <a:endCxn id="29" idx="2"/>
            </p:cNvCxnSpPr>
            <p:nvPr/>
          </p:nvCxnSpPr>
          <p:spPr>
            <a:xfrm rot="10800000" flipV="1">
              <a:off x="1150726" y="3090892"/>
              <a:ext cx="13634" cy="1262816"/>
            </a:xfrm>
            <a:prstGeom prst="curvedConnector3">
              <a:avLst>
                <a:gd name="adj1" fmla="val 2428737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Ellipszis 4"/>
            <p:cNvSpPr/>
            <p:nvPr/>
          </p:nvSpPr>
          <p:spPr>
            <a:xfrm>
              <a:off x="2988220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6" name="Ellipszis 5"/>
            <p:cNvSpPr/>
            <p:nvPr/>
          </p:nvSpPr>
          <p:spPr>
            <a:xfrm>
              <a:off x="46355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7" name="Ellipszis 6"/>
            <p:cNvSpPr/>
            <p:nvPr/>
          </p:nvSpPr>
          <p:spPr>
            <a:xfrm>
              <a:off x="12889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8" name="Ellipszis 7"/>
            <p:cNvSpPr/>
            <p:nvPr/>
          </p:nvSpPr>
          <p:spPr>
            <a:xfrm>
              <a:off x="2988220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9" name="Ellipszis 10"/>
            <p:cNvSpPr/>
            <p:nvPr/>
          </p:nvSpPr>
          <p:spPr>
            <a:xfrm>
              <a:off x="1288958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0" name="Ellipszis 11"/>
            <p:cNvSpPr/>
            <p:nvPr/>
          </p:nvSpPr>
          <p:spPr>
            <a:xfrm>
              <a:off x="2988220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1" name="Ellipszis 12"/>
            <p:cNvSpPr/>
            <p:nvPr/>
          </p:nvSpPr>
          <p:spPr>
            <a:xfrm>
              <a:off x="1288958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2" name="Ellipszis 10"/>
            <p:cNvSpPr/>
            <p:nvPr/>
          </p:nvSpPr>
          <p:spPr>
            <a:xfrm>
              <a:off x="1340882" y="150451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3" name="Ellipszis 10"/>
            <p:cNvSpPr/>
            <p:nvPr/>
          </p:nvSpPr>
          <p:spPr>
            <a:xfrm>
              <a:off x="1152453" y="167086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4" name="Ellipszis 10"/>
            <p:cNvSpPr/>
            <p:nvPr/>
          </p:nvSpPr>
          <p:spPr>
            <a:xfrm>
              <a:off x="1425462" y="167600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5" name="Ellipszis 10"/>
            <p:cNvSpPr/>
            <p:nvPr/>
          </p:nvSpPr>
          <p:spPr>
            <a:xfrm>
              <a:off x="1158010" y="293513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6" name="Ellipszis 10"/>
            <p:cNvSpPr/>
            <p:nvPr/>
          </p:nvSpPr>
          <p:spPr>
            <a:xfrm>
              <a:off x="1418318" y="2935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7" name="Ellipszis 10"/>
            <p:cNvSpPr/>
            <p:nvPr/>
          </p:nvSpPr>
          <p:spPr>
            <a:xfrm>
              <a:off x="1164360" y="306389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8" name="Ellipszis 10"/>
            <p:cNvSpPr/>
            <p:nvPr/>
          </p:nvSpPr>
          <p:spPr>
            <a:xfrm>
              <a:off x="1427220" y="3016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29" name="Ellipszis 12"/>
            <p:cNvSpPr/>
            <p:nvPr/>
          </p:nvSpPr>
          <p:spPr>
            <a:xfrm>
              <a:off x="1150726" y="4326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0" name="Ellipszis 12"/>
            <p:cNvSpPr/>
            <p:nvPr/>
          </p:nvSpPr>
          <p:spPr>
            <a:xfrm>
              <a:off x="1291227" y="422751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1" name="Ellipszis 12"/>
            <p:cNvSpPr/>
            <p:nvPr/>
          </p:nvSpPr>
          <p:spPr>
            <a:xfrm>
              <a:off x="1408127" y="429376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2" name="Ellipszis 12"/>
            <p:cNvSpPr/>
            <p:nvPr/>
          </p:nvSpPr>
          <p:spPr>
            <a:xfrm>
              <a:off x="1412890" y="443800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3" name="Ellipszis 12"/>
            <p:cNvSpPr/>
            <p:nvPr/>
          </p:nvSpPr>
          <p:spPr>
            <a:xfrm>
              <a:off x="2866978" y="42937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4" name="Ellipszis 12"/>
            <p:cNvSpPr/>
            <p:nvPr/>
          </p:nvSpPr>
          <p:spPr>
            <a:xfrm>
              <a:off x="2866978" y="4428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5" name="Ellipszis 7"/>
            <p:cNvSpPr/>
            <p:nvPr/>
          </p:nvSpPr>
          <p:spPr>
            <a:xfrm>
              <a:off x="3073375" y="2885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6" name="Ellipszis 11"/>
            <p:cNvSpPr/>
            <p:nvPr/>
          </p:nvSpPr>
          <p:spPr>
            <a:xfrm>
              <a:off x="3086100" y="1724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7" name="Ellipszis 11"/>
            <p:cNvSpPr/>
            <p:nvPr/>
          </p:nvSpPr>
          <p:spPr>
            <a:xfrm>
              <a:off x="3130139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8" name="Ellipszis 5"/>
            <p:cNvSpPr/>
            <p:nvPr/>
          </p:nvSpPr>
          <p:spPr>
            <a:xfrm>
              <a:off x="4635558" y="285434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39" name="Ellipszis 5"/>
            <p:cNvSpPr/>
            <p:nvPr/>
          </p:nvSpPr>
          <p:spPr>
            <a:xfrm>
              <a:off x="4632218" y="314396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0" name="Ellipszis 5"/>
            <p:cNvSpPr/>
            <p:nvPr/>
          </p:nvSpPr>
          <p:spPr>
            <a:xfrm>
              <a:off x="4491278" y="29985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1" name="Ellipszis 7"/>
            <p:cNvSpPr/>
            <p:nvPr/>
          </p:nvSpPr>
          <p:spPr>
            <a:xfrm>
              <a:off x="3129755" y="300924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2" name="Ellipszis 7"/>
            <p:cNvSpPr/>
            <p:nvPr/>
          </p:nvSpPr>
          <p:spPr>
            <a:xfrm>
              <a:off x="2879700" y="307907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3" name="Ellipszis 7"/>
            <p:cNvSpPr/>
            <p:nvPr/>
          </p:nvSpPr>
          <p:spPr>
            <a:xfrm>
              <a:off x="2969128" y="31370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44" name="Ellipszis 28"/>
            <p:cNvSpPr/>
            <p:nvPr/>
          </p:nvSpPr>
          <p:spPr>
            <a:xfrm>
              <a:off x="11430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Ellipszis 29"/>
            <p:cNvSpPr/>
            <p:nvPr/>
          </p:nvSpPr>
          <p:spPr>
            <a:xfrm>
              <a:off x="2842262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Ellipszis 30"/>
            <p:cNvSpPr/>
            <p:nvPr/>
          </p:nvSpPr>
          <p:spPr>
            <a:xfrm>
              <a:off x="44896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47" name="Ellipszis 31"/>
            <p:cNvSpPr/>
            <p:nvPr/>
          </p:nvSpPr>
          <p:spPr>
            <a:xfrm>
              <a:off x="2842262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48" name="Ellipszis 34"/>
            <p:cNvSpPr/>
            <p:nvPr/>
          </p:nvSpPr>
          <p:spPr>
            <a:xfrm>
              <a:off x="1143000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Ellipszis 35"/>
            <p:cNvSpPr/>
            <p:nvPr/>
          </p:nvSpPr>
          <p:spPr>
            <a:xfrm>
              <a:off x="2842262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50" name="Ellipszis 36"/>
            <p:cNvSpPr/>
            <p:nvPr/>
          </p:nvSpPr>
          <p:spPr>
            <a:xfrm>
              <a:off x="1143000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85428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5428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8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85428" y="4347755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4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218599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18599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18599" y="4347755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860343" y="286256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cxnSp>
          <p:nvCxnSpPr>
            <p:cNvPr id="58" name="Görbe összekötő 78"/>
            <p:cNvCxnSpPr>
              <a:stCxn id="49" idx="4"/>
              <a:endCxn id="44" idx="0"/>
            </p:cNvCxnSpPr>
            <p:nvPr/>
          </p:nvCxnSpPr>
          <p:spPr>
            <a:xfrm rot="5400000">
              <a:off x="1656528" y="1496781"/>
              <a:ext cx="1018124" cy="1699262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örbe összekötő 78"/>
            <p:cNvCxnSpPr>
              <a:stCxn id="44" idx="4"/>
              <a:endCxn id="45" idx="0"/>
            </p:cNvCxnSpPr>
            <p:nvPr/>
          </p:nvCxnSpPr>
          <p:spPr>
            <a:xfrm rot="16200000" flipH="1">
              <a:off x="1649465" y="2864460"/>
              <a:ext cx="1032250" cy="1699262"/>
            </a:xfrm>
            <a:prstGeom prst="curvedConnector3">
              <a:avLst>
                <a:gd name="adj1" fmla="val 746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0480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87916409"/>
                  </p:ext>
                </p:extLst>
              </p:nvPr>
            </p:nvGraphicFramePr>
            <p:xfrm>
              <a:off x="30480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7946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23652366"/>
                  </p:ext>
                </p:extLst>
              </p:nvPr>
            </p:nvGraphicFramePr>
            <p:xfrm>
              <a:off x="57946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0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541230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0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69780740"/>
                  </p:ext>
                </p:extLst>
              </p:nvPr>
            </p:nvGraphicFramePr>
            <p:xfrm>
              <a:off x="8541230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6667" r="-711667" b="-72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endParaRPr lang="en-US" dirty="0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71" name="Táblázat 165"/>
          <p:cNvGraphicFramePr>
            <a:graphicFrameLocks noGrp="1"/>
          </p:cNvGraphicFramePr>
          <p:nvPr>
            <p:extLst/>
          </p:nvPr>
        </p:nvGraphicFramePr>
        <p:xfrm>
          <a:off x="6155963" y="4105323"/>
          <a:ext cx="256032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2" name="Táblázat 165"/>
          <p:cNvGraphicFramePr>
            <a:graphicFrameLocks noGrp="1"/>
          </p:cNvGraphicFramePr>
          <p:nvPr>
            <p:extLst/>
          </p:nvPr>
        </p:nvGraphicFramePr>
        <p:xfrm>
          <a:off x="8906990" y="4105323"/>
          <a:ext cx="256032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10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10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5" name="Rectangle 74"/>
              <p:cNvSpPr/>
              <p:nvPr/>
            </p:nvSpPr>
            <p:spPr>
              <a:xfrm>
                <a:off x="10375" y="803622"/>
                <a:ext cx="5883584" cy="52751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smtClean="0">
                          <a:latin typeface="Cambria Math" panose="02040503050406030204" pitchFamily="18" charset="0"/>
                        </a:rPr>
                        <m:t>𝐭𝐫𝐢</m:t>
                      </m:r>
                      <m:r>
                        <a:rPr lang="hu-HU" sz="2800" b="1" i="0" smtClean="0">
                          <a:latin typeface="Cambria Math" panose="02040503050406030204" pitchFamily="18" charset="0"/>
                        </a:rPr>
                        <m:t>𝟐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nor/>
                            </m:rPr>
                            <a:rPr lang="en-US" sz="2800"/>
                            <m:t>diag</m:t>
                          </m:r>
                        </m:e>
                        <m:sup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d>
                        <m:dPr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800" b="1">
                              <a:latin typeface="Cambria Math" panose="02040503050406030204" pitchFamily="18" charset="0"/>
                            </a:rPr>
                            <m:t>𝐀</m:t>
                          </m:r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+.×</m:t>
                          </m:r>
                          <m:r>
                            <a:rPr lang="en-US" sz="2800" b="1">
                              <a:latin typeface="Cambria Math" panose="02040503050406030204" pitchFamily="18" charset="0"/>
                            </a:rPr>
                            <m:t>𝐀</m:t>
                          </m:r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+.×</m:t>
                          </m:r>
                          <m:r>
                            <a:rPr lang="en-US" sz="2800" b="1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</m:d>
                    </m:oMath>
                  </m:oMathPara>
                </a14:m>
                <a:endParaRPr lang="en-US" sz="2800" i="1" dirty="0"/>
              </a:p>
            </p:txBody>
          </p:sp>
        </mc:Choice>
        <mc:Fallback xmlns="">
          <p:sp>
            <p:nvSpPr>
              <p:cNvPr id="75" name="Rectangle 7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75" y="803622"/>
                <a:ext cx="5883584" cy="52751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8" name="Táblázat 165"/>
          <p:cNvGraphicFramePr>
            <a:graphicFrameLocks noGrp="1"/>
          </p:cNvGraphicFramePr>
          <p:nvPr>
            <p:extLst/>
          </p:nvPr>
        </p:nvGraphicFramePr>
        <p:xfrm>
          <a:off x="11658017" y="4105323"/>
          <a:ext cx="36576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0" name="Rectangle 79"/>
              <p:cNvSpPr/>
              <p:nvPr/>
            </p:nvSpPr>
            <p:spPr>
              <a:xfrm>
                <a:off x="11400712" y="3615035"/>
                <a:ext cx="8803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𝐭𝐫𝐢𝟐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0" name="Rectangle 7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0712" y="3615035"/>
                <a:ext cx="880369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4340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b="0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Triangle count / Masked algorithm</a:t>
            </a:r>
            <a:endParaRPr lang="hu-HU" b="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133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TC</a:t>
            </a:r>
            <a:r>
              <a:rPr lang="en-US" dirty="0" smtClean="0"/>
              <a:t> example: Element-wise multiplication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18288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30560227"/>
                  </p:ext>
                </p:extLst>
              </p:nvPr>
            </p:nvGraphicFramePr>
            <p:xfrm>
              <a:off x="18288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5754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1258390"/>
                  </p:ext>
                </p:extLst>
              </p:nvPr>
            </p:nvGraphicFramePr>
            <p:xfrm>
              <a:off x="45754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71" name="Táblázat 165"/>
          <p:cNvGraphicFramePr>
            <a:graphicFrameLocks noGrp="1"/>
          </p:cNvGraphicFramePr>
          <p:nvPr>
            <p:extLst/>
          </p:nvPr>
        </p:nvGraphicFramePr>
        <p:xfrm>
          <a:off x="4936763" y="4105323"/>
          <a:ext cx="256032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2" name="Táblázat 165"/>
          <p:cNvGraphicFramePr>
            <a:graphicFrameLocks noGrp="1"/>
          </p:cNvGraphicFramePr>
          <p:nvPr>
            <p:extLst/>
          </p:nvPr>
        </p:nvGraphicFramePr>
        <p:xfrm>
          <a:off x="7687790" y="4105323"/>
          <a:ext cx="256032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5" name="Rectangle 74"/>
              <p:cNvSpPr/>
              <p:nvPr/>
            </p:nvSpPr>
            <p:spPr>
              <a:xfrm>
                <a:off x="7497083" y="1285465"/>
                <a:ext cx="3265058" cy="88716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𝐓𝐑𝐈</m:t>
                      </m:r>
                      <m:r>
                        <m:rPr>
                          <m:aln/>
                        </m:rPr>
                        <a:rPr lang="en-US" sz="2400" b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 +.×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×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</m:t>
                      </m:r>
                    </m:oMath>
                    <m:oMath xmlns:m="http://schemas.openxmlformats.org/officeDocument/2006/math">
                      <m:r>
                        <a:rPr lang="en-US" sz="2400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𝐭𝐫𝐢𝟐</m:t>
                      </m:r>
                      <m:r>
                        <m:rPr>
                          <m:aln/>
                        </m:rP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sz="2400" b="1" i="1">
                              <a:latin typeface="Cambria Math" panose="02040503050406030204" pitchFamily="18" charset="0"/>
                            </a:rPr>
                            <m:t>𝐓𝐑𝐈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:,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75" name="Rectangle 7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7083" y="1285465"/>
                <a:ext cx="3265058" cy="88716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8" name="Táblázat 165"/>
          <p:cNvGraphicFramePr>
            <a:graphicFrameLocks noGrp="1"/>
          </p:cNvGraphicFramePr>
          <p:nvPr>
            <p:extLst/>
          </p:nvPr>
        </p:nvGraphicFramePr>
        <p:xfrm>
          <a:off x="11658017" y="4105323"/>
          <a:ext cx="36576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3" name="Group 72"/>
          <p:cNvGrpSpPr/>
          <p:nvPr/>
        </p:nvGrpSpPr>
        <p:grpSpPr>
          <a:xfrm>
            <a:off x="76200" y="709524"/>
            <a:ext cx="4154517" cy="3271726"/>
            <a:chOff x="585428" y="1181100"/>
            <a:chExt cx="4681721" cy="3686905"/>
          </a:xfrm>
        </p:grpSpPr>
        <p:cxnSp>
          <p:nvCxnSpPr>
            <p:cNvPr id="74" name="Görbe összekötő 49"/>
            <p:cNvCxnSpPr>
              <a:stCxn id="93" idx="0"/>
              <a:endCxn id="120" idx="1"/>
            </p:cNvCxnSpPr>
            <p:nvPr/>
          </p:nvCxnSpPr>
          <p:spPr>
            <a:xfrm rot="16200000" flipH="1">
              <a:off x="2110151" y="762246"/>
              <a:ext cx="40500" cy="1525038"/>
            </a:xfrm>
            <a:prstGeom prst="curvedConnector3">
              <a:avLst>
                <a:gd name="adj1" fmla="val -58828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örbe összekötő 58"/>
            <p:cNvCxnSpPr>
              <a:stCxn id="107" idx="6"/>
              <a:endCxn id="106" idx="6"/>
            </p:cNvCxnSpPr>
            <p:nvPr/>
          </p:nvCxnSpPr>
          <p:spPr>
            <a:xfrm flipH="1">
              <a:off x="3127375" y="1751708"/>
              <a:ext cx="12725" cy="1160712"/>
            </a:xfrm>
            <a:prstGeom prst="curvedConnector3">
              <a:avLst>
                <a:gd name="adj1" fmla="val -129744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örbe összekötő 61"/>
            <p:cNvCxnSpPr>
              <a:stCxn id="108" idx="6"/>
              <a:endCxn id="109" idx="0"/>
            </p:cNvCxnSpPr>
            <p:nvPr/>
          </p:nvCxnSpPr>
          <p:spPr>
            <a:xfrm>
              <a:off x="3184139" y="1666104"/>
              <a:ext cx="1478419" cy="1188239"/>
            </a:xfrm>
            <a:prstGeom prst="curvedConnector2">
              <a:avLst/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örbe összekötő 64"/>
            <p:cNvCxnSpPr>
              <a:stCxn id="110" idx="4"/>
              <a:endCxn id="116" idx="7"/>
            </p:cNvCxnSpPr>
            <p:nvPr/>
          </p:nvCxnSpPr>
          <p:spPr>
            <a:xfrm rot="5400000">
              <a:off x="3357167" y="2978320"/>
              <a:ext cx="1082408" cy="1521698"/>
            </a:xfrm>
            <a:prstGeom prst="curvedConnector3">
              <a:avLst>
                <a:gd name="adj1" fmla="val 14954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örbe összekötő 67"/>
            <p:cNvCxnSpPr>
              <a:stCxn id="105" idx="3"/>
              <a:endCxn id="103" idx="5"/>
            </p:cNvCxnSpPr>
            <p:nvPr/>
          </p:nvCxnSpPr>
          <p:spPr>
            <a:xfrm rot="5400000">
              <a:off x="2162165" y="3771371"/>
              <a:ext cx="9539" cy="1415904"/>
            </a:xfrm>
            <a:prstGeom prst="curvedConnector3">
              <a:avLst>
                <a:gd name="adj1" fmla="val 257937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örbe összekötő 74"/>
            <p:cNvCxnSpPr>
              <a:stCxn id="113" idx="3"/>
              <a:endCxn id="99" idx="5"/>
            </p:cNvCxnSpPr>
            <p:nvPr/>
          </p:nvCxnSpPr>
          <p:spPr>
            <a:xfrm rot="5400000" flipH="1">
              <a:off x="2149181" y="2386735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örbe összekötő 78"/>
            <p:cNvCxnSpPr>
              <a:stCxn id="114" idx="4"/>
              <a:endCxn id="101" idx="0"/>
            </p:cNvCxnSpPr>
            <p:nvPr/>
          </p:nvCxnSpPr>
          <p:spPr>
            <a:xfrm rot="5400000">
              <a:off x="1638930" y="2870318"/>
              <a:ext cx="1036496" cy="1677901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örbe összekötő 82"/>
            <p:cNvCxnSpPr>
              <a:stCxn id="112" idx="7"/>
              <a:endCxn id="111" idx="1"/>
            </p:cNvCxnSpPr>
            <p:nvPr/>
          </p:nvCxnSpPr>
          <p:spPr>
            <a:xfrm rot="5400000" flipH="1" flipV="1">
              <a:off x="3832189" y="2350156"/>
              <a:ext cx="10655" cy="1323339"/>
            </a:xfrm>
            <a:prstGeom prst="curvedConnector3">
              <a:avLst>
                <a:gd name="adj1" fmla="val 20515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örbe összekötő 86"/>
            <p:cNvCxnSpPr>
              <a:stCxn id="96" idx="2"/>
              <a:endCxn id="94" idx="2"/>
            </p:cNvCxnSpPr>
            <p:nvPr/>
          </p:nvCxnSpPr>
          <p:spPr>
            <a:xfrm rot="10800000">
              <a:off x="1152454" y="1697867"/>
              <a:ext cx="5557" cy="1264268"/>
            </a:xfrm>
            <a:prstGeom prst="curvedConnector3">
              <a:avLst>
                <a:gd name="adj1" fmla="val 601349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örbe összekötő 90"/>
            <p:cNvCxnSpPr>
              <a:stCxn id="98" idx="2"/>
              <a:endCxn id="100" idx="2"/>
            </p:cNvCxnSpPr>
            <p:nvPr/>
          </p:nvCxnSpPr>
          <p:spPr>
            <a:xfrm rot="10800000" flipV="1">
              <a:off x="1150726" y="3090892"/>
              <a:ext cx="13634" cy="1262816"/>
            </a:xfrm>
            <a:prstGeom prst="curvedConnector3">
              <a:avLst>
                <a:gd name="adj1" fmla="val 2428737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Ellipszis 4"/>
            <p:cNvSpPr/>
            <p:nvPr/>
          </p:nvSpPr>
          <p:spPr>
            <a:xfrm>
              <a:off x="2988220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7" name="Ellipszis 5"/>
            <p:cNvSpPr/>
            <p:nvPr/>
          </p:nvSpPr>
          <p:spPr>
            <a:xfrm>
              <a:off x="46355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8" name="Ellipszis 6"/>
            <p:cNvSpPr/>
            <p:nvPr/>
          </p:nvSpPr>
          <p:spPr>
            <a:xfrm>
              <a:off x="12889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9" name="Ellipszis 7"/>
            <p:cNvSpPr/>
            <p:nvPr/>
          </p:nvSpPr>
          <p:spPr>
            <a:xfrm>
              <a:off x="2988220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0" name="Ellipszis 10"/>
            <p:cNvSpPr/>
            <p:nvPr/>
          </p:nvSpPr>
          <p:spPr>
            <a:xfrm>
              <a:off x="1288958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1" name="Ellipszis 11"/>
            <p:cNvSpPr/>
            <p:nvPr/>
          </p:nvSpPr>
          <p:spPr>
            <a:xfrm>
              <a:off x="2988220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2" name="Ellipszis 12"/>
            <p:cNvSpPr/>
            <p:nvPr/>
          </p:nvSpPr>
          <p:spPr>
            <a:xfrm>
              <a:off x="1288958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3" name="Ellipszis 10"/>
            <p:cNvSpPr/>
            <p:nvPr/>
          </p:nvSpPr>
          <p:spPr>
            <a:xfrm>
              <a:off x="1340882" y="150451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4" name="Ellipszis 10"/>
            <p:cNvSpPr/>
            <p:nvPr/>
          </p:nvSpPr>
          <p:spPr>
            <a:xfrm>
              <a:off x="1152453" y="167086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5" name="Ellipszis 10"/>
            <p:cNvSpPr/>
            <p:nvPr/>
          </p:nvSpPr>
          <p:spPr>
            <a:xfrm>
              <a:off x="1425462" y="167600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6" name="Ellipszis 10"/>
            <p:cNvSpPr/>
            <p:nvPr/>
          </p:nvSpPr>
          <p:spPr>
            <a:xfrm>
              <a:off x="1158010" y="293513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7" name="Ellipszis 10"/>
            <p:cNvSpPr/>
            <p:nvPr/>
          </p:nvSpPr>
          <p:spPr>
            <a:xfrm>
              <a:off x="1418318" y="2935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8" name="Ellipszis 10"/>
            <p:cNvSpPr/>
            <p:nvPr/>
          </p:nvSpPr>
          <p:spPr>
            <a:xfrm>
              <a:off x="1164360" y="306389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9" name="Ellipszis 10"/>
            <p:cNvSpPr/>
            <p:nvPr/>
          </p:nvSpPr>
          <p:spPr>
            <a:xfrm>
              <a:off x="1427220" y="3016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0" name="Ellipszis 12"/>
            <p:cNvSpPr/>
            <p:nvPr/>
          </p:nvSpPr>
          <p:spPr>
            <a:xfrm>
              <a:off x="1150726" y="4326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1" name="Ellipszis 12"/>
            <p:cNvSpPr/>
            <p:nvPr/>
          </p:nvSpPr>
          <p:spPr>
            <a:xfrm>
              <a:off x="1291227" y="422751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2" name="Ellipszis 12"/>
            <p:cNvSpPr/>
            <p:nvPr/>
          </p:nvSpPr>
          <p:spPr>
            <a:xfrm>
              <a:off x="1408127" y="429376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3" name="Ellipszis 12"/>
            <p:cNvSpPr/>
            <p:nvPr/>
          </p:nvSpPr>
          <p:spPr>
            <a:xfrm>
              <a:off x="1412890" y="443800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4" name="Ellipszis 12"/>
            <p:cNvSpPr/>
            <p:nvPr/>
          </p:nvSpPr>
          <p:spPr>
            <a:xfrm>
              <a:off x="2866978" y="42937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5" name="Ellipszis 12"/>
            <p:cNvSpPr/>
            <p:nvPr/>
          </p:nvSpPr>
          <p:spPr>
            <a:xfrm>
              <a:off x="2866978" y="4428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6" name="Ellipszis 7"/>
            <p:cNvSpPr/>
            <p:nvPr/>
          </p:nvSpPr>
          <p:spPr>
            <a:xfrm>
              <a:off x="3073375" y="2885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7" name="Ellipszis 11"/>
            <p:cNvSpPr/>
            <p:nvPr/>
          </p:nvSpPr>
          <p:spPr>
            <a:xfrm>
              <a:off x="3086100" y="1724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8" name="Ellipszis 11"/>
            <p:cNvSpPr/>
            <p:nvPr/>
          </p:nvSpPr>
          <p:spPr>
            <a:xfrm>
              <a:off x="3130139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9" name="Ellipszis 5"/>
            <p:cNvSpPr/>
            <p:nvPr/>
          </p:nvSpPr>
          <p:spPr>
            <a:xfrm>
              <a:off x="4635558" y="285434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0" name="Ellipszis 5"/>
            <p:cNvSpPr/>
            <p:nvPr/>
          </p:nvSpPr>
          <p:spPr>
            <a:xfrm>
              <a:off x="4632218" y="314396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1" name="Ellipszis 5"/>
            <p:cNvSpPr/>
            <p:nvPr/>
          </p:nvSpPr>
          <p:spPr>
            <a:xfrm>
              <a:off x="4491278" y="29985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2" name="Ellipszis 7"/>
            <p:cNvSpPr/>
            <p:nvPr/>
          </p:nvSpPr>
          <p:spPr>
            <a:xfrm>
              <a:off x="3129755" y="300924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3" name="Ellipszis 7"/>
            <p:cNvSpPr/>
            <p:nvPr/>
          </p:nvSpPr>
          <p:spPr>
            <a:xfrm>
              <a:off x="2879700" y="307907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4" name="Ellipszis 7"/>
            <p:cNvSpPr/>
            <p:nvPr/>
          </p:nvSpPr>
          <p:spPr>
            <a:xfrm>
              <a:off x="2969128" y="31370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5" name="Ellipszis 28"/>
            <p:cNvSpPr/>
            <p:nvPr/>
          </p:nvSpPr>
          <p:spPr>
            <a:xfrm>
              <a:off x="11430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Ellipszis 29"/>
            <p:cNvSpPr/>
            <p:nvPr/>
          </p:nvSpPr>
          <p:spPr>
            <a:xfrm>
              <a:off x="2842262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7" name="Ellipszis 30"/>
            <p:cNvSpPr/>
            <p:nvPr/>
          </p:nvSpPr>
          <p:spPr>
            <a:xfrm>
              <a:off x="44896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8" name="Ellipszis 31"/>
            <p:cNvSpPr/>
            <p:nvPr/>
          </p:nvSpPr>
          <p:spPr>
            <a:xfrm>
              <a:off x="2842262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9" name="Ellipszis 34"/>
            <p:cNvSpPr/>
            <p:nvPr/>
          </p:nvSpPr>
          <p:spPr>
            <a:xfrm>
              <a:off x="1143000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Ellipszis 35"/>
            <p:cNvSpPr/>
            <p:nvPr/>
          </p:nvSpPr>
          <p:spPr>
            <a:xfrm>
              <a:off x="2842262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Ellipszis 36"/>
            <p:cNvSpPr/>
            <p:nvPr/>
          </p:nvSpPr>
          <p:spPr>
            <a:xfrm>
              <a:off x="1143000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85428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585428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8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585428" y="4347755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4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218599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218599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224482" y="391817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860343" y="286256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cxnSp>
          <p:nvCxnSpPr>
            <p:cNvPr id="129" name="Görbe összekötő 78"/>
            <p:cNvCxnSpPr>
              <a:stCxn id="120" idx="4"/>
              <a:endCxn id="115" idx="0"/>
            </p:cNvCxnSpPr>
            <p:nvPr/>
          </p:nvCxnSpPr>
          <p:spPr>
            <a:xfrm rot="5400000">
              <a:off x="1656528" y="1496781"/>
              <a:ext cx="1018124" cy="1699262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Görbe összekötő 78"/>
            <p:cNvCxnSpPr>
              <a:stCxn id="115" idx="4"/>
              <a:endCxn id="116" idx="0"/>
            </p:cNvCxnSpPr>
            <p:nvPr/>
          </p:nvCxnSpPr>
          <p:spPr>
            <a:xfrm rot="16200000" flipH="1">
              <a:off x="1649465" y="2864460"/>
              <a:ext cx="1032250" cy="1699262"/>
            </a:xfrm>
            <a:prstGeom prst="curvedConnector3">
              <a:avLst>
                <a:gd name="adj1" fmla="val 746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1" name="Rectangle 130"/>
              <p:cNvSpPr/>
              <p:nvPr/>
            </p:nvSpPr>
            <p:spPr>
              <a:xfrm>
                <a:off x="11400712" y="3615163"/>
                <a:ext cx="8803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𝐭𝐫𝐢𝟐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1" name="Rectangle 1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0712" y="3615163"/>
                <a:ext cx="880369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8" name="Straight Arrow Connector 67"/>
          <p:cNvCxnSpPr/>
          <p:nvPr/>
        </p:nvCxnSpPr>
        <p:spPr>
          <a:xfrm>
            <a:off x="10434076" y="5422097"/>
            <a:ext cx="1052575" cy="0"/>
          </a:xfrm>
          <a:prstGeom prst="straightConnector1">
            <a:avLst/>
          </a:prstGeom>
          <a:ln w="31750"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2" name="Rectangle 131"/>
              <p:cNvSpPr/>
              <p:nvPr/>
            </p:nvSpPr>
            <p:spPr>
              <a:xfrm>
                <a:off x="10259498" y="4816684"/>
                <a:ext cx="1361002" cy="51783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24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sz="2400" b="1" i="1" smtClean="0">
                              <a:latin typeface="Cambria Math" panose="02040503050406030204" pitchFamily="18" charset="0"/>
                            </a:rPr>
                            <m:t>⋯</m:t>
                          </m: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2" name="Rectangle 1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59498" y="4816684"/>
                <a:ext cx="1361002" cy="51783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3" name="Rectangle 132"/>
              <p:cNvSpPr/>
              <p:nvPr/>
            </p:nvSpPr>
            <p:spPr>
              <a:xfrm>
                <a:off x="8564634" y="3621254"/>
                <a:ext cx="80663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𝐓𝐑𝐈</m:t>
                      </m:r>
                    </m:oMath>
                  </m:oMathPara>
                </a14:m>
                <a:endParaRPr lang="en-US" sz="2400" b="1" dirty="0"/>
              </a:p>
            </p:txBody>
          </p:sp>
        </mc:Choice>
        <mc:Fallback xmlns="">
          <p:sp>
            <p:nvSpPr>
              <p:cNvPr id="133" name="Rectangle 1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4634" y="3621254"/>
                <a:ext cx="806631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37571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TC</a:t>
            </a:r>
            <a:r>
              <a:rPr lang="en-US" dirty="0" smtClean="0"/>
              <a:t> example: Element-wise multiplication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18288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7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1828800" y="3739563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5754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áblázat 165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575415" y="100572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1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5" name="Rectangle 74"/>
              <p:cNvSpPr/>
              <p:nvPr/>
            </p:nvSpPr>
            <p:spPr>
              <a:xfrm>
                <a:off x="7131988" y="2737269"/>
                <a:ext cx="4640912" cy="88716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𝐓𝐑𝐈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4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1" i="0" smtClean="0">
                              <a:latin typeface="Cambria Math" panose="02040503050406030204" pitchFamily="18" charset="0"/>
                            </a:rPr>
                            <m:t>𝐀</m:t>
                          </m:r>
                        </m:e>
                      </m:d>
                      <m:r>
                        <m:rPr>
                          <m:aln/>
                        </m:rPr>
                        <a:rPr lang="en-US" sz="2400" b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𝐀</m:t>
                      </m:r>
                    </m:oMath>
                    <m:oMath xmlns:m="http://schemas.openxmlformats.org/officeDocument/2006/math">
                      <m:r>
                        <a:rPr lang="en-US" sz="2400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1">
                          <a:latin typeface="Cambria Math" panose="02040503050406030204" pitchFamily="18" charset="0"/>
                        </a:rPr>
                        <m:t>𝐭𝐫𝐢𝟐</m:t>
                      </m:r>
                      <m:r>
                        <m:rPr>
                          <m:aln/>
                        </m:rPr>
                        <a:rPr lang="en-US" sz="24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sz="2400" b="1" i="1">
                              <a:latin typeface="Cambria Math" panose="02040503050406030204" pitchFamily="18" charset="0"/>
                            </a:rPr>
                            <m:t>𝐓𝐑𝐈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:,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75" name="Rectangle 7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31988" y="2737269"/>
                <a:ext cx="4640912" cy="88716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8" name="Táblázat 165"/>
          <p:cNvGraphicFramePr>
            <a:graphicFrameLocks noGrp="1"/>
          </p:cNvGraphicFramePr>
          <p:nvPr>
            <p:extLst/>
          </p:nvPr>
        </p:nvGraphicFramePr>
        <p:xfrm>
          <a:off x="8942319" y="4105323"/>
          <a:ext cx="36576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accent4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1800" b="0" dirty="0">
                        <a:solidFill>
                          <a:schemeClr val="accent4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3" name="Group 72"/>
          <p:cNvGrpSpPr/>
          <p:nvPr/>
        </p:nvGrpSpPr>
        <p:grpSpPr>
          <a:xfrm>
            <a:off x="76200" y="709524"/>
            <a:ext cx="4154517" cy="3271726"/>
            <a:chOff x="585428" y="1181100"/>
            <a:chExt cx="4681721" cy="3686905"/>
          </a:xfrm>
        </p:grpSpPr>
        <p:cxnSp>
          <p:nvCxnSpPr>
            <p:cNvPr id="74" name="Görbe összekötő 49"/>
            <p:cNvCxnSpPr>
              <a:stCxn id="93" idx="0"/>
              <a:endCxn id="120" idx="1"/>
            </p:cNvCxnSpPr>
            <p:nvPr/>
          </p:nvCxnSpPr>
          <p:spPr>
            <a:xfrm rot="16200000" flipH="1">
              <a:off x="2110151" y="762246"/>
              <a:ext cx="40500" cy="1525038"/>
            </a:xfrm>
            <a:prstGeom prst="curvedConnector3">
              <a:avLst>
                <a:gd name="adj1" fmla="val -58828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örbe összekötő 58"/>
            <p:cNvCxnSpPr>
              <a:stCxn id="107" idx="6"/>
              <a:endCxn id="106" idx="6"/>
            </p:cNvCxnSpPr>
            <p:nvPr/>
          </p:nvCxnSpPr>
          <p:spPr>
            <a:xfrm flipH="1">
              <a:off x="3127375" y="1751708"/>
              <a:ext cx="12725" cy="1160712"/>
            </a:xfrm>
            <a:prstGeom prst="curvedConnector3">
              <a:avLst>
                <a:gd name="adj1" fmla="val -129744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örbe összekötő 61"/>
            <p:cNvCxnSpPr>
              <a:stCxn id="108" idx="6"/>
              <a:endCxn id="109" idx="0"/>
            </p:cNvCxnSpPr>
            <p:nvPr/>
          </p:nvCxnSpPr>
          <p:spPr>
            <a:xfrm>
              <a:off x="3184139" y="1666104"/>
              <a:ext cx="1478419" cy="1188239"/>
            </a:xfrm>
            <a:prstGeom prst="curvedConnector2">
              <a:avLst/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örbe összekötő 64"/>
            <p:cNvCxnSpPr>
              <a:stCxn id="110" idx="4"/>
              <a:endCxn id="116" idx="7"/>
            </p:cNvCxnSpPr>
            <p:nvPr/>
          </p:nvCxnSpPr>
          <p:spPr>
            <a:xfrm rot="5400000">
              <a:off x="3357167" y="2978320"/>
              <a:ext cx="1082408" cy="1521698"/>
            </a:xfrm>
            <a:prstGeom prst="curvedConnector3">
              <a:avLst>
                <a:gd name="adj1" fmla="val 14954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örbe összekötő 67"/>
            <p:cNvCxnSpPr>
              <a:stCxn id="105" idx="3"/>
              <a:endCxn id="103" idx="5"/>
            </p:cNvCxnSpPr>
            <p:nvPr/>
          </p:nvCxnSpPr>
          <p:spPr>
            <a:xfrm rot="5400000">
              <a:off x="2162165" y="3771371"/>
              <a:ext cx="9539" cy="1415904"/>
            </a:xfrm>
            <a:prstGeom prst="curvedConnector3">
              <a:avLst>
                <a:gd name="adj1" fmla="val 2579379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örbe összekötő 74"/>
            <p:cNvCxnSpPr>
              <a:stCxn id="113" idx="3"/>
              <a:endCxn id="99" idx="5"/>
            </p:cNvCxnSpPr>
            <p:nvPr/>
          </p:nvCxnSpPr>
          <p:spPr>
            <a:xfrm rot="5400000" flipH="1">
              <a:off x="2149181" y="2386735"/>
              <a:ext cx="62558" cy="1414296"/>
            </a:xfrm>
            <a:prstGeom prst="curvedConnector3">
              <a:avLst>
                <a:gd name="adj1" fmla="val -378062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örbe összekötő 78"/>
            <p:cNvCxnSpPr>
              <a:stCxn id="114" idx="4"/>
              <a:endCxn id="101" idx="0"/>
            </p:cNvCxnSpPr>
            <p:nvPr/>
          </p:nvCxnSpPr>
          <p:spPr>
            <a:xfrm rot="5400000">
              <a:off x="1638930" y="2870318"/>
              <a:ext cx="1036496" cy="1677901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örbe összekötő 82"/>
            <p:cNvCxnSpPr>
              <a:stCxn id="112" idx="7"/>
              <a:endCxn id="111" idx="1"/>
            </p:cNvCxnSpPr>
            <p:nvPr/>
          </p:nvCxnSpPr>
          <p:spPr>
            <a:xfrm rot="5400000" flipH="1" flipV="1">
              <a:off x="3832189" y="2350156"/>
              <a:ext cx="10655" cy="1323339"/>
            </a:xfrm>
            <a:prstGeom prst="curvedConnector3">
              <a:avLst>
                <a:gd name="adj1" fmla="val 20515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örbe összekötő 86"/>
            <p:cNvCxnSpPr>
              <a:stCxn id="96" idx="2"/>
              <a:endCxn id="94" idx="2"/>
            </p:cNvCxnSpPr>
            <p:nvPr/>
          </p:nvCxnSpPr>
          <p:spPr>
            <a:xfrm rot="10800000">
              <a:off x="1152454" y="1697867"/>
              <a:ext cx="5557" cy="1264268"/>
            </a:xfrm>
            <a:prstGeom prst="curvedConnector3">
              <a:avLst>
                <a:gd name="adj1" fmla="val 601349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örbe összekötő 90"/>
            <p:cNvCxnSpPr>
              <a:stCxn id="98" idx="2"/>
              <a:endCxn id="100" idx="2"/>
            </p:cNvCxnSpPr>
            <p:nvPr/>
          </p:nvCxnSpPr>
          <p:spPr>
            <a:xfrm rot="10800000" flipV="1">
              <a:off x="1150726" y="3090892"/>
              <a:ext cx="13634" cy="1262816"/>
            </a:xfrm>
            <a:prstGeom prst="curvedConnector3">
              <a:avLst>
                <a:gd name="adj1" fmla="val 2428737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Ellipszis 4"/>
            <p:cNvSpPr/>
            <p:nvPr/>
          </p:nvSpPr>
          <p:spPr>
            <a:xfrm>
              <a:off x="2988220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7" name="Ellipszis 5"/>
            <p:cNvSpPr/>
            <p:nvPr/>
          </p:nvSpPr>
          <p:spPr>
            <a:xfrm>
              <a:off x="46355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8" name="Ellipszis 6"/>
            <p:cNvSpPr/>
            <p:nvPr/>
          </p:nvSpPr>
          <p:spPr>
            <a:xfrm>
              <a:off x="1288958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89" name="Ellipszis 7"/>
            <p:cNvSpPr/>
            <p:nvPr/>
          </p:nvSpPr>
          <p:spPr>
            <a:xfrm>
              <a:off x="2988220" y="29997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0" name="Ellipszis 10"/>
            <p:cNvSpPr/>
            <p:nvPr/>
          </p:nvSpPr>
          <p:spPr>
            <a:xfrm>
              <a:off x="1288958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1" name="Ellipszis 11"/>
            <p:cNvSpPr/>
            <p:nvPr/>
          </p:nvSpPr>
          <p:spPr>
            <a:xfrm>
              <a:off x="2988220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2" name="Ellipszis 12"/>
            <p:cNvSpPr/>
            <p:nvPr/>
          </p:nvSpPr>
          <p:spPr>
            <a:xfrm>
              <a:off x="1288958" y="4374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3" name="Ellipszis 10"/>
            <p:cNvSpPr/>
            <p:nvPr/>
          </p:nvSpPr>
          <p:spPr>
            <a:xfrm>
              <a:off x="1340882" y="150451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4" name="Ellipszis 10"/>
            <p:cNvSpPr/>
            <p:nvPr/>
          </p:nvSpPr>
          <p:spPr>
            <a:xfrm>
              <a:off x="1152453" y="1670867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5" name="Ellipszis 10"/>
            <p:cNvSpPr/>
            <p:nvPr/>
          </p:nvSpPr>
          <p:spPr>
            <a:xfrm>
              <a:off x="1425462" y="167600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6" name="Ellipszis 10"/>
            <p:cNvSpPr/>
            <p:nvPr/>
          </p:nvSpPr>
          <p:spPr>
            <a:xfrm>
              <a:off x="1158010" y="293513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7" name="Ellipszis 10"/>
            <p:cNvSpPr/>
            <p:nvPr/>
          </p:nvSpPr>
          <p:spPr>
            <a:xfrm>
              <a:off x="1418318" y="2935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8" name="Ellipszis 10"/>
            <p:cNvSpPr/>
            <p:nvPr/>
          </p:nvSpPr>
          <p:spPr>
            <a:xfrm>
              <a:off x="1164360" y="306389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99" name="Ellipszis 10"/>
            <p:cNvSpPr/>
            <p:nvPr/>
          </p:nvSpPr>
          <p:spPr>
            <a:xfrm>
              <a:off x="1427220" y="301651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0" name="Ellipszis 12"/>
            <p:cNvSpPr/>
            <p:nvPr/>
          </p:nvSpPr>
          <p:spPr>
            <a:xfrm>
              <a:off x="1150726" y="4326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1" name="Ellipszis 12"/>
            <p:cNvSpPr/>
            <p:nvPr/>
          </p:nvSpPr>
          <p:spPr>
            <a:xfrm>
              <a:off x="1291227" y="422751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2" name="Ellipszis 12"/>
            <p:cNvSpPr/>
            <p:nvPr/>
          </p:nvSpPr>
          <p:spPr>
            <a:xfrm>
              <a:off x="1408127" y="429376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3" name="Ellipszis 12"/>
            <p:cNvSpPr/>
            <p:nvPr/>
          </p:nvSpPr>
          <p:spPr>
            <a:xfrm>
              <a:off x="1412890" y="4438001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4" name="Ellipszis 12"/>
            <p:cNvSpPr/>
            <p:nvPr/>
          </p:nvSpPr>
          <p:spPr>
            <a:xfrm>
              <a:off x="2866978" y="4293755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5" name="Ellipszis 12"/>
            <p:cNvSpPr/>
            <p:nvPr/>
          </p:nvSpPr>
          <p:spPr>
            <a:xfrm>
              <a:off x="2866978" y="4428462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6" name="Ellipszis 7"/>
            <p:cNvSpPr/>
            <p:nvPr/>
          </p:nvSpPr>
          <p:spPr>
            <a:xfrm>
              <a:off x="3073375" y="28854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7" name="Ellipszis 11"/>
            <p:cNvSpPr/>
            <p:nvPr/>
          </p:nvSpPr>
          <p:spPr>
            <a:xfrm>
              <a:off x="3086100" y="1724708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8" name="Ellipszis 11"/>
            <p:cNvSpPr/>
            <p:nvPr/>
          </p:nvSpPr>
          <p:spPr>
            <a:xfrm>
              <a:off x="3130139" y="163910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09" name="Ellipszis 5"/>
            <p:cNvSpPr/>
            <p:nvPr/>
          </p:nvSpPr>
          <p:spPr>
            <a:xfrm>
              <a:off x="4635558" y="2854343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0" name="Ellipszis 5"/>
            <p:cNvSpPr/>
            <p:nvPr/>
          </p:nvSpPr>
          <p:spPr>
            <a:xfrm>
              <a:off x="4632218" y="3143966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1" name="Ellipszis 5"/>
            <p:cNvSpPr/>
            <p:nvPr/>
          </p:nvSpPr>
          <p:spPr>
            <a:xfrm>
              <a:off x="4491278" y="2998589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2" name="Ellipszis 7"/>
            <p:cNvSpPr/>
            <p:nvPr/>
          </p:nvSpPr>
          <p:spPr>
            <a:xfrm>
              <a:off x="3129755" y="3009244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3" name="Ellipszis 7"/>
            <p:cNvSpPr/>
            <p:nvPr/>
          </p:nvSpPr>
          <p:spPr>
            <a:xfrm>
              <a:off x="2879700" y="307907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4" name="Ellipszis 7"/>
            <p:cNvSpPr/>
            <p:nvPr/>
          </p:nvSpPr>
          <p:spPr>
            <a:xfrm>
              <a:off x="2969128" y="3137020"/>
              <a:ext cx="54000" cy="54000"/>
            </a:xfrm>
            <a:prstGeom prst="ellipse">
              <a:avLst/>
            </a:prstGeom>
            <a:solidFill>
              <a:srgbClr val="8B4C8E"/>
            </a:solidFill>
            <a:ln w="38100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000" b="1" dirty="0" err="1">
                <a:solidFill>
                  <a:srgbClr val="FFC000"/>
                </a:solidFill>
              </a:endParaRPr>
            </a:p>
          </p:txBody>
        </p:sp>
        <p:sp>
          <p:nvSpPr>
            <p:cNvPr id="115" name="Ellipszis 28"/>
            <p:cNvSpPr/>
            <p:nvPr/>
          </p:nvSpPr>
          <p:spPr>
            <a:xfrm>
              <a:off x="11430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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Ellipszis 29"/>
            <p:cNvSpPr/>
            <p:nvPr/>
          </p:nvSpPr>
          <p:spPr>
            <a:xfrm>
              <a:off x="2842262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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7" name="Ellipszis 30"/>
            <p:cNvSpPr/>
            <p:nvPr/>
          </p:nvSpPr>
          <p:spPr>
            <a:xfrm>
              <a:off x="4489600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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8" name="Ellipszis 31"/>
            <p:cNvSpPr/>
            <p:nvPr/>
          </p:nvSpPr>
          <p:spPr>
            <a:xfrm>
              <a:off x="2842262" y="2855474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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19" name="Ellipszis 34"/>
            <p:cNvSpPr/>
            <p:nvPr/>
          </p:nvSpPr>
          <p:spPr>
            <a:xfrm>
              <a:off x="1143000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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Ellipszis 35"/>
            <p:cNvSpPr/>
            <p:nvPr/>
          </p:nvSpPr>
          <p:spPr>
            <a:xfrm>
              <a:off x="2842262" y="1494858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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Ellipszis 36"/>
            <p:cNvSpPr/>
            <p:nvPr/>
          </p:nvSpPr>
          <p:spPr>
            <a:xfrm>
              <a:off x="1143000" y="4230216"/>
              <a:ext cx="345917" cy="342492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hu-HU" sz="3600" b="1" dirty="0" smtClean="0">
                  <a:solidFill>
                    <a:schemeClr val="tx1"/>
                  </a:solidFill>
                  <a:sym typeface="Wingdings" panose="05000000000000000000" pitchFamily="2" charset="2"/>
                </a:rPr>
                <a:t></a:t>
              </a:r>
              <a:endParaRPr lang="hu-HU" sz="36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85428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585428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8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585428" y="4347755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4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218599" y="118110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218599" y="2862561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6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224482" y="391817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860343" y="2862560"/>
              <a:ext cx="406806" cy="520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4"/>
                  </a:solidFill>
                  <a:latin typeface="+mj-lt"/>
                </a:rPr>
                <a:t>2</a:t>
              </a:r>
              <a:endParaRPr lang="en-US" sz="2400" dirty="0">
                <a:solidFill>
                  <a:schemeClr val="accent4"/>
                </a:solidFill>
                <a:latin typeface="+mj-lt"/>
              </a:endParaRPr>
            </a:p>
          </p:txBody>
        </p:sp>
        <p:cxnSp>
          <p:nvCxnSpPr>
            <p:cNvPr id="129" name="Görbe összekötő 78"/>
            <p:cNvCxnSpPr>
              <a:stCxn id="120" idx="4"/>
              <a:endCxn id="115" idx="0"/>
            </p:cNvCxnSpPr>
            <p:nvPr/>
          </p:nvCxnSpPr>
          <p:spPr>
            <a:xfrm rot="5400000">
              <a:off x="1656528" y="1496781"/>
              <a:ext cx="1018124" cy="1699262"/>
            </a:xfrm>
            <a:prstGeom prst="curved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Görbe összekötő 78"/>
            <p:cNvCxnSpPr>
              <a:stCxn id="115" idx="4"/>
              <a:endCxn id="116" idx="0"/>
            </p:cNvCxnSpPr>
            <p:nvPr/>
          </p:nvCxnSpPr>
          <p:spPr>
            <a:xfrm rot="16200000" flipH="1">
              <a:off x="1649465" y="2864460"/>
              <a:ext cx="1032250" cy="1699262"/>
            </a:xfrm>
            <a:prstGeom prst="curvedConnector3">
              <a:avLst>
                <a:gd name="adj1" fmla="val 74606"/>
              </a:avLst>
            </a:prstGeom>
            <a:ln w="38100">
              <a:solidFill>
                <a:schemeClr val="tx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1" name="Rectangle 130"/>
              <p:cNvSpPr/>
              <p:nvPr/>
            </p:nvSpPr>
            <p:spPr>
              <a:xfrm>
                <a:off x="8685014" y="3624336"/>
                <a:ext cx="8803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𝐭𝐫𝐢𝟐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1" name="Rectangle 1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85014" y="3624336"/>
                <a:ext cx="880369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8" name="Straight Arrow Connector 67"/>
          <p:cNvCxnSpPr/>
          <p:nvPr/>
        </p:nvCxnSpPr>
        <p:spPr>
          <a:xfrm>
            <a:off x="7718378" y="5422097"/>
            <a:ext cx="1052575" cy="0"/>
          </a:xfrm>
          <a:prstGeom prst="straightConnector1">
            <a:avLst/>
          </a:prstGeom>
          <a:ln w="31750"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2" name="Rectangle 131"/>
              <p:cNvSpPr/>
              <p:nvPr/>
            </p:nvSpPr>
            <p:spPr>
              <a:xfrm>
                <a:off x="7543800" y="4816684"/>
                <a:ext cx="1361002" cy="51783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24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sz="2400" b="1" i="1" smtClean="0">
                              <a:latin typeface="Cambria Math" panose="02040503050406030204" pitchFamily="18" charset="0"/>
                            </a:rPr>
                            <m:t>⋯</m:t>
                          </m: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2" name="Rectangle 1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43800" y="4816684"/>
                <a:ext cx="1361002" cy="51783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0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628030"/>
              </p:ext>
            </p:extLst>
          </p:nvPr>
        </p:nvGraphicFramePr>
        <p:xfrm>
          <a:off x="4936629" y="4105323"/>
          <a:ext cx="256032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3" name="Rectangle 132"/>
              <p:cNvSpPr/>
              <p:nvPr/>
            </p:nvSpPr>
            <p:spPr>
              <a:xfrm>
                <a:off x="7696200" y="990600"/>
                <a:ext cx="3850030" cy="15696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914400">
                  <a:defRPr/>
                </a:pPr>
                <a:r>
                  <a:rPr lang="en-GB" sz="2400" i="1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Masking </a:t>
                </a:r>
                <a:r>
                  <a:rPr lang="en-GB" sz="24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limits where the operation is computed. Here, we use </a:t>
                </a:r>
                <a14:m>
                  <m:oMath xmlns:m="http://schemas.openxmlformats.org/officeDocument/2006/math">
                    <m:r>
                      <a:rPr lang="en-US" sz="2400" b="1" dirty="0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US" sz="24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as a mask for </a:t>
                </a:r>
                <a14:m>
                  <m:oMath xmlns:m="http://schemas.openxmlformats.org/officeDocument/2006/math">
                    <m:r>
                      <a:rPr lang="en-US" sz="2400" b="1" i="1">
                        <a:latin typeface="Cambria Math" panose="02040503050406030204" pitchFamily="18" charset="0"/>
                      </a:rPr>
                      <m:t>𝐀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+.×</m:t>
                    </m:r>
                    <m:r>
                      <a:rPr lang="en-US" sz="2400" b="1" i="1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US" sz="24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hu-HU" sz="24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133" name="Rectangle 13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96200" y="990600"/>
                <a:ext cx="3850030" cy="1569660"/>
              </a:xfrm>
              <a:prstGeom prst="rect">
                <a:avLst/>
              </a:prstGeom>
              <a:blipFill>
                <a:blip r:embed="rId7"/>
                <a:stretch>
                  <a:fillRect l="-2536" t="-3113" r="-3011" b="-77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3881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b="0" dirty="0" smtClean="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The importance of masking</a:t>
            </a:r>
            <a:endParaRPr lang="hu-HU" b="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5525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Data processing pipelines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12001500" cy="5529263"/>
          </a:xfrm>
        </p:spPr>
        <p:txBody>
          <a:bodyPr/>
          <a:lstStyle/>
          <a:p>
            <a:pPr marL="0" indent="0">
              <a:buNone/>
              <a:tabLst>
                <a:tab pos="4486275" algn="l"/>
              </a:tabLst>
            </a:pPr>
            <a:r>
              <a:rPr lang="en-US" sz="2600" dirty="0" smtClean="0"/>
              <a:t>Recurring problems in CS often form a “cluster” that can be tackled efficiently using the right tools.</a:t>
            </a:r>
          </a:p>
          <a:p>
            <a:pPr marL="0" indent="0">
              <a:buNone/>
              <a:tabLst>
                <a:tab pos="4486275" algn="l"/>
              </a:tabLst>
            </a:pPr>
            <a:endParaRPr lang="en-US" sz="2600" dirty="0"/>
          </a:p>
          <a:p>
            <a:pPr marL="0" indent="0">
              <a:buNone/>
              <a:tabLst>
                <a:tab pos="4392613" algn="l"/>
                <a:tab pos="7978775" algn="l"/>
              </a:tabLst>
            </a:pPr>
            <a:r>
              <a:rPr lang="en-US" sz="2600" b="1" dirty="0" smtClean="0"/>
              <a:t>Tabular data processing</a:t>
            </a:r>
            <a:r>
              <a:rPr lang="en-US" sz="2600" dirty="0" smtClean="0"/>
              <a:t>	relational databases	</a:t>
            </a:r>
            <a:r>
              <a:rPr lang="en-US" sz="2600" i="1" dirty="0" smtClean="0"/>
              <a:t>relational algebra</a:t>
            </a:r>
            <a:endParaRPr lang="en-US" sz="2600" i="1" dirty="0"/>
          </a:p>
          <a:p>
            <a:pPr marL="0" indent="0">
              <a:buNone/>
              <a:tabLst>
                <a:tab pos="4392613" algn="l"/>
                <a:tab pos="7978775" algn="l"/>
              </a:tabLst>
            </a:pPr>
            <a:r>
              <a:rPr lang="en-US" sz="2600" b="1" dirty="0" smtClean="0"/>
              <a:t>Machine learning</a:t>
            </a:r>
            <a:r>
              <a:rPr lang="en-US" sz="2600" dirty="0" smtClean="0"/>
              <a:t>	ML frameworks	</a:t>
            </a:r>
            <a:r>
              <a:rPr lang="en-US" sz="2600" i="1" dirty="0" smtClean="0"/>
              <a:t>linear algebra</a:t>
            </a:r>
            <a:endParaRPr lang="en-US" sz="2600" i="1" dirty="0"/>
          </a:p>
          <a:p>
            <a:pPr marL="0" indent="0">
              <a:buNone/>
              <a:tabLst>
                <a:tab pos="4392613" algn="l"/>
                <a:tab pos="7978775" algn="l"/>
              </a:tabLst>
            </a:pPr>
            <a:r>
              <a:rPr lang="en-US" sz="2600" b="1" dirty="0" smtClean="0"/>
              <a:t>String manipulation</a:t>
            </a:r>
            <a:r>
              <a:rPr lang="en-US" sz="2600" dirty="0" smtClean="0"/>
              <a:t>	Unix tools &amp; pipeline	</a:t>
            </a:r>
            <a:r>
              <a:rPr lang="en-US" sz="2600" i="1" dirty="0" smtClean="0"/>
              <a:t>finite automata algebras</a:t>
            </a:r>
          </a:p>
          <a:p>
            <a:pPr marL="0" indent="0">
              <a:buNone/>
              <a:tabLst>
                <a:tab pos="4486275" algn="l"/>
              </a:tabLst>
            </a:pPr>
            <a:endParaRPr lang="en-US" sz="2600" dirty="0" smtClean="0"/>
          </a:p>
          <a:p>
            <a:pPr marL="0" indent="0">
              <a:buNone/>
              <a:tabLst>
                <a:tab pos="4486275" algn="l"/>
              </a:tabLst>
            </a:pPr>
            <a:r>
              <a:rPr lang="en-US" sz="2600" dirty="0" smtClean="0"/>
              <a:t>These algebras have proven to be composable, portable, and expressive.</a:t>
            </a:r>
          </a:p>
          <a:p>
            <a:pPr marL="0" indent="0">
              <a:buNone/>
              <a:tabLst>
                <a:tab pos="4486275" algn="l"/>
              </a:tabLst>
            </a:pPr>
            <a:r>
              <a:rPr lang="en-US" sz="2600" dirty="0" smtClean="0"/>
              <a:t>They have well-optimized implementations.</a:t>
            </a:r>
          </a:p>
          <a:p>
            <a:pPr marL="0" indent="0">
              <a:buNone/>
              <a:tabLst>
                <a:tab pos="4486275" algn="l"/>
              </a:tabLst>
            </a:pPr>
            <a:endParaRPr lang="en-US" sz="2600" dirty="0"/>
          </a:p>
          <a:p>
            <a:pPr marL="0" indent="0">
              <a:buNone/>
              <a:tabLst>
                <a:tab pos="4486275" algn="l"/>
              </a:tabLst>
            </a:pPr>
            <a:r>
              <a:rPr lang="en-US" sz="2600" b="1" dirty="0" smtClean="0"/>
              <a:t>Catch:</a:t>
            </a:r>
            <a:r>
              <a:rPr lang="en-US" sz="2600" dirty="0" smtClean="0"/>
              <a:t> the underlying algebras are always the most intuitive ones.</a:t>
            </a:r>
          </a:p>
        </p:txBody>
      </p:sp>
    </p:spTree>
    <p:extLst>
      <p:ext uri="{BB962C8B-B14F-4D97-AF65-F5344CB8AC3E}">
        <p14:creationId xmlns:p14="http://schemas.microsoft.com/office/powerpoint/2010/main" val="1836934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importance of masking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tabLst>
                <a:tab pos="571500" algn="l"/>
                <a:tab pos="685800" algn="l"/>
              </a:tabLst>
            </a:pPr>
            <a:r>
              <a:rPr lang="en-US" dirty="0" smtClean="0"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Q:</a:t>
            </a:r>
            <a:r>
              <a:rPr lang="en-US" dirty="0"/>
              <a:t>	</a:t>
            </a:r>
            <a:r>
              <a:rPr lang="en-US" dirty="0" smtClean="0"/>
              <a:t>Is masking absolutely necessary?</a:t>
            </a:r>
          </a:p>
          <a:p>
            <a:pPr marL="0" indent="0">
              <a:buNone/>
              <a:tabLst>
                <a:tab pos="571500" algn="l"/>
                <a:tab pos="685800" algn="l"/>
              </a:tabLst>
            </a:pPr>
            <a:r>
              <a:rPr lang="en-US" dirty="0" smtClean="0"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A:	</a:t>
            </a:r>
            <a:r>
              <a:rPr lang="en-US" dirty="0" smtClean="0">
                <a:latin typeface="+mj-lt"/>
              </a:rPr>
              <a:t>Yes, it can reduce the complexity of some algorithms.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	We demonstrate this with two examples.</a:t>
            </a:r>
          </a:p>
        </p:txBody>
      </p:sp>
    </p:spTree>
    <p:extLst>
      <p:ext uri="{BB962C8B-B14F-4D97-AF65-F5344CB8AC3E}">
        <p14:creationId xmlns:p14="http://schemas.microsoft.com/office/powerpoint/2010/main" val="665732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Ellipszis 214"/>
          <p:cNvSpPr/>
          <p:nvPr/>
        </p:nvSpPr>
        <p:spPr>
          <a:xfrm>
            <a:off x="1106969" y="211488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16" name="Ellipszis 215"/>
          <p:cNvSpPr/>
          <p:nvPr/>
        </p:nvSpPr>
        <p:spPr>
          <a:xfrm>
            <a:off x="2024826" y="2132340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0" name="Ellipszis 219"/>
          <p:cNvSpPr/>
          <p:nvPr/>
        </p:nvSpPr>
        <p:spPr>
          <a:xfrm>
            <a:off x="2671799" y="1353076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3" name="Ellipszis 222"/>
          <p:cNvSpPr/>
          <p:nvPr/>
        </p:nvSpPr>
        <p:spPr>
          <a:xfrm>
            <a:off x="1652843" y="5753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4" name="Ellipszis 223"/>
          <p:cNvSpPr/>
          <p:nvPr/>
        </p:nvSpPr>
        <p:spPr>
          <a:xfrm>
            <a:off x="585763" y="1340523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cxnSp>
        <p:nvCxnSpPr>
          <p:cNvPr id="270" name="Egyenes összekötő 269"/>
          <p:cNvCxnSpPr>
            <a:stCxn id="220" idx="1"/>
            <a:endCxn id="223" idx="5"/>
          </p:cNvCxnSpPr>
          <p:nvPr/>
        </p:nvCxnSpPr>
        <p:spPr>
          <a:xfrm flipH="1" flipV="1">
            <a:off x="1698935" y="621415"/>
            <a:ext cx="980772" cy="73956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Egyenes összekötő 278"/>
          <p:cNvCxnSpPr>
            <a:stCxn id="215" idx="1"/>
            <a:endCxn id="223" idx="3"/>
          </p:cNvCxnSpPr>
          <p:nvPr/>
        </p:nvCxnSpPr>
        <p:spPr>
          <a:xfrm flipV="1">
            <a:off x="1114877" y="621415"/>
            <a:ext cx="545874" cy="150137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Egyenes összekötő 281"/>
          <p:cNvCxnSpPr>
            <a:stCxn id="216" idx="1"/>
            <a:endCxn id="223" idx="4"/>
          </p:cNvCxnSpPr>
          <p:nvPr/>
        </p:nvCxnSpPr>
        <p:spPr>
          <a:xfrm flipH="1" flipV="1">
            <a:off x="1679843" y="629323"/>
            <a:ext cx="352891" cy="1510925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4" name="Táblázat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7010174"/>
                  </p:ext>
                </p:extLst>
              </p:nvPr>
            </p:nvGraphicFramePr>
            <p:xfrm>
              <a:off x="3060013" y="74384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36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4" name="Táblázat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7010174"/>
                  </p:ext>
                </p:extLst>
              </p:nvPr>
            </p:nvGraphicFramePr>
            <p:xfrm>
              <a:off x="3060013" y="74384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22667" r="-510667" b="-54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25" name="Táblázat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4634700"/>
              </p:ext>
            </p:extLst>
          </p:nvPr>
        </p:nvGraphicFramePr>
        <p:xfrm>
          <a:off x="3067220" y="2578100"/>
          <a:ext cx="2743200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3600" i="1" dirty="0">
                        <a:solidFill>
                          <a:srgbClr val="E41A1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4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1</a:t>
                      </a:r>
                      <a:endParaRPr kumimoji="0" lang="hu-H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5" name="Ellipszis 134"/>
          <p:cNvSpPr/>
          <p:nvPr/>
        </p:nvSpPr>
        <p:spPr>
          <a:xfrm>
            <a:off x="2410897" y="1116954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136" name="Ellipszis 135"/>
          <p:cNvSpPr/>
          <p:nvPr/>
        </p:nvSpPr>
        <p:spPr>
          <a:xfrm>
            <a:off x="1783344" y="1871438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137" name="Ellipszis 136"/>
          <p:cNvSpPr/>
          <p:nvPr/>
        </p:nvSpPr>
        <p:spPr>
          <a:xfrm>
            <a:off x="890521" y="1871438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6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7" name="Táblázat 1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2390936"/>
                  </p:ext>
                </p:extLst>
              </p:nvPr>
            </p:nvGraphicFramePr>
            <p:xfrm>
              <a:off x="5632620" y="74384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36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C00000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7" name="Táblázat 1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2390936"/>
                  </p:ext>
                </p:extLst>
              </p:nvPr>
            </p:nvGraphicFramePr>
            <p:xfrm>
              <a:off x="5632620" y="74384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2667" r="-510667" b="-54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C00000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28" name="Táblázat 1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6224249"/>
              </p:ext>
            </p:extLst>
          </p:nvPr>
        </p:nvGraphicFramePr>
        <p:xfrm>
          <a:off x="5612713" y="2578100"/>
          <a:ext cx="2743200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3600" i="1" dirty="0">
                        <a:solidFill>
                          <a:srgbClr val="E41A1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Téglalap 138"/>
              <p:cNvSpPr/>
              <p:nvPr/>
            </p:nvSpPr>
            <p:spPr>
              <a:xfrm>
                <a:off x="1905630" y="5531625"/>
                <a:ext cx="50526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9" name="Téglalap 1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630" y="5531625"/>
                <a:ext cx="505267" cy="52322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églalap 86"/>
              <p:cNvSpPr/>
              <p:nvPr/>
            </p:nvSpPr>
            <p:spPr>
              <a:xfrm>
                <a:off x="8491324" y="481548"/>
                <a:ext cx="3657600" cy="37856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914400">
                  <a:defRPr/>
                </a:pPr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 </a:t>
                </a:r>
                <a:r>
                  <a:rPr lang="en-US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simple corner cas</a:t>
                </a:r>
                <a:r>
                  <a:rPr lang="en-US" sz="24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 is the </a:t>
                </a:r>
                <a:r>
                  <a:rPr lang="hu-HU" sz="2400" b="0" dirty="0" err="1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star</a:t>
                </a:r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hu-HU" sz="2400" b="0" dirty="0" err="1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graph</a:t>
                </a:r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: </a:t>
                </a:r>
                <a:r>
                  <a:rPr lang="hu-HU" sz="2400" b="0" dirty="0" err="1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there</a:t>
                </a:r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hu-HU" sz="2400" b="0" dirty="0" err="1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are</a:t>
                </a:r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hu-HU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hu-HU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hu-HU" sz="24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−1</m:t>
                            </m:r>
                          </m:e>
                        </m:d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hu-HU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24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wedges but none of them close into triangles.</a:t>
                </a:r>
              </a:p>
              <a:p>
                <a:pPr lvl="0" defTabSz="914400">
                  <a:defRPr/>
                </a:pPr>
                <a:endParaRPr lang="en-US" sz="24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  <a:p>
                <a:pPr lvl="0" defTabSz="914400">
                  <a:defRPr/>
                </a:pPr>
                <a:r>
                  <a:rPr lang="en-US" sz="24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We do quadratic work while it’s clear that there are no triangles in the graph (it’s a tree).</a:t>
                </a:r>
                <a:endParaRPr lang="hu-HU" sz="2400" dirty="0" smtClean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mc:Choice>
        <mc:Fallback xmlns="">
          <p:sp>
            <p:nvSpPr>
              <p:cNvPr id="87" name="Téglalap 8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91324" y="481548"/>
                <a:ext cx="3657600" cy="3785652"/>
              </a:xfrm>
              <a:prstGeom prst="rect">
                <a:avLst/>
              </a:prstGeom>
              <a:blipFill>
                <a:blip r:embed="rId9"/>
                <a:stretch>
                  <a:fillRect l="-2667" t="-1288" r="-2833" b="-27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Egyenes összekötő 27"/>
          <p:cNvCxnSpPr>
            <a:stCxn id="224" idx="2"/>
            <a:endCxn id="223" idx="6"/>
          </p:cNvCxnSpPr>
          <p:nvPr/>
        </p:nvCxnSpPr>
        <p:spPr>
          <a:xfrm flipV="1">
            <a:off x="585763" y="602323"/>
            <a:ext cx="1121080" cy="765200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Ellipszis 129"/>
          <p:cNvSpPr/>
          <p:nvPr/>
        </p:nvSpPr>
        <p:spPr>
          <a:xfrm>
            <a:off x="1383825" y="324548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>
                <a:solidFill>
                  <a:srgbClr val="E41A1C"/>
                </a:solidFill>
                <a:sym typeface="Wingdings" panose="05000000000000000000" pitchFamily="2" charset="2"/>
              </a:rPr>
              <a:t></a:t>
            </a:r>
            <a:endParaRPr lang="hu-HU" sz="6000" dirty="0">
              <a:solidFill>
                <a:srgbClr val="E41A1C"/>
              </a:solidFill>
            </a:endParaRPr>
          </a:p>
        </p:txBody>
      </p:sp>
      <p:sp>
        <p:nvSpPr>
          <p:cNvPr id="131" name="Ellipszis 130"/>
          <p:cNvSpPr/>
          <p:nvPr/>
        </p:nvSpPr>
        <p:spPr>
          <a:xfrm>
            <a:off x="337918" y="1116954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>
                <a:solidFill>
                  <a:schemeClr val="tx1"/>
                </a:solidFill>
                <a:sym typeface="Wingdings" panose="05000000000000000000" pitchFamily="2" charset="2"/>
              </a:rPr>
              <a:t>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26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938932" cy="756000"/>
          </a:xfrm>
        </p:spPr>
        <p:txBody>
          <a:bodyPr/>
          <a:lstStyle/>
          <a:p>
            <a:r>
              <a:rPr lang="en-US" dirty="0" smtClean="0"/>
              <a:t>#1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7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52169944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36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7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52169944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10"/>
                          <a:stretch>
                            <a:fillRect t="-10000" r="-509333" b="-4544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églalap 28"/>
              <p:cNvSpPr/>
              <p:nvPr/>
            </p:nvSpPr>
            <p:spPr>
              <a:xfrm>
                <a:off x="3940506" y="5531623"/>
                <a:ext cx="1505156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 +.×</m:t>
                      </m:r>
                      <m:r>
                        <a:rPr lang="hu-HU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29" name="Téglalap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0506" y="5531623"/>
                <a:ext cx="1505156" cy="52322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églalap 29"/>
              <p:cNvSpPr/>
              <p:nvPr/>
            </p:nvSpPr>
            <p:spPr>
              <a:xfrm>
                <a:off x="6009908" y="5531623"/>
                <a:ext cx="250504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sz="2800" b="1" smtClean="0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0" name="Téglalap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9908" y="5531623"/>
                <a:ext cx="2505045" cy="523220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57444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03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02805260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03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02805260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0000" r="-509333" b="-4544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églalap 45"/>
              <p:cNvSpPr/>
              <p:nvPr/>
            </p:nvSpPr>
            <p:spPr>
              <a:xfrm>
                <a:off x="3940506" y="5531623"/>
                <a:ext cx="1505156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 +.×</m:t>
                      </m:r>
                      <m:r>
                        <a:rPr lang="hu-HU" sz="2800" b="1" i="0" smtClean="0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46" name="Téglalap 4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0506" y="5531623"/>
                <a:ext cx="1505156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4" name="Táblázat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11975642"/>
                  </p:ext>
                </p:extLst>
              </p:nvPr>
            </p:nvGraphicFramePr>
            <p:xfrm>
              <a:off x="3060013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44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4" name="Táblázat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11975642"/>
                  </p:ext>
                </p:extLst>
              </p:nvPr>
            </p:nvGraphicFramePr>
            <p:xfrm>
              <a:off x="3060013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22667" r="-510667" b="-54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25" name="Táblázat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6582844"/>
              </p:ext>
            </p:extLst>
          </p:nvPr>
        </p:nvGraphicFramePr>
        <p:xfrm>
          <a:off x="3067220" y="2578100"/>
          <a:ext cx="2743200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3600" i="1" dirty="0">
                        <a:solidFill>
                          <a:srgbClr val="E41A1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7" name="Táblázat 1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91211533"/>
                  </p:ext>
                </p:extLst>
              </p:nvPr>
            </p:nvGraphicFramePr>
            <p:xfrm>
              <a:off x="5632620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44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C00000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7" name="Táblázat 1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91211533"/>
                  </p:ext>
                </p:extLst>
              </p:nvPr>
            </p:nvGraphicFramePr>
            <p:xfrm>
              <a:off x="5632620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22667" r="-510667" b="-54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C00000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1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1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1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1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28" name="Táblázat 1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870347"/>
              </p:ext>
            </p:extLst>
          </p:nvPr>
        </p:nvGraphicFramePr>
        <p:xfrm>
          <a:off x="5612713" y="2578100"/>
          <a:ext cx="2743200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3600" i="1" dirty="0">
                        <a:solidFill>
                          <a:srgbClr val="E41A1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1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Téglalap 128"/>
              <p:cNvSpPr/>
              <p:nvPr/>
            </p:nvSpPr>
            <p:spPr>
              <a:xfrm>
                <a:off x="6009908" y="5531623"/>
                <a:ext cx="250504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sz="2800" b="1" smtClean="0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9" name="Téglalap 1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9908" y="5531623"/>
                <a:ext cx="2505045" cy="5232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Téglalap 138"/>
              <p:cNvSpPr/>
              <p:nvPr/>
            </p:nvSpPr>
            <p:spPr>
              <a:xfrm>
                <a:off x="1905630" y="5531625"/>
                <a:ext cx="50526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9" name="Téglalap 1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630" y="5531625"/>
                <a:ext cx="505267" cy="52322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églalap 86"/>
              <p:cNvSpPr/>
              <p:nvPr/>
            </p:nvSpPr>
            <p:spPr>
              <a:xfrm>
                <a:off x="8491324" y="453341"/>
                <a:ext cx="3700676" cy="518545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914400">
                  <a:defRPr/>
                </a:pPr>
                <a:r>
                  <a:rPr lang="en-US" sz="2200" b="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 full bipartite graph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b="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b="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sz="2200" b="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2,3</m:t>
                        </m:r>
                      </m:sub>
                    </m:sSub>
                  </m:oMath>
                </a14:m>
                <a:r>
                  <a:rPr lang="en-GB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with the vertices in the top partition connected.</a:t>
                </a:r>
              </a:p>
              <a:p>
                <a:pPr lvl="0" defTabSz="914400">
                  <a:defRPr/>
                </a:pPr>
                <a:endParaRPr lang="en-GB" sz="2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  <a:p>
                <a:pPr defTabSz="914400">
                  <a:defRPr/>
                </a:pPr>
                <a:r>
                  <a:rPr lang="en-GB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 bipartite graph only has cycles of even length, so</a:t>
                </a:r>
              </a:p>
              <a:p>
                <a:pPr defTabSz="914400">
                  <a:defRPr/>
                </a:pPr>
                <a:r>
                  <a:rPr lang="en-GB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it’s easy to see that all triangles will contain the two vertices in the top partition. Still, </a:t>
                </a:r>
                <a14:m>
                  <m:oMath xmlns:m="http://schemas.openxmlformats.org/officeDocument/2006/math">
                    <m:r>
                      <a:rPr lang="hu-HU" sz="2200" b="1">
                        <a:latin typeface="Cambria Math" panose="02040503050406030204" pitchFamily="18" charset="0"/>
                      </a:rPr>
                      <m:t>𝐀</m:t>
                    </m:r>
                    <m:r>
                      <a:rPr lang="en-US" sz="2200" b="0" i="1" smtClean="0">
                        <a:latin typeface="Cambria Math" panose="02040503050406030204" pitchFamily="18" charset="0"/>
                      </a:rPr>
                      <m:t> +.×</m:t>
                    </m:r>
                    <m:r>
                      <a:rPr lang="hu-HU" sz="2200" b="1">
                        <a:latin typeface="Cambria Math" panose="02040503050406030204" pitchFamily="18" charset="0"/>
                      </a:rPr>
                      <m:t>𝐀</m:t>
                    </m:r>
                  </m:oMath>
                </a14:m>
                <a:endParaRPr lang="en-GB" sz="2200" b="1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  <a:p>
                <a:pPr lvl="0" defTabSz="914400">
                  <a:defRPr/>
                </a:pPr>
                <a:r>
                  <a:rPr lang="en-GB" sz="2200" dirty="0" smtClean="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enumerates all wedges starting and ending in the bottom partition, thus performing a lot of unnecessary work.</a:t>
                </a:r>
              </a:p>
            </p:txBody>
          </p:sp>
        </mc:Choice>
        <mc:Fallback xmlns="">
          <p:sp>
            <p:nvSpPr>
              <p:cNvPr id="87" name="Téglalap 8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91324" y="453341"/>
                <a:ext cx="3700676" cy="5185459"/>
              </a:xfrm>
              <a:prstGeom prst="rect">
                <a:avLst/>
              </a:prstGeom>
              <a:blipFill>
                <a:blip r:embed="rId9"/>
                <a:stretch>
                  <a:fillRect l="-2142" t="-588" r="-2636" b="-152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églalap 1"/>
          <p:cNvSpPr/>
          <p:nvPr/>
        </p:nvSpPr>
        <p:spPr>
          <a:xfrm>
            <a:off x="4438820" y="4038600"/>
            <a:ext cx="1371600" cy="1374140"/>
          </a:xfrm>
          <a:prstGeom prst="rect">
            <a:avLst/>
          </a:prstGeom>
          <a:noFill/>
          <a:ln w="76200">
            <a:solidFill>
              <a:srgbClr val="7030A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 err="1">
              <a:solidFill>
                <a:schemeClr val="tx2"/>
              </a:solidFill>
            </a:endParaRPr>
          </a:p>
        </p:txBody>
      </p:sp>
      <p:sp>
        <p:nvSpPr>
          <p:cNvPr id="29" name="Ellipszis 28"/>
          <p:cNvSpPr/>
          <p:nvPr/>
        </p:nvSpPr>
        <p:spPr>
          <a:xfrm>
            <a:off x="676245" y="2078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30" name="Ellipszis 29"/>
          <p:cNvSpPr/>
          <p:nvPr/>
        </p:nvSpPr>
        <p:spPr>
          <a:xfrm>
            <a:off x="1720077" y="20957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31" name="Ellipszis 30"/>
          <p:cNvSpPr/>
          <p:nvPr/>
        </p:nvSpPr>
        <p:spPr>
          <a:xfrm>
            <a:off x="2672797" y="20723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32" name="Ellipszis 31"/>
          <p:cNvSpPr/>
          <p:nvPr/>
        </p:nvSpPr>
        <p:spPr>
          <a:xfrm>
            <a:off x="1222119" y="53870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33" name="Ellipszis 32"/>
          <p:cNvSpPr/>
          <p:nvPr/>
        </p:nvSpPr>
        <p:spPr>
          <a:xfrm>
            <a:off x="2142697" y="53870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cxnSp>
        <p:nvCxnSpPr>
          <p:cNvPr id="34" name="Egyenes összekötő 33"/>
          <p:cNvCxnSpPr>
            <a:stCxn id="31" idx="1"/>
            <a:endCxn id="32" idx="5"/>
          </p:cNvCxnSpPr>
          <p:nvPr/>
        </p:nvCxnSpPr>
        <p:spPr>
          <a:xfrm flipH="1" flipV="1">
            <a:off x="1268211" y="584794"/>
            <a:ext cx="1412494" cy="149549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Egyenes összekötő 34"/>
          <p:cNvCxnSpPr>
            <a:stCxn id="29" idx="1"/>
            <a:endCxn id="32" idx="3"/>
          </p:cNvCxnSpPr>
          <p:nvPr/>
        </p:nvCxnSpPr>
        <p:spPr>
          <a:xfrm flipV="1">
            <a:off x="684153" y="584794"/>
            <a:ext cx="545874" cy="150137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>
            <a:stCxn id="30" idx="1"/>
            <a:endCxn id="32" idx="4"/>
          </p:cNvCxnSpPr>
          <p:nvPr/>
        </p:nvCxnSpPr>
        <p:spPr>
          <a:xfrm flipH="1" flipV="1">
            <a:off x="1249119" y="592702"/>
            <a:ext cx="478866" cy="1510925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>
            <a:stCxn id="30" idx="7"/>
            <a:endCxn id="33" idx="3"/>
          </p:cNvCxnSpPr>
          <p:nvPr/>
        </p:nvCxnSpPr>
        <p:spPr>
          <a:xfrm flipV="1">
            <a:off x="1766169" y="584794"/>
            <a:ext cx="384436" cy="1518833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>
            <a:stCxn id="29" idx="6"/>
            <a:endCxn id="33" idx="3"/>
          </p:cNvCxnSpPr>
          <p:nvPr/>
        </p:nvCxnSpPr>
        <p:spPr>
          <a:xfrm flipV="1">
            <a:off x="730245" y="584794"/>
            <a:ext cx="1420360" cy="1520471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>
            <a:endCxn id="33" idx="5"/>
          </p:cNvCxnSpPr>
          <p:nvPr/>
        </p:nvCxnSpPr>
        <p:spPr>
          <a:xfrm flipH="1" flipV="1">
            <a:off x="2188789" y="584794"/>
            <a:ext cx="491916" cy="1483870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gyenes összekötő 39"/>
          <p:cNvCxnSpPr>
            <a:stCxn id="32" idx="6"/>
            <a:endCxn id="33" idx="2"/>
          </p:cNvCxnSpPr>
          <p:nvPr/>
        </p:nvCxnSpPr>
        <p:spPr>
          <a:xfrm>
            <a:off x="1276119" y="565702"/>
            <a:ext cx="866578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Ellipszis 40"/>
          <p:cNvSpPr/>
          <p:nvPr/>
        </p:nvSpPr>
        <p:spPr>
          <a:xfrm>
            <a:off x="978671" y="308754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>
                <a:solidFill>
                  <a:srgbClr val="E41A1C"/>
                </a:solidFill>
                <a:sym typeface="Wingdings" panose="05000000000000000000" pitchFamily="2" charset="2"/>
              </a:rPr>
              <a:t></a:t>
            </a:r>
            <a:endParaRPr lang="hu-HU" sz="6000" dirty="0">
              <a:solidFill>
                <a:srgbClr val="E41A1C"/>
              </a:solidFill>
            </a:endParaRPr>
          </a:p>
        </p:txBody>
      </p:sp>
      <p:sp>
        <p:nvSpPr>
          <p:cNvPr id="42" name="Ellipszis 41"/>
          <p:cNvSpPr/>
          <p:nvPr/>
        </p:nvSpPr>
        <p:spPr>
          <a:xfrm>
            <a:off x="1919979" y="304800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rgbClr val="377EB8"/>
                </a:solidFill>
                <a:sym typeface="Wingdings" panose="05000000000000000000" pitchFamily="2" charset="2"/>
              </a:rPr>
              <a:t></a:t>
            </a:r>
            <a:endParaRPr lang="hu-HU" sz="6000" dirty="0">
              <a:solidFill>
                <a:srgbClr val="377EB8"/>
              </a:solidFill>
            </a:endParaRPr>
          </a:p>
        </p:txBody>
      </p:sp>
      <p:sp>
        <p:nvSpPr>
          <p:cNvPr id="43" name="Ellipszis 42"/>
          <p:cNvSpPr/>
          <p:nvPr/>
        </p:nvSpPr>
        <p:spPr>
          <a:xfrm>
            <a:off x="2411895" y="1836263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44" name="Ellipszis 43"/>
          <p:cNvSpPr/>
          <p:nvPr/>
        </p:nvSpPr>
        <p:spPr>
          <a:xfrm>
            <a:off x="1478595" y="1834817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45" name="Ellipszis 44"/>
          <p:cNvSpPr/>
          <p:nvPr/>
        </p:nvSpPr>
        <p:spPr>
          <a:xfrm>
            <a:off x="459797" y="1834817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47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938932" cy="756000"/>
          </a:xfrm>
        </p:spPr>
        <p:txBody>
          <a:bodyPr/>
          <a:lstStyle/>
          <a:p>
            <a:r>
              <a:rPr lang="en-US" dirty="0" smtClean="0"/>
              <a:t>#2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2879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Ellipszis 214"/>
          <p:cNvSpPr/>
          <p:nvPr/>
        </p:nvSpPr>
        <p:spPr>
          <a:xfrm>
            <a:off x="676245" y="207826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16" name="Ellipszis 215"/>
          <p:cNvSpPr/>
          <p:nvPr/>
        </p:nvSpPr>
        <p:spPr>
          <a:xfrm>
            <a:off x="1720077" y="2095719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0" name="Ellipszis 219"/>
          <p:cNvSpPr/>
          <p:nvPr/>
        </p:nvSpPr>
        <p:spPr>
          <a:xfrm>
            <a:off x="2672797" y="2072385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3" name="Ellipszis 222"/>
          <p:cNvSpPr/>
          <p:nvPr/>
        </p:nvSpPr>
        <p:spPr>
          <a:xfrm>
            <a:off x="1222119" y="53870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sp>
        <p:nvSpPr>
          <p:cNvPr id="224" name="Ellipszis 223"/>
          <p:cNvSpPr/>
          <p:nvPr/>
        </p:nvSpPr>
        <p:spPr>
          <a:xfrm>
            <a:off x="2142697" y="538702"/>
            <a:ext cx="54000" cy="54000"/>
          </a:xfrm>
          <a:prstGeom prst="ellipse">
            <a:avLst/>
          </a:prstGeom>
          <a:solidFill>
            <a:srgbClr val="8B4C8E"/>
          </a:solidFill>
          <a:ln w="38100">
            <a:solidFill>
              <a:srgbClr val="8B4C8E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4000" b="1" dirty="0" err="1">
              <a:solidFill>
                <a:schemeClr val="tx2"/>
              </a:solidFill>
            </a:endParaRPr>
          </a:p>
        </p:txBody>
      </p:sp>
      <p:cxnSp>
        <p:nvCxnSpPr>
          <p:cNvPr id="270" name="Egyenes összekötő 269"/>
          <p:cNvCxnSpPr>
            <a:stCxn id="220" idx="1"/>
            <a:endCxn id="223" idx="5"/>
          </p:cNvCxnSpPr>
          <p:nvPr/>
        </p:nvCxnSpPr>
        <p:spPr>
          <a:xfrm flipH="1" flipV="1">
            <a:off x="1268211" y="584794"/>
            <a:ext cx="1412494" cy="149549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Egyenes összekötő 278"/>
          <p:cNvCxnSpPr>
            <a:stCxn id="215" idx="1"/>
            <a:endCxn id="223" idx="3"/>
          </p:cNvCxnSpPr>
          <p:nvPr/>
        </p:nvCxnSpPr>
        <p:spPr>
          <a:xfrm flipV="1">
            <a:off x="684153" y="584794"/>
            <a:ext cx="545874" cy="1501379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Egyenes összekötő 281"/>
          <p:cNvCxnSpPr>
            <a:stCxn id="216" idx="1"/>
            <a:endCxn id="223" idx="4"/>
          </p:cNvCxnSpPr>
          <p:nvPr/>
        </p:nvCxnSpPr>
        <p:spPr>
          <a:xfrm flipH="1" flipV="1">
            <a:off x="1249119" y="592702"/>
            <a:ext cx="478866" cy="1510925"/>
          </a:xfrm>
          <a:prstGeom prst="line">
            <a:avLst/>
          </a:prstGeom>
          <a:ln w="38100">
            <a:solidFill>
              <a:srgbClr val="E41A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>
            <a:stCxn id="216" idx="7"/>
            <a:endCxn id="224" idx="3"/>
          </p:cNvCxnSpPr>
          <p:nvPr/>
        </p:nvCxnSpPr>
        <p:spPr>
          <a:xfrm flipV="1">
            <a:off x="1766169" y="584794"/>
            <a:ext cx="384436" cy="1518833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Egyenes összekötő 53"/>
          <p:cNvCxnSpPr>
            <a:stCxn id="215" idx="6"/>
            <a:endCxn id="224" idx="3"/>
          </p:cNvCxnSpPr>
          <p:nvPr/>
        </p:nvCxnSpPr>
        <p:spPr>
          <a:xfrm flipV="1">
            <a:off x="730245" y="584794"/>
            <a:ext cx="1420360" cy="1520471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Egyenes összekötő 64"/>
          <p:cNvCxnSpPr>
            <a:endCxn id="224" idx="5"/>
          </p:cNvCxnSpPr>
          <p:nvPr/>
        </p:nvCxnSpPr>
        <p:spPr>
          <a:xfrm flipH="1" flipV="1">
            <a:off x="2188789" y="584794"/>
            <a:ext cx="491916" cy="1483870"/>
          </a:xfrm>
          <a:prstGeom prst="line">
            <a:avLst/>
          </a:prstGeom>
          <a:ln w="38100">
            <a:solidFill>
              <a:srgbClr val="377E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Egyenes összekötő 82"/>
          <p:cNvCxnSpPr>
            <a:stCxn id="223" idx="6"/>
            <a:endCxn id="224" idx="2"/>
          </p:cNvCxnSpPr>
          <p:nvPr/>
        </p:nvCxnSpPr>
        <p:spPr>
          <a:xfrm>
            <a:off x="1276119" y="565702"/>
            <a:ext cx="866578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Ellipszis 129"/>
          <p:cNvSpPr/>
          <p:nvPr/>
        </p:nvSpPr>
        <p:spPr>
          <a:xfrm>
            <a:off x="978671" y="308754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>
                <a:solidFill>
                  <a:srgbClr val="E41A1C"/>
                </a:solidFill>
                <a:sym typeface="Wingdings" panose="05000000000000000000" pitchFamily="2" charset="2"/>
              </a:rPr>
              <a:t></a:t>
            </a:r>
            <a:endParaRPr lang="hu-HU" sz="6000" dirty="0">
              <a:solidFill>
                <a:srgbClr val="E41A1C"/>
              </a:solidFill>
            </a:endParaRPr>
          </a:p>
        </p:txBody>
      </p:sp>
      <p:sp>
        <p:nvSpPr>
          <p:cNvPr id="131" name="Ellipszis 130"/>
          <p:cNvSpPr/>
          <p:nvPr/>
        </p:nvSpPr>
        <p:spPr>
          <a:xfrm>
            <a:off x="1919979" y="304800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rgbClr val="377EB8"/>
                </a:solidFill>
                <a:sym typeface="Wingdings" panose="05000000000000000000" pitchFamily="2" charset="2"/>
              </a:rPr>
              <a:t></a:t>
            </a:r>
            <a:endParaRPr lang="hu-HU" sz="6000" dirty="0">
              <a:solidFill>
                <a:srgbClr val="377EB8"/>
              </a:solidFill>
            </a:endParaRPr>
          </a:p>
        </p:txBody>
      </p:sp>
      <p:sp>
        <p:nvSpPr>
          <p:cNvPr id="135" name="Ellipszis 134"/>
          <p:cNvSpPr/>
          <p:nvPr/>
        </p:nvSpPr>
        <p:spPr>
          <a:xfrm>
            <a:off x="2411895" y="1836263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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136" name="Ellipszis 135"/>
          <p:cNvSpPr/>
          <p:nvPr/>
        </p:nvSpPr>
        <p:spPr>
          <a:xfrm>
            <a:off x="1478595" y="1834817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</a:t>
            </a:r>
            <a:endParaRPr lang="hu-HU" sz="6000" dirty="0">
              <a:solidFill>
                <a:schemeClr val="tx1"/>
              </a:solidFill>
            </a:endParaRPr>
          </a:p>
        </p:txBody>
      </p:sp>
      <p:sp>
        <p:nvSpPr>
          <p:cNvPr id="137" name="Ellipszis 136"/>
          <p:cNvSpPr/>
          <p:nvPr/>
        </p:nvSpPr>
        <p:spPr>
          <a:xfrm>
            <a:off x="459797" y="1834817"/>
            <a:ext cx="521805" cy="521805"/>
          </a:xfrm>
          <a:prstGeom prst="ellipse">
            <a:avLst/>
          </a:prstGeom>
          <a:solidFill>
            <a:schemeClr val="bg1"/>
          </a:solidFill>
          <a:ln w="28575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6000" dirty="0" smtClean="0">
                <a:solidFill>
                  <a:schemeClr val="tx1"/>
                </a:solidFill>
                <a:sym typeface="Wingdings" panose="05000000000000000000" pitchFamily="2" charset="2"/>
              </a:rPr>
              <a:t></a:t>
            </a:r>
            <a:endParaRPr lang="hu-HU" sz="6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Téglalap 138"/>
              <p:cNvSpPr/>
              <p:nvPr/>
            </p:nvSpPr>
            <p:spPr>
              <a:xfrm>
                <a:off x="1905630" y="5533922"/>
                <a:ext cx="50526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b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9" name="Téglalap 1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5630" y="5533922"/>
                <a:ext cx="505267" cy="5232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églalap 31"/>
              <p:cNvSpPr/>
              <p:nvPr/>
            </p:nvSpPr>
            <p:spPr>
              <a:xfrm>
                <a:off x="3156466" y="5533921"/>
                <a:ext cx="308494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ctr" defTabSz="91440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smtClean="0">
                          <a:latin typeface="Cambria Math" panose="02040503050406030204" pitchFamily="18" charset="0"/>
                        </a:rPr>
                        <m:t>𝐓𝐑𝐈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8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8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𝐀</m:t>
                          </m:r>
                        </m:e>
                      </m:d>
                      <m:r>
                        <a:rPr lang="en-US" sz="2800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800" i="1">
                          <a:latin typeface="Cambria Math" panose="02040503050406030204" pitchFamily="18" charset="0"/>
                        </a:rPr>
                        <m:t>+.×</m:t>
                      </m:r>
                      <m:r>
                        <a:rPr lang="hu-HU" sz="2800" b="1">
                          <a:latin typeface="Cambria Math" panose="02040503050406030204" pitchFamily="18" charset="0"/>
                        </a:rPr>
                        <m:t>𝐀</m:t>
                      </m:r>
                    </m:oMath>
                  </m:oMathPara>
                </a14:m>
                <a:endParaRPr lang="en-GB" sz="2800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2" name="Téglalap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56466" y="5533921"/>
                <a:ext cx="3084947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" name="Táblázat 2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41313604"/>
                  </p:ext>
                </p:extLst>
              </p:nvPr>
            </p:nvGraphicFramePr>
            <p:xfrm>
              <a:off x="3060013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44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" name="Táblázat 2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41313604"/>
                  </p:ext>
                </p:extLst>
              </p:nvPr>
            </p:nvGraphicFramePr>
            <p:xfrm>
              <a:off x="3060013" y="76200"/>
              <a:ext cx="2743200" cy="27432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22667" r="-510667" b="-54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Open Sans SemiBold" panose="020B0706030804020204" pitchFamily="34" charset="0"/>
                              <a:ea typeface="Open Sans SemiBold" panose="020B0706030804020204" pitchFamily="34" charset="0"/>
                              <a:cs typeface="Open Sans SemiBold" panose="020B07060308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 SemiBold" panose="020B0706030804020204" pitchFamily="34" charset="0"/>
                            <a:cs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7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938932" cy="756000"/>
          </a:xfrm>
        </p:spPr>
        <p:txBody>
          <a:bodyPr/>
          <a:lstStyle/>
          <a:p>
            <a:r>
              <a:rPr lang="en-US" dirty="0" smtClean="0"/>
              <a:t>#2</a:t>
            </a:r>
            <a:endParaRPr lang="en-US" dirty="0"/>
          </a:p>
        </p:txBody>
      </p:sp>
      <p:sp>
        <p:nvSpPr>
          <p:cNvPr id="28" name="Téglalap 27"/>
          <p:cNvSpPr/>
          <p:nvPr/>
        </p:nvSpPr>
        <p:spPr>
          <a:xfrm>
            <a:off x="8491324" y="471487"/>
            <a:ext cx="3700676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>
              <a:defRPr/>
            </a:pPr>
            <a:r>
              <a:rPr lang="en-GB" sz="22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Masking</a:t>
            </a:r>
            <a:r>
              <a:rPr lang="en-GB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avoids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materialization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large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interim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data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sets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by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GB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ensur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ing</a:t>
            </a:r>
            <a:r>
              <a:rPr lang="en-GB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that we only </a:t>
            </a:r>
            <a:r>
              <a:rPr lang="hu-HU" sz="22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enumerate</a:t>
            </a:r>
            <a:r>
              <a:rPr lang="hu-HU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GB" sz="22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wedges whose endpoints are already connected</a:t>
            </a:r>
            <a:r>
              <a:rPr lang="en-US" sz="2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hu-HU" sz="2200" dirty="0" smtClean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aphicFrame>
        <p:nvGraphicFramePr>
          <p:cNvPr id="4" name="Tábláza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6141263"/>
              </p:ext>
            </p:extLst>
          </p:nvPr>
        </p:nvGraphicFramePr>
        <p:xfrm>
          <a:off x="8513367" y="3126740"/>
          <a:ext cx="457200" cy="2286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323197851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6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701241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6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483012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1601659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4435011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Open Sans SemiBold" panose="020B0706030804020204" pitchFamily="34" charset="0"/>
                          <a:cs typeface="Open Sans SemiBold" panose="020B0706030804020204" pitchFamily="34" charset="0"/>
                        </a:rPr>
                        <a:t>2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Open Sans SemiBold" panose="020B0706030804020204" pitchFamily="34" charset="0"/>
                        <a:cs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1803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Téglalap 1"/>
              <p:cNvSpPr/>
              <p:nvPr/>
            </p:nvSpPr>
            <p:spPr>
              <a:xfrm>
                <a:off x="8389947" y="5533921"/>
                <a:ext cx="70403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0" smtClean="0">
                          <a:latin typeface="Cambria Math" panose="02040503050406030204" pitchFamily="18" charset="0"/>
                        </a:rPr>
                        <m:t>𝐭𝐫𝐢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2" name="Téglalap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9947" y="5533921"/>
                <a:ext cx="704039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31" name="Táblázat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9833486"/>
              </p:ext>
            </p:extLst>
          </p:nvPr>
        </p:nvGraphicFramePr>
        <p:xfrm>
          <a:off x="3067220" y="2578100"/>
          <a:ext cx="2743200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3600" i="1" dirty="0">
                        <a:solidFill>
                          <a:srgbClr val="E41A1C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2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8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30" name="Straight Arrow Connector 29"/>
          <p:cNvCxnSpPr/>
          <p:nvPr/>
        </p:nvCxnSpPr>
        <p:spPr>
          <a:xfrm>
            <a:off x="5974242" y="4459977"/>
            <a:ext cx="2333299" cy="0"/>
          </a:xfrm>
          <a:prstGeom prst="straightConnector1">
            <a:avLst/>
          </a:prstGeom>
          <a:ln w="31750"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5803213" y="3741792"/>
                <a:ext cx="2688111" cy="58875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28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e>
                            <m:sub>
                              <m:r>
                                <a:rPr lang="en-US" sz="28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sz="2800" b="1">
                              <a:latin typeface="Cambria Math" panose="02040503050406030204" pitchFamily="18" charset="0"/>
                            </a:rPr>
                            <m:t>𝐓𝐑𝐈</m:t>
                          </m:r>
                          <m:d>
                            <m:dPr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latin typeface="Cambria Math" panose="02040503050406030204" pitchFamily="18" charset="0"/>
                                </a:rPr>
                                <m:t>:,</m:t>
                              </m:r>
                              <m:r>
                                <a:rPr lang="en-US" sz="28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03213" y="3741792"/>
                <a:ext cx="2688111" cy="58875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3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6783923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hu-HU" sz="28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800" b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3" name="Táblázat 30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6783923"/>
                  </p:ext>
                </p:extLst>
              </p:nvPr>
            </p:nvGraphicFramePr>
            <p:xfrm>
              <a:off x="533400" y="2578100"/>
              <a:ext cx="2743200" cy="28346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572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4572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</a:tblGrid>
                  <a:tr h="5486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8"/>
                          <a:stretch>
                            <a:fillRect t="-10000" r="-509333" b="-4544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E41A1C"/>
                              </a:solidFill>
                              <a:sym typeface="Wingdings" panose="05000000000000000000" pitchFamily="2" charset="2"/>
                            </a:rPr>
                            <a:t>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rgbClr val="377EB8"/>
                              </a:solidFill>
                              <a:sym typeface="Wingdings" panose="05000000000000000000" pitchFamily="2" charset="2"/>
                            </a:rPr>
                            <a:t>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chemeClr val="tx1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E41A1C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800" b="0" dirty="0" smtClean="0">
                              <a:solidFill>
                                <a:srgbClr val="377EB8"/>
                              </a:solidFill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E41A1C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E41A1C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en-US" sz="2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377EB8"/>
                              </a:solidFill>
                              <a:effectLst/>
                              <a:uLnTx/>
                              <a:uFillTx/>
                              <a:latin typeface="+mj-lt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1</a:t>
                          </a:r>
                          <a:endParaRPr lang="hu-HU" sz="2800" b="0" dirty="0">
                            <a:solidFill>
                              <a:srgbClr val="377EB8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800" b="0" dirty="0">
                            <a:solidFill>
                              <a:schemeClr val="tx1"/>
                            </a:solidFill>
                            <a:latin typeface="+mj-lt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975480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Graph algorithms in </a:t>
            </a:r>
            <a:r>
              <a:rPr lang="en-US" dirty="0" err="1" smtClean="0"/>
              <a:t>GraphBLAS</a:t>
            </a:r>
            <a:endParaRPr lang="hu-HU" dirty="0"/>
          </a:p>
        </p:txBody>
      </p:sp>
      <p:sp>
        <p:nvSpPr>
          <p:cNvPr id="3" name="Cím 3"/>
          <p:cNvSpPr txBox="1">
            <a:spLocks/>
          </p:cNvSpPr>
          <p:nvPr/>
        </p:nvSpPr>
        <p:spPr>
          <a:xfrm>
            <a:off x="0" y="4197345"/>
            <a:ext cx="12192000" cy="13620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anchor="ctr" anchorCtr="0"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000" b="1" kern="1200" cap="none" baseline="0">
                <a:solidFill>
                  <a:schemeClr val="tx2"/>
                </a:solidFill>
                <a:latin typeface="Trebuchet MS" panose="020B0603020202020204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000">
                <a:solidFill>
                  <a:srgbClr val="F8F8F8"/>
                </a:solidFill>
                <a:latin typeface="Calibri" pitchFamily="34" charset="0"/>
              </a:defRPr>
            </a:lvl9pPr>
          </a:lstStyle>
          <a:p>
            <a:pPr defTabSz="914400"/>
            <a:r>
              <a:rPr lang="en-US" b="0"/>
              <a:t>Graph algorithms &amp; GraphBLAS primitives</a:t>
            </a:r>
            <a:endParaRPr lang="hu-HU" b="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687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Graph algorithms &amp; </a:t>
            </a:r>
            <a:r>
              <a:rPr lang="en-GB" dirty="0" err="1" smtClean="0"/>
              <a:t>graphblas</a:t>
            </a:r>
            <a:r>
              <a:rPr lang="en-GB" dirty="0" smtClean="0"/>
              <a:t> primitives</a:t>
            </a:r>
            <a:endParaRPr lang="en-GB" dirty="0"/>
          </a:p>
        </p:txBody>
      </p:sp>
      <p:sp>
        <p:nvSpPr>
          <p:cNvPr id="10" name="Téglalap 9"/>
          <p:cNvSpPr/>
          <p:nvPr/>
        </p:nvSpPr>
        <p:spPr>
          <a:xfrm>
            <a:off x="513356" y="1178560"/>
            <a:ext cx="3210153" cy="137160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rgbClr val="595959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smtClean="0">
                <a:solidFill>
                  <a:srgbClr val="5959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Misc.</a:t>
            </a:r>
          </a:p>
          <a:p>
            <a:pPr algn="ctr"/>
            <a:r>
              <a:rPr lang="en-US" sz="1900" dirty="0" smtClean="0">
                <a:solidFill>
                  <a:srgbClr val="5959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Connectivity, </a:t>
            </a:r>
            <a:r>
              <a:rPr lang="en-US" sz="1900" dirty="0">
                <a:solidFill>
                  <a:srgbClr val="5959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subgraph </a:t>
            </a:r>
            <a:r>
              <a:rPr lang="en-US" sz="1900" dirty="0" smtClean="0">
                <a:solidFill>
                  <a:srgbClr val="5959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matching, traversal (BFS), max. independent set</a:t>
            </a:r>
            <a:endParaRPr lang="en-GB" sz="1900" dirty="0">
              <a:solidFill>
                <a:srgbClr val="595959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églalap 10"/>
          <p:cNvSpPr/>
          <p:nvPr/>
        </p:nvSpPr>
        <p:spPr>
          <a:xfrm>
            <a:off x="4006822" y="1178560"/>
            <a:ext cx="1875819" cy="137160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rgbClr val="D95F02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Centrality</a:t>
            </a:r>
            <a:r>
              <a:rPr lang="en-US" sz="1900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en-US" sz="1900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PageRank,</a:t>
            </a:r>
            <a:br>
              <a:rPr lang="en-US" sz="1900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err="1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</a:t>
            </a:r>
            <a:r>
              <a:rPr lang="en-US" sz="1900" dirty="0" err="1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etweenness</a:t>
            </a:r>
            <a:r>
              <a:rPr lang="en-US" sz="1900" dirty="0" smtClean="0">
                <a:solidFill>
                  <a:srgbClr val="D95F0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centrality</a:t>
            </a:r>
            <a:endParaRPr lang="en-GB" sz="1900" dirty="0">
              <a:solidFill>
                <a:srgbClr val="D95F0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églalap 11"/>
          <p:cNvSpPr/>
          <p:nvPr/>
        </p:nvSpPr>
        <p:spPr>
          <a:xfrm>
            <a:off x="6165954" y="1178560"/>
            <a:ext cx="2510200" cy="137160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rgbClr val="7570B3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smtClean="0">
                <a:solidFill>
                  <a:srgbClr val="7570B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 clustering</a:t>
            </a:r>
            <a:endParaRPr lang="en-GB" sz="1900" b="1" dirty="0">
              <a:solidFill>
                <a:srgbClr val="7570B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GB" sz="1900" dirty="0" smtClean="0">
                <a:solidFill>
                  <a:srgbClr val="7570B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Markov cluster, </a:t>
            </a:r>
            <a:br>
              <a:rPr lang="en-GB" sz="1900" dirty="0" smtClean="0">
                <a:solidFill>
                  <a:srgbClr val="7570B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GB" sz="1900" dirty="0" smtClean="0">
                <a:solidFill>
                  <a:srgbClr val="7570B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peer pressure, spectral, local</a:t>
            </a:r>
            <a:endParaRPr lang="en-US" sz="1900" dirty="0" smtClean="0">
              <a:solidFill>
                <a:srgbClr val="7570B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églalap 12"/>
          <p:cNvSpPr/>
          <p:nvPr/>
        </p:nvSpPr>
        <p:spPr>
          <a:xfrm>
            <a:off x="8959468" y="1178560"/>
            <a:ext cx="2510200" cy="137160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rgbClr val="E7298A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smtClean="0">
                <a:solidFill>
                  <a:srgbClr val="E7298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Shortest paths</a:t>
            </a:r>
          </a:p>
          <a:p>
            <a:pPr algn="ctr"/>
            <a:r>
              <a:rPr lang="en-US" sz="1900" dirty="0" smtClean="0">
                <a:solidFill>
                  <a:srgbClr val="E7298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All-pairs shortest, single-source, temporal</a:t>
            </a:r>
            <a:endParaRPr lang="en-GB" sz="1900" dirty="0">
              <a:solidFill>
                <a:srgbClr val="E7298A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5" name="Egyenes összekötő 14"/>
          <p:cNvCxnSpPr>
            <a:stCxn id="10" idx="2"/>
            <a:endCxn id="5" idx="0"/>
          </p:cNvCxnSpPr>
          <p:nvPr/>
        </p:nvCxnSpPr>
        <p:spPr>
          <a:xfrm flipH="1">
            <a:off x="1198025" y="2550160"/>
            <a:ext cx="920408" cy="1300771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>
            <a:stCxn id="10" idx="2"/>
            <a:endCxn id="7" idx="0"/>
          </p:cNvCxnSpPr>
          <p:nvPr/>
        </p:nvCxnSpPr>
        <p:spPr>
          <a:xfrm>
            <a:off x="2118433" y="2550160"/>
            <a:ext cx="1263757" cy="1303384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>
            <a:stCxn id="13" idx="2"/>
            <a:endCxn id="7" idx="0"/>
          </p:cNvCxnSpPr>
          <p:nvPr/>
        </p:nvCxnSpPr>
        <p:spPr>
          <a:xfrm flipH="1">
            <a:off x="3382190" y="2550160"/>
            <a:ext cx="6832378" cy="1303384"/>
          </a:xfrm>
          <a:prstGeom prst="line">
            <a:avLst/>
          </a:prstGeom>
          <a:ln w="38100">
            <a:solidFill>
              <a:srgbClr val="E729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>
            <a:stCxn id="13" idx="2"/>
            <a:endCxn id="8" idx="0"/>
          </p:cNvCxnSpPr>
          <p:nvPr/>
        </p:nvCxnSpPr>
        <p:spPr>
          <a:xfrm flipH="1">
            <a:off x="8624876" y="2550160"/>
            <a:ext cx="1589692" cy="1300771"/>
          </a:xfrm>
          <a:prstGeom prst="line">
            <a:avLst/>
          </a:prstGeom>
          <a:ln w="38100">
            <a:solidFill>
              <a:srgbClr val="E729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>
            <a:stCxn id="13" idx="2"/>
            <a:endCxn id="9" idx="0"/>
          </p:cNvCxnSpPr>
          <p:nvPr/>
        </p:nvCxnSpPr>
        <p:spPr>
          <a:xfrm>
            <a:off x="10214568" y="2550160"/>
            <a:ext cx="662198" cy="1300771"/>
          </a:xfrm>
          <a:prstGeom prst="line">
            <a:avLst/>
          </a:prstGeom>
          <a:ln w="38100">
            <a:solidFill>
              <a:srgbClr val="E729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>
            <a:stCxn id="11" idx="2"/>
            <a:endCxn id="6" idx="0"/>
          </p:cNvCxnSpPr>
          <p:nvPr/>
        </p:nvCxnSpPr>
        <p:spPr>
          <a:xfrm>
            <a:off x="4944732" y="2550160"/>
            <a:ext cx="1086497" cy="1300771"/>
          </a:xfrm>
          <a:prstGeom prst="line">
            <a:avLst/>
          </a:prstGeom>
          <a:ln w="38100">
            <a:solidFill>
              <a:srgbClr val="D95F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>
            <a:stCxn id="12" idx="2"/>
          </p:cNvCxnSpPr>
          <p:nvPr/>
        </p:nvCxnSpPr>
        <p:spPr>
          <a:xfrm flipH="1">
            <a:off x="1198025" y="2550160"/>
            <a:ext cx="6223029" cy="1300771"/>
          </a:xfrm>
          <a:prstGeom prst="line">
            <a:avLst/>
          </a:prstGeom>
          <a:ln w="38100">
            <a:solidFill>
              <a:srgbClr val="7570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gyenes összekötő 33"/>
          <p:cNvCxnSpPr>
            <a:stCxn id="11" idx="2"/>
            <a:endCxn id="7" idx="0"/>
          </p:cNvCxnSpPr>
          <p:nvPr/>
        </p:nvCxnSpPr>
        <p:spPr>
          <a:xfrm flipH="1">
            <a:off x="3382190" y="2550160"/>
            <a:ext cx="1562542" cy="1303384"/>
          </a:xfrm>
          <a:prstGeom prst="line">
            <a:avLst/>
          </a:prstGeom>
          <a:ln w="38100">
            <a:solidFill>
              <a:srgbClr val="D95F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>
            <a:stCxn id="11" idx="2"/>
            <a:endCxn id="5" idx="0"/>
          </p:cNvCxnSpPr>
          <p:nvPr/>
        </p:nvCxnSpPr>
        <p:spPr>
          <a:xfrm flipH="1">
            <a:off x="1198025" y="2550160"/>
            <a:ext cx="3746707" cy="1300771"/>
          </a:xfrm>
          <a:prstGeom prst="line">
            <a:avLst/>
          </a:prstGeom>
          <a:ln w="38100">
            <a:solidFill>
              <a:srgbClr val="D95F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41"/>
          <p:cNvCxnSpPr>
            <a:stCxn id="11" idx="2"/>
            <a:endCxn id="8" idx="0"/>
          </p:cNvCxnSpPr>
          <p:nvPr/>
        </p:nvCxnSpPr>
        <p:spPr>
          <a:xfrm>
            <a:off x="4944732" y="2550160"/>
            <a:ext cx="3680144" cy="1300771"/>
          </a:xfrm>
          <a:prstGeom prst="line">
            <a:avLst/>
          </a:prstGeom>
          <a:ln w="38100">
            <a:solidFill>
              <a:srgbClr val="D95F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47"/>
          <p:cNvCxnSpPr>
            <a:stCxn id="12" idx="2"/>
            <a:endCxn id="8" idx="0"/>
          </p:cNvCxnSpPr>
          <p:nvPr/>
        </p:nvCxnSpPr>
        <p:spPr>
          <a:xfrm>
            <a:off x="7421054" y="2550160"/>
            <a:ext cx="1203822" cy="1300771"/>
          </a:xfrm>
          <a:prstGeom prst="line">
            <a:avLst/>
          </a:prstGeom>
          <a:ln w="38100">
            <a:solidFill>
              <a:srgbClr val="7570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50"/>
          <p:cNvCxnSpPr>
            <a:stCxn id="12" idx="2"/>
            <a:endCxn id="6" idx="0"/>
          </p:cNvCxnSpPr>
          <p:nvPr/>
        </p:nvCxnSpPr>
        <p:spPr>
          <a:xfrm flipH="1">
            <a:off x="6031229" y="2550160"/>
            <a:ext cx="1389825" cy="1300771"/>
          </a:xfrm>
          <a:prstGeom prst="line">
            <a:avLst/>
          </a:prstGeom>
          <a:ln w="38100">
            <a:solidFill>
              <a:srgbClr val="7570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Egyenes összekötő 53"/>
          <p:cNvCxnSpPr>
            <a:stCxn id="12" idx="2"/>
            <a:endCxn id="7" idx="0"/>
          </p:cNvCxnSpPr>
          <p:nvPr/>
        </p:nvCxnSpPr>
        <p:spPr>
          <a:xfrm flipH="1">
            <a:off x="3382190" y="2550160"/>
            <a:ext cx="4038864" cy="1303384"/>
          </a:xfrm>
          <a:prstGeom prst="line">
            <a:avLst/>
          </a:prstGeom>
          <a:ln w="38100">
            <a:solidFill>
              <a:srgbClr val="7570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Egyenes összekötő 59"/>
          <p:cNvCxnSpPr/>
          <p:nvPr/>
        </p:nvCxnSpPr>
        <p:spPr>
          <a:xfrm flipH="1">
            <a:off x="259401" y="5170643"/>
            <a:ext cx="11753148" cy="10957"/>
          </a:xfrm>
          <a:prstGeom prst="line">
            <a:avLst/>
          </a:prstGeom>
          <a:ln w="38100">
            <a:head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Szövegdoboz 62"/>
          <p:cNvSpPr txBox="1"/>
          <p:nvPr/>
        </p:nvSpPr>
        <p:spPr>
          <a:xfrm>
            <a:off x="335280" y="5231602"/>
            <a:ext cx="113918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GraphBLAS</a:t>
            </a:r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primitives in increasing </a:t>
            </a:r>
            <a:r>
              <a:rPr lang="hu-HU" sz="24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complexity</a:t>
            </a:r>
            <a:endParaRPr lang="en-US"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1" name="Téglalap 250"/>
          <p:cNvSpPr/>
          <p:nvPr/>
        </p:nvSpPr>
        <p:spPr>
          <a:xfrm>
            <a:off x="1092137" y="5947629"/>
            <a:ext cx="1070527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Based on the figure in A. </a:t>
            </a:r>
            <a:r>
              <a:rPr lang="en-US" sz="24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Buluç</a:t>
            </a:r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</a:t>
            </a:r>
            <a:b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24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 algorithms, computational motifs, and </a:t>
            </a:r>
            <a:r>
              <a:rPr lang="en-US" sz="2400" i="1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GraphBLAS</a:t>
            </a:r>
            <a:r>
              <a:rPr lang="en-US" sz="2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en-US" sz="24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ECP Meeting 2018</a:t>
            </a:r>
          </a:p>
        </p:txBody>
      </p:sp>
      <p:pic>
        <p:nvPicPr>
          <p:cNvPr id="253" name="Kép 252">
            <a:hlinkClick r:id="rId2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79" y="5969000"/>
            <a:ext cx="964058" cy="723044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sp>
        <p:nvSpPr>
          <p:cNvPr id="5" name="Téglalap 4"/>
          <p:cNvSpPr/>
          <p:nvPr/>
        </p:nvSpPr>
        <p:spPr>
          <a:xfrm>
            <a:off x="254321" y="3850931"/>
            <a:ext cx="1887408" cy="100584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err="1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SpMSpV</a:t>
            </a: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 Matrix Sparse Vector</a:t>
            </a:r>
            <a:endParaRPr lang="en-GB" sz="19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églalap 5"/>
          <p:cNvSpPr/>
          <p:nvPr/>
        </p:nvSpPr>
        <p:spPr>
          <a:xfrm>
            <a:off x="4623665" y="3850931"/>
            <a:ext cx="2815128" cy="100584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err="1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SpMM</a:t>
            </a: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 Matrix</a:t>
            </a:r>
            <a:b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Multiple Dense Vectors</a:t>
            </a:r>
            <a:endParaRPr lang="en-GB" sz="19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églalap 6"/>
          <p:cNvSpPr/>
          <p:nvPr/>
        </p:nvSpPr>
        <p:spPr>
          <a:xfrm>
            <a:off x="2439500" y="3853544"/>
            <a:ext cx="1885380" cy="100584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err="1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SpMV</a:t>
            </a:r>
            <a:endParaRPr lang="en-US" sz="1900" b="1" dirty="0" smtClean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 Matrix Dense Vector</a:t>
            </a:r>
            <a:endParaRPr lang="en-GB" sz="19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églalap 7"/>
          <p:cNvSpPr/>
          <p:nvPr/>
        </p:nvSpPr>
        <p:spPr>
          <a:xfrm>
            <a:off x="7719613" y="3850931"/>
            <a:ext cx="1810525" cy="100584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err="1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SpGEMM</a:t>
            </a:r>
            <a:endParaRPr lang="en-US" sz="1900" b="1" dirty="0" smtClean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 Matrix</a:t>
            </a:r>
            <a:b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 Matrix</a:t>
            </a:r>
            <a:endParaRPr lang="en-GB" sz="19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Téglalap 8"/>
          <p:cNvSpPr/>
          <p:nvPr/>
        </p:nvSpPr>
        <p:spPr>
          <a:xfrm>
            <a:off x="9817022" y="3850931"/>
            <a:ext cx="2119488" cy="1005840"/>
          </a:xfrm>
          <a:prstGeom prst="rect">
            <a:avLst/>
          </a:prstGeom>
          <a:solidFill>
            <a:schemeClr val="bg1">
              <a:alpha val="39000"/>
            </a:schemeClr>
          </a:solidFill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900" b="1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SpDM</a:t>
            </a:r>
            <a:r>
              <a:rPr lang="en-US" sz="1900" b="1" baseline="30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  <a:p>
            <a:pPr algn="ctr"/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Sparse-Dense</a:t>
            </a:r>
            <a:b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en-US" sz="19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Matrix-Matrix M.</a:t>
            </a:r>
            <a:endParaRPr lang="en-US" sz="1900" baseline="30000" dirty="0" smtClean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083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Complex case study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3842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SIGMOD 2014 Programming Contest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u="sng" dirty="0" smtClean="0"/>
              <a:t>Annual contest</a:t>
            </a:r>
          </a:p>
          <a:p>
            <a:r>
              <a:rPr lang="en-US" dirty="0" smtClean="0"/>
              <a:t>Teams compete on database-related programming tasks</a:t>
            </a:r>
          </a:p>
          <a:p>
            <a:r>
              <a:rPr lang="en-US" dirty="0" smtClean="0"/>
              <a:t>Highly-optimized</a:t>
            </a:r>
            <a:r>
              <a:rPr lang="hu-HU" dirty="0" smtClean="0"/>
              <a:t> </a:t>
            </a:r>
            <a:r>
              <a:rPr lang="hu-HU" dirty="0"/>
              <a:t>C++ </a:t>
            </a:r>
            <a:r>
              <a:rPr lang="en-US" dirty="0" smtClean="0"/>
              <a:t>implementations</a:t>
            </a:r>
          </a:p>
          <a:p>
            <a:pPr marL="0" indent="0">
              <a:buNone/>
            </a:pPr>
            <a:endParaRPr lang="en-US" sz="1600" dirty="0" smtClean="0"/>
          </a:p>
          <a:p>
            <a:pPr marL="0" indent="0">
              <a:buNone/>
            </a:pPr>
            <a:r>
              <a:rPr lang="en-US" u="sng" dirty="0" smtClean="0"/>
              <a:t>2014 event</a:t>
            </a:r>
          </a:p>
          <a:p>
            <a:r>
              <a:rPr lang="en-US" dirty="0" smtClean="0"/>
              <a:t>Tasks on the LDBC social network graph</a:t>
            </a:r>
          </a:p>
          <a:p>
            <a:pPr lvl="1"/>
            <a:r>
              <a:rPr lang="en-US" dirty="0" smtClean="0"/>
              <a:t>Benchmark </a:t>
            </a:r>
            <a:r>
              <a:rPr lang="en-US" dirty="0"/>
              <a:t>data set </a:t>
            </a:r>
            <a:r>
              <a:rPr lang="en-US" dirty="0" smtClean="0"/>
              <a:t>for property graphs</a:t>
            </a:r>
          </a:p>
          <a:p>
            <a:pPr lvl="1"/>
            <a:r>
              <a:rPr lang="en-US" dirty="0" smtClean="0"/>
              <a:t>People, forums, comments, hashtags, etc.</a:t>
            </a:r>
          </a:p>
          <a:p>
            <a:r>
              <a:rPr lang="en-US" dirty="0" smtClean="0"/>
              <a:t>4 queries</a:t>
            </a:r>
          </a:p>
          <a:p>
            <a:pPr lvl="1"/>
            <a:r>
              <a:rPr lang="en-US" dirty="0" smtClean="0"/>
              <a:t>Mix of filtering </a:t>
            </a:r>
            <a:r>
              <a:rPr lang="hu-HU" dirty="0" err="1" smtClean="0"/>
              <a:t>operations</a:t>
            </a:r>
            <a:r>
              <a:rPr lang="hu-HU" dirty="0" smtClean="0"/>
              <a:t> </a:t>
            </a:r>
            <a:r>
              <a:rPr lang="en-US" dirty="0" smtClean="0"/>
              <a:t>and graph algorithms</a:t>
            </a:r>
            <a:endParaRPr lang="en-US" dirty="0"/>
          </a:p>
          <a:p>
            <a:endParaRPr lang="en-US" dirty="0"/>
          </a:p>
        </p:txBody>
      </p:sp>
      <p:pic>
        <p:nvPicPr>
          <p:cNvPr id="4" name="Kép 3">
            <a:hlinkClick r:id="rId2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1773" y="3621885"/>
            <a:ext cx="3579727" cy="1447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649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Kép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0687" y="2481441"/>
            <a:ext cx="5418713" cy="3149550"/>
          </a:xfrm>
          <a:prstGeom prst="rect">
            <a:avLst/>
          </a:prstGeom>
        </p:spPr>
      </p:pic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Query template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12001500" cy="1307823"/>
          </a:xfrm>
        </p:spPr>
        <p:txBody>
          <a:bodyPr/>
          <a:lstStyle/>
          <a:p>
            <a:pPr marL="571500" indent="-571500">
              <a:buFont typeface="+mj-lt"/>
              <a:buAutoNum type="romanUcPeriod"/>
            </a:pPr>
            <a:r>
              <a:rPr lang="en-US" dirty="0" smtClean="0"/>
              <a:t>Compute an induced subgraph over Person-knows-Person</a:t>
            </a:r>
          </a:p>
          <a:p>
            <a:pPr marL="571500" indent="-571500">
              <a:buFont typeface="+mj-lt"/>
              <a:buAutoNum type="romanUcPeriod"/>
            </a:pPr>
            <a:r>
              <a:rPr lang="en-US" dirty="0" smtClean="0"/>
              <a:t>Run the graph algorithm on the </a:t>
            </a:r>
            <a:r>
              <a:rPr lang="en-US" dirty="0" err="1" smtClean="0"/>
              <a:t>subgrap</a:t>
            </a:r>
            <a:r>
              <a:rPr lang="hu-HU" dirty="0" smtClean="0"/>
              <a:t>h</a:t>
            </a:r>
            <a:endParaRPr lang="en-US" dirty="0" smtClean="0"/>
          </a:p>
        </p:txBody>
      </p:sp>
      <p:sp>
        <p:nvSpPr>
          <p:cNvPr id="6" name="Téglalap 5"/>
          <p:cNvSpPr/>
          <p:nvPr/>
        </p:nvSpPr>
        <p:spPr>
          <a:xfrm>
            <a:off x="723900" y="2400300"/>
            <a:ext cx="5981701" cy="2304016"/>
          </a:xfrm>
          <a:prstGeom prst="rect">
            <a:avLst/>
          </a:prstGeom>
          <a:noFill/>
          <a:ln w="38100">
            <a:solidFill>
              <a:srgbClr val="C00000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I. </a:t>
            </a:r>
            <a:endParaRPr lang="hu-HU" sz="3200" dirty="0" err="1">
              <a:solidFill>
                <a:srgbClr val="C00000"/>
              </a:solidFill>
            </a:endParaRPr>
          </a:p>
        </p:txBody>
      </p:sp>
      <p:sp>
        <p:nvSpPr>
          <p:cNvPr id="7" name="Téglalap 6"/>
          <p:cNvSpPr/>
          <p:nvPr/>
        </p:nvSpPr>
        <p:spPr>
          <a:xfrm>
            <a:off x="723900" y="4704317"/>
            <a:ext cx="5981701" cy="1620283"/>
          </a:xfrm>
          <a:prstGeom prst="rect">
            <a:avLst/>
          </a:prstGeom>
          <a:noFill/>
          <a:ln w="38100">
            <a:solidFill>
              <a:srgbClr val="C00000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II.</a:t>
            </a:r>
            <a:endParaRPr lang="hu-HU" sz="3200" dirty="0" err="1">
              <a:solidFill>
                <a:srgbClr val="C00000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8137525" y="2499681"/>
            <a:ext cx="304800" cy="304800"/>
          </a:xfrm>
          <a:prstGeom prst="ellipse">
            <a:avLst/>
          </a:prstGeom>
          <a:solidFill>
            <a:srgbClr val="FCCDE5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9" name="Ellipszis 8"/>
          <p:cNvSpPr/>
          <p:nvPr/>
        </p:nvSpPr>
        <p:spPr>
          <a:xfrm>
            <a:off x="9410700" y="2469967"/>
            <a:ext cx="304800" cy="304800"/>
          </a:xfrm>
          <a:prstGeom prst="ellipse">
            <a:avLst/>
          </a:prstGeom>
          <a:solidFill>
            <a:srgbClr val="FCCDE5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0" name="Ellipszis 9"/>
          <p:cNvSpPr/>
          <p:nvPr/>
        </p:nvSpPr>
        <p:spPr>
          <a:xfrm>
            <a:off x="7543801" y="3314790"/>
            <a:ext cx="304800" cy="304800"/>
          </a:xfrm>
          <a:prstGeom prst="ellipse">
            <a:avLst/>
          </a:prstGeom>
          <a:solidFill>
            <a:srgbClr val="B3DE69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8750300" y="3373005"/>
            <a:ext cx="304800" cy="304800"/>
          </a:xfrm>
          <a:prstGeom prst="ellipse">
            <a:avLst/>
          </a:prstGeom>
          <a:solidFill>
            <a:srgbClr val="B3DE69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2" name="Ellipszis 11"/>
          <p:cNvSpPr/>
          <p:nvPr/>
        </p:nvSpPr>
        <p:spPr>
          <a:xfrm>
            <a:off x="9956799" y="3314790"/>
            <a:ext cx="304800" cy="304800"/>
          </a:xfrm>
          <a:prstGeom prst="ellipse">
            <a:avLst/>
          </a:prstGeom>
          <a:solidFill>
            <a:srgbClr val="B3DE69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3" name="Ellipszis 12"/>
          <p:cNvSpPr/>
          <p:nvPr/>
        </p:nvSpPr>
        <p:spPr>
          <a:xfrm>
            <a:off x="11163298" y="3314790"/>
            <a:ext cx="304800" cy="304800"/>
          </a:xfrm>
          <a:prstGeom prst="ellipse">
            <a:avLst/>
          </a:prstGeom>
          <a:solidFill>
            <a:srgbClr val="B3DE69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4" name="Ellipszis 13"/>
          <p:cNvSpPr/>
          <p:nvPr/>
        </p:nvSpPr>
        <p:spPr>
          <a:xfrm>
            <a:off x="7677150" y="4310706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5" name="Ellipszis 14"/>
          <p:cNvSpPr/>
          <p:nvPr/>
        </p:nvSpPr>
        <p:spPr>
          <a:xfrm>
            <a:off x="9280619" y="4283007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Ellipszis 15"/>
          <p:cNvSpPr/>
          <p:nvPr/>
        </p:nvSpPr>
        <p:spPr>
          <a:xfrm>
            <a:off x="7721603" y="5285054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7" name="Ellipszis 16"/>
          <p:cNvSpPr/>
          <p:nvPr/>
        </p:nvSpPr>
        <p:spPr>
          <a:xfrm>
            <a:off x="9258300" y="5215020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8" name="Ellipszis 17"/>
          <p:cNvSpPr/>
          <p:nvPr/>
        </p:nvSpPr>
        <p:spPr>
          <a:xfrm>
            <a:off x="10109199" y="4632444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9" name="Ellipszis 18"/>
          <p:cNvSpPr/>
          <p:nvPr/>
        </p:nvSpPr>
        <p:spPr>
          <a:xfrm>
            <a:off x="8464550" y="4848598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20" name="Ellipszis 19"/>
          <p:cNvSpPr/>
          <p:nvPr/>
        </p:nvSpPr>
        <p:spPr>
          <a:xfrm>
            <a:off x="10858498" y="5153398"/>
            <a:ext cx="304800" cy="304800"/>
          </a:xfrm>
          <a:prstGeom prst="ellipse">
            <a:avLst/>
          </a:prstGeom>
          <a:solidFill>
            <a:srgbClr val="FDB462"/>
          </a:solidFill>
          <a:ln w="127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cxnSp>
        <p:nvCxnSpPr>
          <p:cNvPr id="22" name="Egyenes összekötő 21"/>
          <p:cNvCxnSpPr>
            <a:stCxn id="8" idx="5"/>
            <a:endCxn id="11" idx="0"/>
          </p:cNvCxnSpPr>
          <p:nvPr/>
        </p:nvCxnSpPr>
        <p:spPr>
          <a:xfrm>
            <a:off x="8397688" y="2759844"/>
            <a:ext cx="505012" cy="61316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>
            <a:stCxn id="8" idx="3"/>
            <a:endCxn id="10" idx="0"/>
          </p:cNvCxnSpPr>
          <p:nvPr/>
        </p:nvCxnSpPr>
        <p:spPr>
          <a:xfrm flipH="1">
            <a:off x="7696201" y="2759844"/>
            <a:ext cx="485961" cy="55494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>
            <a:stCxn id="9" idx="6"/>
            <a:endCxn id="13" idx="0"/>
          </p:cNvCxnSpPr>
          <p:nvPr/>
        </p:nvCxnSpPr>
        <p:spPr>
          <a:xfrm>
            <a:off x="9715500" y="2622367"/>
            <a:ext cx="1600198" cy="69242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>
            <a:stCxn id="9" idx="3"/>
            <a:endCxn id="11" idx="7"/>
          </p:cNvCxnSpPr>
          <p:nvPr/>
        </p:nvCxnSpPr>
        <p:spPr>
          <a:xfrm flipH="1">
            <a:off x="9010463" y="2730130"/>
            <a:ext cx="444874" cy="68751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>
            <a:stCxn id="9" idx="5"/>
            <a:endCxn id="12" idx="0"/>
          </p:cNvCxnSpPr>
          <p:nvPr/>
        </p:nvCxnSpPr>
        <p:spPr>
          <a:xfrm>
            <a:off x="9670863" y="2730130"/>
            <a:ext cx="438336" cy="5846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Egyenes összekötő 34"/>
          <p:cNvCxnSpPr>
            <a:stCxn id="14" idx="6"/>
            <a:endCxn id="15" idx="2"/>
          </p:cNvCxnSpPr>
          <p:nvPr/>
        </p:nvCxnSpPr>
        <p:spPr>
          <a:xfrm flipV="1">
            <a:off x="7981950" y="4435407"/>
            <a:ext cx="1298669" cy="2769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>
            <a:stCxn id="16" idx="6"/>
            <a:endCxn id="17" idx="2"/>
          </p:cNvCxnSpPr>
          <p:nvPr/>
        </p:nvCxnSpPr>
        <p:spPr>
          <a:xfrm flipV="1">
            <a:off x="8026403" y="5367420"/>
            <a:ext cx="1231897" cy="7003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40"/>
          <p:cNvCxnSpPr>
            <a:stCxn id="17" idx="0"/>
            <a:endCxn id="15" idx="4"/>
          </p:cNvCxnSpPr>
          <p:nvPr/>
        </p:nvCxnSpPr>
        <p:spPr>
          <a:xfrm flipV="1">
            <a:off x="9410700" y="4587807"/>
            <a:ext cx="22319" cy="62721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43"/>
          <p:cNvCxnSpPr>
            <a:stCxn id="18" idx="1"/>
            <a:endCxn id="15" idx="6"/>
          </p:cNvCxnSpPr>
          <p:nvPr/>
        </p:nvCxnSpPr>
        <p:spPr>
          <a:xfrm flipH="1" flipV="1">
            <a:off x="9585419" y="4435407"/>
            <a:ext cx="568417" cy="24167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>
            <a:stCxn id="18" idx="3"/>
            <a:endCxn id="17" idx="7"/>
          </p:cNvCxnSpPr>
          <p:nvPr/>
        </p:nvCxnSpPr>
        <p:spPr>
          <a:xfrm flipH="1">
            <a:off x="9518463" y="4892607"/>
            <a:ext cx="635373" cy="3670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Egyenes összekötő 49"/>
          <p:cNvCxnSpPr>
            <a:stCxn id="20" idx="2"/>
            <a:endCxn id="17" idx="6"/>
          </p:cNvCxnSpPr>
          <p:nvPr/>
        </p:nvCxnSpPr>
        <p:spPr>
          <a:xfrm flipH="1">
            <a:off x="9563100" y="5305798"/>
            <a:ext cx="1295398" cy="6162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52"/>
          <p:cNvCxnSpPr>
            <a:stCxn id="20" idx="1"/>
            <a:endCxn id="19" idx="6"/>
          </p:cNvCxnSpPr>
          <p:nvPr/>
        </p:nvCxnSpPr>
        <p:spPr>
          <a:xfrm flipH="1" flipV="1">
            <a:off x="8769350" y="5000998"/>
            <a:ext cx="2133785" cy="1970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Egyenes összekötő 55"/>
          <p:cNvCxnSpPr>
            <a:stCxn id="16" idx="0"/>
            <a:endCxn id="14" idx="4"/>
          </p:cNvCxnSpPr>
          <p:nvPr/>
        </p:nvCxnSpPr>
        <p:spPr>
          <a:xfrm flipH="1" flipV="1">
            <a:off x="7829550" y="4615506"/>
            <a:ext cx="44453" cy="66954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Egyenes összekötő 59"/>
          <p:cNvCxnSpPr>
            <a:stCxn id="19" idx="1"/>
            <a:endCxn id="14" idx="5"/>
          </p:cNvCxnSpPr>
          <p:nvPr/>
        </p:nvCxnSpPr>
        <p:spPr>
          <a:xfrm flipH="1" flipV="1">
            <a:off x="7937313" y="4570869"/>
            <a:ext cx="571874" cy="32236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>
            <a:stCxn id="19" idx="7"/>
            <a:endCxn id="15" idx="3"/>
          </p:cNvCxnSpPr>
          <p:nvPr/>
        </p:nvCxnSpPr>
        <p:spPr>
          <a:xfrm flipV="1">
            <a:off x="8724713" y="4543170"/>
            <a:ext cx="600543" cy="350065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Egyenes összekötő 65"/>
          <p:cNvCxnSpPr>
            <a:stCxn id="17" idx="0"/>
            <a:endCxn id="12" idx="4"/>
          </p:cNvCxnSpPr>
          <p:nvPr/>
        </p:nvCxnSpPr>
        <p:spPr>
          <a:xfrm flipV="1">
            <a:off x="9410700" y="3619590"/>
            <a:ext cx="698499" cy="159543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Egyenes összekötő 68"/>
          <p:cNvCxnSpPr>
            <a:stCxn id="17" idx="1"/>
            <a:endCxn id="11" idx="5"/>
          </p:cNvCxnSpPr>
          <p:nvPr/>
        </p:nvCxnSpPr>
        <p:spPr>
          <a:xfrm flipH="1" flipV="1">
            <a:off x="9010463" y="3633168"/>
            <a:ext cx="292474" cy="162648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Egyenes összekötő 76"/>
          <p:cNvCxnSpPr>
            <a:stCxn id="19" idx="0"/>
            <a:endCxn id="12" idx="2"/>
          </p:cNvCxnSpPr>
          <p:nvPr/>
        </p:nvCxnSpPr>
        <p:spPr>
          <a:xfrm flipV="1">
            <a:off x="8616950" y="3467190"/>
            <a:ext cx="1339849" cy="138140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Egyenes összekötő 79"/>
          <p:cNvCxnSpPr>
            <a:stCxn id="16" idx="7"/>
            <a:endCxn id="11" idx="3"/>
          </p:cNvCxnSpPr>
          <p:nvPr/>
        </p:nvCxnSpPr>
        <p:spPr>
          <a:xfrm flipV="1">
            <a:off x="7981766" y="3633168"/>
            <a:ext cx="813171" cy="169652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Egyenes összekötő 83"/>
          <p:cNvCxnSpPr>
            <a:stCxn id="14" idx="0"/>
            <a:endCxn id="10" idx="4"/>
          </p:cNvCxnSpPr>
          <p:nvPr/>
        </p:nvCxnSpPr>
        <p:spPr>
          <a:xfrm flipH="1" flipV="1">
            <a:off x="7696201" y="3619590"/>
            <a:ext cx="133349" cy="69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Egyenes összekötő 86"/>
          <p:cNvCxnSpPr>
            <a:stCxn id="14" idx="7"/>
            <a:endCxn id="11" idx="2"/>
          </p:cNvCxnSpPr>
          <p:nvPr/>
        </p:nvCxnSpPr>
        <p:spPr>
          <a:xfrm flipV="1">
            <a:off x="7937313" y="3525405"/>
            <a:ext cx="812987" cy="82993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Egyenes összekötő 92"/>
          <p:cNvCxnSpPr>
            <a:stCxn id="11" idx="6"/>
            <a:endCxn id="18" idx="0"/>
          </p:cNvCxnSpPr>
          <p:nvPr/>
        </p:nvCxnSpPr>
        <p:spPr>
          <a:xfrm>
            <a:off x="9055100" y="3525405"/>
            <a:ext cx="1206499" cy="110703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Egyenes összekötő 95"/>
          <p:cNvCxnSpPr>
            <a:stCxn id="13" idx="3"/>
            <a:endCxn id="18" idx="7"/>
          </p:cNvCxnSpPr>
          <p:nvPr/>
        </p:nvCxnSpPr>
        <p:spPr>
          <a:xfrm flipH="1">
            <a:off x="10369362" y="3574953"/>
            <a:ext cx="838573" cy="110212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Egyenes összekötő 97"/>
          <p:cNvCxnSpPr>
            <a:stCxn id="13" idx="4"/>
            <a:endCxn id="20" idx="0"/>
          </p:cNvCxnSpPr>
          <p:nvPr/>
        </p:nvCxnSpPr>
        <p:spPr>
          <a:xfrm flipH="1">
            <a:off x="11010898" y="3619590"/>
            <a:ext cx="304800" cy="153380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Jobbra nyíl 113"/>
          <p:cNvSpPr/>
          <p:nvPr/>
        </p:nvSpPr>
        <p:spPr>
          <a:xfrm>
            <a:off x="7259731" y="2471305"/>
            <a:ext cx="711013" cy="352184"/>
          </a:xfrm>
          <a:prstGeom prst="rightArrow">
            <a:avLst/>
          </a:prstGeom>
          <a:noFill/>
          <a:ln w="28575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solidFill>
                <a:schemeClr val="tx2"/>
              </a:solidFill>
            </a:endParaRPr>
          </a:p>
        </p:txBody>
      </p:sp>
      <p:sp>
        <p:nvSpPr>
          <p:cNvPr id="121" name="Ellipszis 120"/>
          <p:cNvSpPr/>
          <p:nvPr/>
        </p:nvSpPr>
        <p:spPr>
          <a:xfrm>
            <a:off x="8137525" y="2499681"/>
            <a:ext cx="304800" cy="304800"/>
          </a:xfrm>
          <a:prstGeom prst="ellipse">
            <a:avLst/>
          </a:prstGeom>
          <a:solidFill>
            <a:srgbClr val="FCCDE5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ln w="1270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25" name="Szövegdoboz 124"/>
          <p:cNvSpPr txBox="1"/>
          <p:nvPr/>
        </p:nvSpPr>
        <p:spPr>
          <a:xfrm>
            <a:off x="9136944" y="5536168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0.80</a:t>
            </a:r>
            <a:endParaRPr lang="hu-HU" dirty="0"/>
          </a:p>
        </p:txBody>
      </p:sp>
      <p:sp>
        <p:nvSpPr>
          <p:cNvPr id="126" name="Szövegdoboz 125"/>
          <p:cNvSpPr txBox="1"/>
          <p:nvPr/>
        </p:nvSpPr>
        <p:spPr>
          <a:xfrm>
            <a:off x="9135377" y="3920330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0.80</a:t>
            </a:r>
            <a:endParaRPr lang="hu-HU" dirty="0"/>
          </a:p>
        </p:txBody>
      </p:sp>
      <p:sp>
        <p:nvSpPr>
          <p:cNvPr id="127" name="Szövegdoboz 126"/>
          <p:cNvSpPr txBox="1"/>
          <p:nvPr/>
        </p:nvSpPr>
        <p:spPr>
          <a:xfrm>
            <a:off x="10364816" y="4794241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0.67</a:t>
            </a:r>
            <a:endParaRPr lang="hu-HU" dirty="0"/>
          </a:p>
        </p:txBody>
      </p:sp>
      <p:sp>
        <p:nvSpPr>
          <p:cNvPr id="128" name="Szövegdoboz 127"/>
          <p:cNvSpPr txBox="1"/>
          <p:nvPr/>
        </p:nvSpPr>
        <p:spPr>
          <a:xfrm>
            <a:off x="7122956" y="5515465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0.67</a:t>
            </a:r>
            <a:endParaRPr lang="hu-HU" dirty="0"/>
          </a:p>
        </p:txBody>
      </p:sp>
      <p:sp>
        <p:nvSpPr>
          <p:cNvPr id="129" name="Szövegdoboz 128"/>
          <p:cNvSpPr txBox="1"/>
          <p:nvPr/>
        </p:nvSpPr>
        <p:spPr>
          <a:xfrm>
            <a:off x="7144994" y="4053375"/>
            <a:ext cx="639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0.67</a:t>
            </a:r>
            <a:endParaRPr lang="hu-HU" dirty="0"/>
          </a:p>
        </p:txBody>
      </p:sp>
      <p:grpSp>
        <p:nvGrpSpPr>
          <p:cNvPr id="137" name="Csoportba foglalás 136"/>
          <p:cNvGrpSpPr/>
          <p:nvPr/>
        </p:nvGrpSpPr>
        <p:grpSpPr>
          <a:xfrm>
            <a:off x="7543801" y="2499681"/>
            <a:ext cx="2870198" cy="3090173"/>
            <a:chOff x="8001001" y="3261681"/>
            <a:chExt cx="2870198" cy="3090173"/>
          </a:xfrm>
        </p:grpSpPr>
        <p:sp>
          <p:nvSpPr>
            <p:cNvPr id="138" name="Ellipszis 137"/>
            <p:cNvSpPr/>
            <p:nvPr/>
          </p:nvSpPr>
          <p:spPr>
            <a:xfrm>
              <a:off x="8594725" y="3261681"/>
              <a:ext cx="304800" cy="304800"/>
            </a:xfrm>
            <a:prstGeom prst="ellipse">
              <a:avLst/>
            </a:prstGeom>
            <a:solidFill>
              <a:srgbClr val="FCCDE5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39" name="Ellipszis 138"/>
            <p:cNvSpPr/>
            <p:nvPr/>
          </p:nvSpPr>
          <p:spPr>
            <a:xfrm>
              <a:off x="8001001" y="4076790"/>
              <a:ext cx="304800" cy="304800"/>
            </a:xfrm>
            <a:prstGeom prst="ellipse">
              <a:avLst/>
            </a:prstGeom>
            <a:solidFill>
              <a:srgbClr val="B3DE69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0" name="Ellipszis 139"/>
            <p:cNvSpPr/>
            <p:nvPr/>
          </p:nvSpPr>
          <p:spPr>
            <a:xfrm>
              <a:off x="9207500" y="4135005"/>
              <a:ext cx="304800" cy="304800"/>
            </a:xfrm>
            <a:prstGeom prst="ellipse">
              <a:avLst/>
            </a:prstGeom>
            <a:solidFill>
              <a:srgbClr val="B3DE69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1" name="Ellipszis 140"/>
            <p:cNvSpPr/>
            <p:nvPr/>
          </p:nvSpPr>
          <p:spPr>
            <a:xfrm>
              <a:off x="8134350" y="5072706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2" name="Ellipszis 141"/>
            <p:cNvSpPr/>
            <p:nvPr/>
          </p:nvSpPr>
          <p:spPr>
            <a:xfrm>
              <a:off x="9737819" y="5045007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3" name="Ellipszis 142"/>
            <p:cNvSpPr/>
            <p:nvPr/>
          </p:nvSpPr>
          <p:spPr>
            <a:xfrm>
              <a:off x="8178803" y="6047054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4" name="Ellipszis 143"/>
            <p:cNvSpPr/>
            <p:nvPr/>
          </p:nvSpPr>
          <p:spPr>
            <a:xfrm>
              <a:off x="9715500" y="5977020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45" name="Ellipszis 144"/>
            <p:cNvSpPr/>
            <p:nvPr/>
          </p:nvSpPr>
          <p:spPr>
            <a:xfrm>
              <a:off x="10566399" y="5394444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cxnSp>
          <p:nvCxnSpPr>
            <p:cNvPr id="146" name="Egyenes összekötő 145"/>
            <p:cNvCxnSpPr>
              <a:stCxn id="138" idx="5"/>
              <a:endCxn id="140" idx="0"/>
            </p:cNvCxnSpPr>
            <p:nvPr/>
          </p:nvCxnSpPr>
          <p:spPr>
            <a:xfrm>
              <a:off x="8854888" y="3521844"/>
              <a:ext cx="505012" cy="613161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Egyenes összekötő 146"/>
            <p:cNvCxnSpPr>
              <a:stCxn id="138" idx="3"/>
              <a:endCxn id="139" idx="0"/>
            </p:cNvCxnSpPr>
            <p:nvPr/>
          </p:nvCxnSpPr>
          <p:spPr>
            <a:xfrm flipH="1">
              <a:off x="8153401" y="3521844"/>
              <a:ext cx="485961" cy="55494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Egyenes összekötő 147"/>
            <p:cNvCxnSpPr>
              <a:stCxn id="141" idx="6"/>
              <a:endCxn id="142" idx="2"/>
            </p:cNvCxnSpPr>
            <p:nvPr/>
          </p:nvCxnSpPr>
          <p:spPr>
            <a:xfrm flipV="1">
              <a:off x="8439150" y="5197407"/>
              <a:ext cx="1298669" cy="2769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Egyenes összekötő 148"/>
            <p:cNvCxnSpPr>
              <a:stCxn id="143" idx="6"/>
              <a:endCxn id="144" idx="2"/>
            </p:cNvCxnSpPr>
            <p:nvPr/>
          </p:nvCxnSpPr>
          <p:spPr>
            <a:xfrm flipV="1">
              <a:off x="8483603" y="6129420"/>
              <a:ext cx="1231897" cy="70034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Egyenes összekötő 149"/>
            <p:cNvCxnSpPr>
              <a:stCxn id="144" idx="0"/>
              <a:endCxn id="142" idx="4"/>
            </p:cNvCxnSpPr>
            <p:nvPr/>
          </p:nvCxnSpPr>
          <p:spPr>
            <a:xfrm flipV="1">
              <a:off x="9867900" y="5349807"/>
              <a:ext cx="22319" cy="62721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Egyenes összekötő 150"/>
            <p:cNvCxnSpPr>
              <a:stCxn id="145" idx="1"/>
              <a:endCxn id="142" idx="6"/>
            </p:cNvCxnSpPr>
            <p:nvPr/>
          </p:nvCxnSpPr>
          <p:spPr>
            <a:xfrm flipH="1" flipV="1">
              <a:off x="10042619" y="5197407"/>
              <a:ext cx="568417" cy="241674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Egyenes összekötő 151"/>
            <p:cNvCxnSpPr>
              <a:stCxn id="145" idx="3"/>
              <a:endCxn id="144" idx="7"/>
            </p:cNvCxnSpPr>
            <p:nvPr/>
          </p:nvCxnSpPr>
          <p:spPr>
            <a:xfrm flipH="1">
              <a:off x="9975663" y="5654607"/>
              <a:ext cx="635373" cy="36705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Egyenes összekötő 152"/>
            <p:cNvCxnSpPr>
              <a:stCxn id="143" idx="0"/>
              <a:endCxn id="141" idx="4"/>
            </p:cNvCxnSpPr>
            <p:nvPr/>
          </p:nvCxnSpPr>
          <p:spPr>
            <a:xfrm flipH="1" flipV="1">
              <a:off x="8286750" y="5377506"/>
              <a:ext cx="44453" cy="66954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Egyenes összekötő 153"/>
            <p:cNvCxnSpPr>
              <a:stCxn id="144" idx="1"/>
              <a:endCxn id="140" idx="5"/>
            </p:cNvCxnSpPr>
            <p:nvPr/>
          </p:nvCxnSpPr>
          <p:spPr>
            <a:xfrm flipH="1" flipV="1">
              <a:off x="9467663" y="4395168"/>
              <a:ext cx="292474" cy="162648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Egyenes összekötő 154"/>
            <p:cNvCxnSpPr>
              <a:stCxn id="143" idx="7"/>
              <a:endCxn id="140" idx="3"/>
            </p:cNvCxnSpPr>
            <p:nvPr/>
          </p:nvCxnSpPr>
          <p:spPr>
            <a:xfrm flipV="1">
              <a:off x="8438966" y="4395168"/>
              <a:ext cx="813171" cy="169652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Egyenes összekötő 155"/>
            <p:cNvCxnSpPr>
              <a:stCxn id="141" idx="0"/>
              <a:endCxn id="139" idx="4"/>
            </p:cNvCxnSpPr>
            <p:nvPr/>
          </p:nvCxnSpPr>
          <p:spPr>
            <a:xfrm flipH="1" flipV="1">
              <a:off x="8153401" y="4381590"/>
              <a:ext cx="133349" cy="69111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Egyenes összekötő 156"/>
            <p:cNvCxnSpPr>
              <a:stCxn id="141" idx="7"/>
              <a:endCxn id="140" idx="2"/>
            </p:cNvCxnSpPr>
            <p:nvPr/>
          </p:nvCxnSpPr>
          <p:spPr>
            <a:xfrm flipV="1">
              <a:off x="8394513" y="4287405"/>
              <a:ext cx="812987" cy="82993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Egyenes összekötő 157"/>
            <p:cNvCxnSpPr>
              <a:stCxn id="140" idx="6"/>
              <a:endCxn id="145" idx="0"/>
            </p:cNvCxnSpPr>
            <p:nvPr/>
          </p:nvCxnSpPr>
          <p:spPr>
            <a:xfrm>
              <a:off x="9512300" y="4287405"/>
              <a:ext cx="1206499" cy="110703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0" name="Csoportba foglalás 179"/>
          <p:cNvGrpSpPr/>
          <p:nvPr/>
        </p:nvGrpSpPr>
        <p:grpSpPr>
          <a:xfrm>
            <a:off x="7677150" y="4283695"/>
            <a:ext cx="2736849" cy="1306847"/>
            <a:chOff x="8235763" y="5369438"/>
            <a:chExt cx="2736849" cy="1306847"/>
          </a:xfrm>
        </p:grpSpPr>
        <p:sp>
          <p:nvSpPr>
            <p:cNvPr id="181" name="Ellipszis 180"/>
            <p:cNvSpPr/>
            <p:nvPr/>
          </p:nvSpPr>
          <p:spPr>
            <a:xfrm>
              <a:off x="8235763" y="5397137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82" name="Ellipszis 181"/>
            <p:cNvSpPr/>
            <p:nvPr/>
          </p:nvSpPr>
          <p:spPr>
            <a:xfrm>
              <a:off x="9839232" y="5369438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83" name="Ellipszis 182"/>
            <p:cNvSpPr/>
            <p:nvPr/>
          </p:nvSpPr>
          <p:spPr>
            <a:xfrm>
              <a:off x="8280216" y="6371485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84" name="Ellipszis 183"/>
            <p:cNvSpPr/>
            <p:nvPr/>
          </p:nvSpPr>
          <p:spPr>
            <a:xfrm>
              <a:off x="9816913" y="6301451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sp>
          <p:nvSpPr>
            <p:cNvPr id="185" name="Ellipszis 184"/>
            <p:cNvSpPr/>
            <p:nvPr/>
          </p:nvSpPr>
          <p:spPr>
            <a:xfrm>
              <a:off x="10667812" y="5718875"/>
              <a:ext cx="304800" cy="304800"/>
            </a:xfrm>
            <a:prstGeom prst="ellipse">
              <a:avLst/>
            </a:prstGeom>
            <a:solidFill>
              <a:srgbClr val="FDB462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2400" dirty="0" err="1">
                <a:ln w="12700">
                  <a:noFill/>
                </a:ln>
                <a:solidFill>
                  <a:schemeClr val="tx2"/>
                </a:solidFill>
              </a:endParaRPr>
            </a:p>
          </p:txBody>
        </p:sp>
        <p:cxnSp>
          <p:nvCxnSpPr>
            <p:cNvPr id="186" name="Egyenes összekötő 185"/>
            <p:cNvCxnSpPr>
              <a:stCxn id="181" idx="6"/>
              <a:endCxn id="182" idx="2"/>
            </p:cNvCxnSpPr>
            <p:nvPr/>
          </p:nvCxnSpPr>
          <p:spPr>
            <a:xfrm flipV="1">
              <a:off x="8540563" y="5521838"/>
              <a:ext cx="1298669" cy="2769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Egyenes összekötő 186"/>
            <p:cNvCxnSpPr>
              <a:stCxn id="183" idx="6"/>
              <a:endCxn id="184" idx="2"/>
            </p:cNvCxnSpPr>
            <p:nvPr/>
          </p:nvCxnSpPr>
          <p:spPr>
            <a:xfrm flipV="1">
              <a:off x="8585016" y="6453851"/>
              <a:ext cx="1231897" cy="70034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Egyenes összekötő 187"/>
            <p:cNvCxnSpPr>
              <a:stCxn id="184" idx="0"/>
              <a:endCxn id="182" idx="4"/>
            </p:cNvCxnSpPr>
            <p:nvPr/>
          </p:nvCxnSpPr>
          <p:spPr>
            <a:xfrm flipV="1">
              <a:off x="9969313" y="5674238"/>
              <a:ext cx="22319" cy="62721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Egyenes összekötő 188"/>
            <p:cNvCxnSpPr>
              <a:stCxn id="185" idx="1"/>
              <a:endCxn id="182" idx="6"/>
            </p:cNvCxnSpPr>
            <p:nvPr/>
          </p:nvCxnSpPr>
          <p:spPr>
            <a:xfrm flipH="1" flipV="1">
              <a:off x="10144032" y="5521838"/>
              <a:ext cx="568417" cy="241674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Egyenes összekötő 189"/>
            <p:cNvCxnSpPr>
              <a:stCxn id="185" idx="3"/>
              <a:endCxn id="184" idx="7"/>
            </p:cNvCxnSpPr>
            <p:nvPr/>
          </p:nvCxnSpPr>
          <p:spPr>
            <a:xfrm flipH="1">
              <a:off x="10077076" y="5979038"/>
              <a:ext cx="635373" cy="36705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Egyenes összekötő 190"/>
            <p:cNvCxnSpPr>
              <a:stCxn id="183" idx="0"/>
              <a:endCxn id="181" idx="4"/>
            </p:cNvCxnSpPr>
            <p:nvPr/>
          </p:nvCxnSpPr>
          <p:spPr>
            <a:xfrm flipH="1" flipV="1">
              <a:off x="8388163" y="5701937"/>
              <a:ext cx="44453" cy="66954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Lekerekített téglalap 85"/>
          <p:cNvSpPr/>
          <p:nvPr/>
        </p:nvSpPr>
        <p:spPr>
          <a:xfrm>
            <a:off x="2243372" y="5743432"/>
            <a:ext cx="2942768" cy="408623"/>
          </a:xfrm>
          <a:prstGeom prst="round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hu-HU" dirty="0" err="1" smtClean="0"/>
              <a:t>exact</a:t>
            </a:r>
            <a:r>
              <a:rPr lang="hu-HU" dirty="0" smtClean="0"/>
              <a:t> </a:t>
            </a:r>
            <a:r>
              <a:rPr lang="hu-HU" dirty="0" err="1" smtClean="0"/>
              <a:t>closeness</a:t>
            </a:r>
            <a:r>
              <a:rPr lang="hu-HU" dirty="0" smtClean="0"/>
              <a:t> </a:t>
            </a:r>
            <a:r>
              <a:rPr lang="hu-HU" dirty="0" err="1" smtClean="0"/>
              <a:t>centrality</a:t>
            </a:r>
            <a:endParaRPr lang="hu-HU" dirty="0"/>
          </a:p>
        </p:txBody>
      </p:sp>
      <p:sp>
        <p:nvSpPr>
          <p:cNvPr id="88" name="Lekerekített téglalap 87"/>
          <p:cNvSpPr/>
          <p:nvPr/>
        </p:nvSpPr>
        <p:spPr>
          <a:xfrm>
            <a:off x="7495973" y="5925952"/>
            <a:ext cx="3918726" cy="510778"/>
          </a:xfrm>
          <a:prstGeom prst="round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hu-HU" sz="2400" dirty="0" err="1" smtClean="0"/>
              <a:t>key</a:t>
            </a:r>
            <a:r>
              <a:rPr lang="hu-HU" sz="2400" dirty="0" smtClean="0"/>
              <a:t> kernel: </a:t>
            </a:r>
            <a:r>
              <a:rPr lang="en-US" sz="2400" dirty="0" smtClean="0">
                <a:latin typeface="+mj-lt"/>
              </a:rPr>
              <a:t>all</a:t>
            </a:r>
            <a:r>
              <a:rPr lang="hu-HU" sz="2400" dirty="0" smtClean="0">
                <a:latin typeface="+mj-lt"/>
              </a:rPr>
              <a:t>-</a:t>
            </a:r>
            <a:r>
              <a:rPr lang="hu-HU" sz="2400" dirty="0" err="1" smtClean="0">
                <a:latin typeface="+mj-lt"/>
              </a:rPr>
              <a:t>source</a:t>
            </a:r>
            <a:r>
              <a:rPr lang="hu-HU" sz="2400" dirty="0" smtClean="0">
                <a:latin typeface="+mj-lt"/>
              </a:rPr>
              <a:t> BFS</a:t>
            </a:r>
            <a:endParaRPr lang="hu-HU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13231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9" grpId="0" animBg="1"/>
      <p:bldP spid="20" grpId="0" animBg="1"/>
      <p:bldP spid="114" grpId="0" animBg="1"/>
      <p:bldP spid="114" grpId="1" animBg="1"/>
      <p:bldP spid="121" grpId="0" animBg="1"/>
      <p:bldP spid="121" grpId="1" animBg="1"/>
      <p:bldP spid="125" grpId="0"/>
      <p:bldP spid="126" grpId="0"/>
      <p:bldP spid="127" grpId="0"/>
      <p:bldP spid="128" grpId="0"/>
      <p:bldP spid="129" grpId="0"/>
      <p:bldP spid="86" grpId="0" animBg="1"/>
      <p:bldP spid="8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Q4: Closeness centrality </a:t>
            </a:r>
            <a:r>
              <a:rPr lang="en-US" dirty="0" err="1" smtClean="0"/>
              <a:t>valueS</a:t>
            </a:r>
            <a:endParaRPr lang="hu-H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2115800" cy="5886446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 smtClean="0"/>
                  <a:t>Q4 computes the top-</a:t>
                </a:r>
                <a:r>
                  <a:rPr lang="en-US" i="1" dirty="0" smtClean="0"/>
                  <a:t>k</a:t>
                </a:r>
                <a:r>
                  <a:rPr lang="en-US" dirty="0" smtClean="0"/>
                  <a:t> Person vertices based on their exact </a:t>
                </a:r>
                <a:r>
                  <a:rPr lang="en-US" i="1" dirty="0" smtClean="0"/>
                  <a:t>closeness centrality values</a:t>
                </a:r>
                <a:r>
                  <a:rPr lang="en-US" dirty="0" smtClean="0"/>
                  <a:t>:</a:t>
                </a:r>
                <a:endParaRPr lang="en-US" i="1" dirty="0" smtClean="0"/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𝐶𝐶𝑉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𝐶</m:t>
                                  </m:r>
                                  <m:d>
                                    <m:dPr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</m:d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e>
                              </m:d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d>
                            <m:d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⋅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lang="en-US" dirty="0" smtClean="0"/>
              </a:p>
              <a:p>
                <a:pPr marL="0" indent="0">
                  <a:buNone/>
                </a:pPr>
                <a:r>
                  <a:rPr lang="en-US" dirty="0" smtClean="0"/>
                  <a:t>where</a:t>
                </a:r>
                <a:endParaRPr lang="en-US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𝐶</m:t>
                    </m:r>
                    <m:d>
                      <m:d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</m:oMath>
                </a14:m>
                <a:r>
                  <a:rPr lang="en-US" dirty="0" smtClean="0"/>
                  <a:t> </a:t>
                </a:r>
                <a:r>
                  <a:rPr lang="en-US" dirty="0"/>
                  <a:t>is the size of the connected component of vertex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dirty="0" smtClean="0"/>
                  <a:t>,</a:t>
                </a:r>
              </a:p>
              <a:p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is the number of vertices in the induced </a:t>
                </a:r>
                <a:r>
                  <a:rPr lang="en-US" dirty="0" smtClean="0"/>
                  <a:t>graph,</a:t>
                </a:r>
                <a:endParaRPr lang="en-US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𝑠</m:t>
                    </m:r>
                    <m:d>
                      <m:d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</m:oMath>
                </a14:m>
                <a:r>
                  <a:rPr lang="en-US" dirty="0"/>
                  <a:t> is the sum of geodesic distances to all other </a:t>
                </a:r>
                <a:r>
                  <a:rPr lang="en-US" dirty="0" smtClean="0"/>
                  <a:t>reachable </a:t>
                </a:r>
                <a:r>
                  <a:rPr lang="en-US" dirty="0"/>
                  <a:t>persons from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dirty="0" smtClean="0"/>
                  <a:t>.</a:t>
                </a:r>
              </a:p>
              <a:p>
                <a:pPr marL="0" indent="0">
                  <a:buNone/>
                </a:pPr>
                <a:endParaRPr lang="en-US" sz="1200" dirty="0" smtClean="0"/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𝑠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d>
                  </m:oMath>
                </a14:m>
                <a:r>
                  <a:rPr lang="en-US" dirty="0" smtClean="0"/>
                  <a:t> is challenging: needs unweighted all-pairs shortest paths.</a:t>
                </a:r>
                <a:endParaRPr lang="en-US" dirty="0"/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2115800" cy="5886446"/>
              </a:xfrm>
              <a:blipFill>
                <a:blip r:embed="rId2"/>
                <a:stretch>
                  <a:fillRect l="-1258" t="-1347" b="-13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57554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Abstraction layers</a:t>
            </a:r>
            <a:endParaRPr lang="en-US" dirty="0"/>
          </a:p>
        </p:txBody>
      </p:sp>
      <p:sp>
        <p:nvSpPr>
          <p:cNvPr id="20" name="Téglalap 19"/>
          <p:cNvSpPr/>
          <p:nvPr/>
        </p:nvSpPr>
        <p:spPr>
          <a:xfrm>
            <a:off x="371475" y="3503209"/>
            <a:ext cx="3187534" cy="4572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Logical plan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églalap 20"/>
          <p:cNvSpPr/>
          <p:nvPr/>
        </p:nvSpPr>
        <p:spPr>
          <a:xfrm>
            <a:off x="371475" y="2134773"/>
            <a:ext cx="3187534" cy="91122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73152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Application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églalap 21"/>
          <p:cNvSpPr/>
          <p:nvPr/>
        </p:nvSpPr>
        <p:spPr>
          <a:xfrm>
            <a:off x="1161543" y="2588006"/>
            <a:ext cx="2397467" cy="4572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sz="2000" dirty="0" err="1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Dataframe</a:t>
            </a:r>
            <a:r>
              <a:rPr lang="en-GB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lib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églalap 22"/>
          <p:cNvSpPr/>
          <p:nvPr/>
        </p:nvSpPr>
        <p:spPr>
          <a:xfrm>
            <a:off x="80271" y="3045993"/>
            <a:ext cx="3727773" cy="458003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SQL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Téglalap 23"/>
          <p:cNvSpPr/>
          <p:nvPr/>
        </p:nvSpPr>
        <p:spPr>
          <a:xfrm>
            <a:off x="371475" y="3961983"/>
            <a:ext cx="3187534" cy="4572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Physical plan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églalap 24"/>
          <p:cNvSpPr/>
          <p:nvPr/>
        </p:nvSpPr>
        <p:spPr>
          <a:xfrm>
            <a:off x="0" y="4419183"/>
            <a:ext cx="12191999" cy="4572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Hardware architecture</a:t>
            </a:r>
            <a:endParaRPr lang="en-GB" sz="2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5" name="Csoportba foglalás 44"/>
          <p:cNvGrpSpPr/>
          <p:nvPr/>
        </p:nvGrpSpPr>
        <p:grpSpPr>
          <a:xfrm>
            <a:off x="8400607" y="2133600"/>
            <a:ext cx="3727772" cy="2284796"/>
            <a:chOff x="8400607" y="2553904"/>
            <a:chExt cx="3727772" cy="2284796"/>
          </a:xfrm>
        </p:grpSpPr>
        <p:sp>
          <p:nvSpPr>
            <p:cNvPr id="32" name="Téglalap 31"/>
            <p:cNvSpPr/>
            <p:nvPr/>
          </p:nvSpPr>
          <p:spPr>
            <a:xfrm>
              <a:off x="8670727" y="3925071"/>
              <a:ext cx="3187534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Sparse linear algebra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Téglalap 32"/>
            <p:cNvSpPr/>
            <p:nvPr/>
          </p:nvSpPr>
          <p:spPr>
            <a:xfrm>
              <a:off x="8670727" y="2553904"/>
              <a:ext cx="3187534" cy="91122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73152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Graph analytical apps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Téglalap 33"/>
            <p:cNvSpPr/>
            <p:nvPr/>
          </p:nvSpPr>
          <p:spPr>
            <a:xfrm>
              <a:off x="9460796" y="3007137"/>
              <a:ext cx="2397466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err="1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LAGraph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églalap 34"/>
            <p:cNvSpPr/>
            <p:nvPr/>
          </p:nvSpPr>
          <p:spPr>
            <a:xfrm>
              <a:off x="8670727" y="4381500"/>
              <a:ext cx="3187534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Sparse LA algorithms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Téglalap 38"/>
            <p:cNvSpPr/>
            <p:nvPr/>
          </p:nvSpPr>
          <p:spPr>
            <a:xfrm>
              <a:off x="8400607" y="3466297"/>
              <a:ext cx="3727772" cy="45800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err="1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GraphBLAS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4" name="Csoportba foglalás 43"/>
          <p:cNvGrpSpPr/>
          <p:nvPr/>
        </p:nvGrpSpPr>
        <p:grpSpPr>
          <a:xfrm>
            <a:off x="4270213" y="2133600"/>
            <a:ext cx="3727772" cy="2282049"/>
            <a:chOff x="4270213" y="2553904"/>
            <a:chExt cx="3727772" cy="2282049"/>
          </a:xfrm>
        </p:grpSpPr>
        <p:sp>
          <p:nvSpPr>
            <p:cNvPr id="10" name="Téglalap 9"/>
            <p:cNvSpPr/>
            <p:nvPr/>
          </p:nvSpPr>
          <p:spPr>
            <a:xfrm>
              <a:off x="4558856" y="3924300"/>
              <a:ext cx="3187534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Dense linear algebra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églalap 10"/>
            <p:cNvSpPr/>
            <p:nvPr/>
          </p:nvSpPr>
          <p:spPr>
            <a:xfrm>
              <a:off x="4558856" y="2553904"/>
              <a:ext cx="3187534" cy="91122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73152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Numerical applications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" name="Téglalap 11"/>
            <p:cNvSpPr/>
            <p:nvPr/>
          </p:nvSpPr>
          <p:spPr>
            <a:xfrm>
              <a:off x="5348924" y="3007137"/>
              <a:ext cx="2397466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GB" sz="20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LINPACK/LAPACK</a:t>
              </a:r>
            </a:p>
          </p:txBody>
        </p:sp>
        <p:sp>
          <p:nvSpPr>
            <p:cNvPr id="38" name="Téglalap 37"/>
            <p:cNvSpPr/>
            <p:nvPr/>
          </p:nvSpPr>
          <p:spPr>
            <a:xfrm>
              <a:off x="4270213" y="3466297"/>
              <a:ext cx="3727772" cy="45800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BLAS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Téglalap 42"/>
            <p:cNvSpPr/>
            <p:nvPr/>
          </p:nvSpPr>
          <p:spPr>
            <a:xfrm>
              <a:off x="4558856" y="4378753"/>
              <a:ext cx="3187534" cy="4572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Dense LA algorithms</a:t>
              </a:r>
              <a:endParaRPr lang="en-GB" sz="20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945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Boolean All-Source </a:t>
            </a:r>
            <a:r>
              <a:rPr lang="hu-HU" dirty="0" smtClean="0"/>
              <a:t>BFS </a:t>
            </a:r>
            <a:r>
              <a:rPr lang="hu-HU" dirty="0" err="1" smtClean="0"/>
              <a:t>algorith</a:t>
            </a:r>
            <a:r>
              <a:rPr lang="en-US" dirty="0" smtClean="0"/>
              <a:t>m</a:t>
            </a:r>
            <a:endParaRPr lang="hu-HU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249133" y="330024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630212"/>
                  </p:ext>
                </p:extLst>
              </p:nvPr>
            </p:nvGraphicFramePr>
            <p:xfrm>
              <a:off x="3249133" y="330024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5000" r="-507353" b="-5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" name="Táblázat 30"/>
          <p:cNvGraphicFramePr>
            <a:graphicFrameLocks noGrp="1"/>
          </p:cNvGraphicFramePr>
          <p:nvPr>
            <p:extLst/>
          </p:nvPr>
        </p:nvGraphicFramePr>
        <p:xfrm>
          <a:off x="5968097" y="3300243"/>
          <a:ext cx="2052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0400">
                  <a:extLst>
                    <a:ext uri="{9D8B030D-6E8A-4147-A177-3AD203B41FA5}">
                      <a16:colId xmlns:a16="http://schemas.microsoft.com/office/drawing/2014/main" val="1151196032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11480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86823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′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83213668"/>
                  </p:ext>
                </p:extLst>
              </p:nvPr>
            </p:nvGraphicFramePr>
            <p:xfrm>
              <a:off x="886823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5882" r="-259398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9" name="Jobbra nyíl 18"/>
          <p:cNvSpPr/>
          <p:nvPr/>
        </p:nvSpPr>
        <p:spPr>
          <a:xfrm>
            <a:off x="8280587" y="4534683"/>
            <a:ext cx="711013" cy="352184"/>
          </a:xfrm>
          <a:prstGeom prst="rightArrow">
            <a:avLst/>
          </a:prstGeom>
          <a:solidFill>
            <a:schemeClr val="accent6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502859" y="914400"/>
              <a:ext cx="35115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𝐅𝐫𝐨𝐧𝐭𝐢𝐞𝐫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32928487"/>
                  </p:ext>
                </p:extLst>
              </p:nvPr>
            </p:nvGraphicFramePr>
            <p:xfrm>
              <a:off x="4502859" y="914400"/>
              <a:ext cx="35115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5882" r="-143933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églalap 22"/>
              <p:cNvSpPr/>
              <p:nvPr/>
            </p:nvSpPr>
            <p:spPr>
              <a:xfrm>
                <a:off x="9470824" y="5876724"/>
                <a:ext cx="2281394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b="1" i="0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𝐒𝐞𝐞</m:t>
                      </m:r>
                      <m:sSup>
                        <m:sSupPr>
                          <m:ctrlPr>
                            <a:rPr lang="en-US" sz="24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4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𝐧</m:t>
                          </m:r>
                        </m:e>
                        <m:sup>
                          <m:r>
                            <a:rPr lang="en-US" sz="24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lang="en-US" sz="24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𝐒𝐞𝐞𝐧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any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𝐍𝐞𝐱𝐭</m:t>
                    </m:r>
                  </m:oMath>
                </a14:m>
                <a:endParaRPr lang="hu-HU" sz="2400" dirty="0"/>
              </a:p>
            </p:txBody>
          </p:sp>
        </mc:Choice>
        <mc:Fallback xmlns="">
          <p:sp>
            <p:nvSpPr>
              <p:cNvPr id="23" name="Téglalap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70824" y="5876724"/>
                <a:ext cx="2281394" cy="830997"/>
              </a:xfrm>
              <a:prstGeom prst="rect">
                <a:avLst/>
              </a:prstGeom>
              <a:blipFill>
                <a:blip r:embed="rId5"/>
                <a:stretch>
                  <a:fillRect l="-802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4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857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52897652"/>
                  </p:ext>
                </p:extLst>
              </p:nvPr>
            </p:nvGraphicFramePr>
            <p:xfrm>
              <a:off x="2857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5882" r="-259398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" name="Lekerekített téglalapbuborék 24"/>
          <p:cNvSpPr/>
          <p:nvPr/>
        </p:nvSpPr>
        <p:spPr>
          <a:xfrm>
            <a:off x="8623393" y="682769"/>
            <a:ext cx="2093526" cy="544343"/>
          </a:xfrm>
          <a:prstGeom prst="wedgeRoundRectCallout">
            <a:avLst>
              <a:gd name="adj1" fmla="val -77522"/>
              <a:gd name="adj2" fmla="val 34337"/>
              <a:gd name="adj3" fmla="val 16667"/>
            </a:avLst>
          </a:prstGeom>
          <a:solidFill>
            <a:schemeClr val="bg2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dirty="0" smtClean="0">
                <a:solidFill>
                  <a:schemeClr val="tx2"/>
                </a:solidFill>
              </a:rPr>
              <a:t>traversals</a:t>
            </a:r>
            <a:endParaRPr lang="hu-HU" sz="2400" dirty="0" err="1">
              <a:solidFill>
                <a:schemeClr val="tx2"/>
              </a:solidFill>
            </a:endParaRPr>
          </a:p>
        </p:txBody>
      </p:sp>
      <p:sp>
        <p:nvSpPr>
          <p:cNvPr id="26" name="Ellipszis 25"/>
          <p:cNvSpPr/>
          <p:nvPr/>
        </p:nvSpPr>
        <p:spPr>
          <a:xfrm>
            <a:off x="522531" y="1472281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1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27" name="Ellipszis 26"/>
          <p:cNvSpPr/>
          <p:nvPr/>
        </p:nvSpPr>
        <p:spPr>
          <a:xfrm>
            <a:off x="2126000" y="1444582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2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28" name="Ellipszis 27"/>
          <p:cNvSpPr/>
          <p:nvPr/>
        </p:nvSpPr>
        <p:spPr>
          <a:xfrm>
            <a:off x="566984" y="244662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4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29" name="Ellipszis 28"/>
          <p:cNvSpPr/>
          <p:nvPr/>
        </p:nvSpPr>
        <p:spPr>
          <a:xfrm>
            <a:off x="2103681" y="2376595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3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0" name="Ellipszis 29"/>
          <p:cNvSpPr/>
          <p:nvPr/>
        </p:nvSpPr>
        <p:spPr>
          <a:xfrm>
            <a:off x="2954580" y="179401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5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cxnSp>
        <p:nvCxnSpPr>
          <p:cNvPr id="31" name="Egyenes összekötő 30"/>
          <p:cNvCxnSpPr>
            <a:stCxn id="26" idx="6"/>
            <a:endCxn id="27" idx="2"/>
          </p:cNvCxnSpPr>
          <p:nvPr/>
        </p:nvCxnSpPr>
        <p:spPr>
          <a:xfrm flipV="1">
            <a:off x="928220" y="1647427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>
            <a:stCxn id="28" idx="6"/>
            <a:endCxn id="29" idx="2"/>
          </p:cNvCxnSpPr>
          <p:nvPr/>
        </p:nvCxnSpPr>
        <p:spPr>
          <a:xfrm flipV="1">
            <a:off x="972673" y="2579440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>
            <a:stCxn id="30" idx="1"/>
            <a:endCxn id="27" idx="6"/>
          </p:cNvCxnSpPr>
          <p:nvPr/>
        </p:nvCxnSpPr>
        <p:spPr>
          <a:xfrm flipH="1" flipV="1">
            <a:off x="2531689" y="1647427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gyenes összekötő 33"/>
          <p:cNvCxnSpPr>
            <a:stCxn id="30" idx="3"/>
            <a:endCxn id="29" idx="7"/>
          </p:cNvCxnSpPr>
          <p:nvPr/>
        </p:nvCxnSpPr>
        <p:spPr>
          <a:xfrm flipH="1">
            <a:off x="2449958" y="2140296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Egyenes összekötő 34"/>
          <p:cNvCxnSpPr>
            <a:stCxn id="28" idx="0"/>
            <a:endCxn id="26" idx="4"/>
          </p:cNvCxnSpPr>
          <p:nvPr/>
        </p:nvCxnSpPr>
        <p:spPr>
          <a:xfrm flipH="1" flipV="1">
            <a:off x="725376" y="1877970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>
            <a:stCxn id="29" idx="0"/>
            <a:endCxn id="27" idx="4"/>
          </p:cNvCxnSpPr>
          <p:nvPr/>
        </p:nvCxnSpPr>
        <p:spPr>
          <a:xfrm flipV="1">
            <a:off x="2306526" y="1850271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églalap 36"/>
              <p:cNvSpPr/>
              <p:nvPr/>
            </p:nvSpPr>
            <p:spPr>
              <a:xfrm>
                <a:off x="5407031" y="5876724"/>
                <a:ext cx="3145413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b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𝐍𝐞𝐱𝐭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400" b="1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1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¬</m:t>
                          </m:r>
                          <m:r>
                            <a:rPr lang="en-US" sz="24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𝐒𝐞𝐞𝐧</m:t>
                          </m:r>
                        </m:e>
                      </m:d>
                      <m:r>
                        <a:rPr lang="en-US" sz="24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any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.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pair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𝐅𝐫𝐨𝐧𝐭𝐢𝐞𝐫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endParaRPr lang="hu-HU" sz="2400" dirty="0"/>
              </a:p>
            </p:txBody>
          </p:sp>
        </mc:Choice>
        <mc:Fallback xmlns="">
          <p:sp>
            <p:nvSpPr>
              <p:cNvPr id="37" name="Téglalap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7031" y="5876724"/>
                <a:ext cx="3145413" cy="830997"/>
              </a:xfrm>
              <a:prstGeom prst="rect">
                <a:avLst/>
              </a:prstGeom>
              <a:blipFill>
                <a:blip r:embed="rId9"/>
                <a:stretch>
                  <a:fillRect l="-581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60746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3" grpId="0"/>
      <p:bldP spid="25" grpId="0" animBg="1"/>
      <p:bldP spid="25" grpId="1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Boolean All-Source </a:t>
            </a:r>
            <a:r>
              <a:rPr lang="hu-HU" dirty="0" smtClean="0"/>
              <a:t>BFS </a:t>
            </a:r>
            <a:r>
              <a:rPr lang="hu-HU" dirty="0" err="1" smtClean="0"/>
              <a:t>algorith</a:t>
            </a:r>
            <a:r>
              <a:rPr lang="en-US" dirty="0" smtClean="0"/>
              <a:t>m</a:t>
            </a:r>
            <a:endParaRPr lang="hu-HU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245664" y="330024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86805562"/>
                  </p:ext>
                </p:extLst>
              </p:nvPr>
            </p:nvGraphicFramePr>
            <p:xfrm>
              <a:off x="3245664" y="330024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5000" r="-505882" b="-5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498322" y="914400"/>
              <a:ext cx="35115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𝐅𝐫𝐨𝐧𝐭𝐢𝐞𝐫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0403918"/>
                  </p:ext>
                </p:extLst>
              </p:nvPr>
            </p:nvGraphicFramePr>
            <p:xfrm>
              <a:off x="4498322" y="914400"/>
              <a:ext cx="35115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5882" r="-144351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" name="Táblázat 30"/>
          <p:cNvGraphicFramePr>
            <a:graphicFrameLocks noGrp="1"/>
          </p:cNvGraphicFramePr>
          <p:nvPr>
            <p:extLst/>
          </p:nvPr>
        </p:nvGraphicFramePr>
        <p:xfrm>
          <a:off x="5963560" y="3300243"/>
          <a:ext cx="2052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0400">
                  <a:extLst>
                    <a:ext uri="{9D8B030D-6E8A-4147-A177-3AD203B41FA5}">
                      <a16:colId xmlns:a16="http://schemas.microsoft.com/office/drawing/2014/main" val="1151196032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0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11480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2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86823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′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45819698"/>
                  </p:ext>
                </p:extLst>
              </p:nvPr>
            </p:nvGraphicFramePr>
            <p:xfrm>
              <a:off x="886823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5882" r="-259398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2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9" name="Jobbra nyíl 18"/>
          <p:cNvSpPr/>
          <p:nvPr/>
        </p:nvSpPr>
        <p:spPr>
          <a:xfrm>
            <a:off x="8280587" y="4534683"/>
            <a:ext cx="711013" cy="352184"/>
          </a:xfrm>
          <a:prstGeom prst="rightArrow">
            <a:avLst/>
          </a:prstGeom>
          <a:solidFill>
            <a:schemeClr val="accent2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2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857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2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31375739"/>
                  </p:ext>
                </p:extLst>
              </p:nvPr>
            </p:nvGraphicFramePr>
            <p:xfrm>
              <a:off x="28575" y="3300243"/>
              <a:ext cx="28670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5882" r="-259398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0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t1</a:t>
                          </a:r>
                          <a:endParaRPr lang="hu-HU" sz="20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t2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t3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t4</a:t>
                          </a:r>
                          <a:endParaRPr lang="hu-HU" sz="20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t5</a:t>
                          </a:r>
                          <a:endParaRPr lang="hu-HU" sz="2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bg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6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6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2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35" name="Ellipszis 34"/>
          <p:cNvSpPr/>
          <p:nvPr/>
        </p:nvSpPr>
        <p:spPr>
          <a:xfrm>
            <a:off x="522531" y="1472281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1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6" name="Ellipszis 35"/>
          <p:cNvSpPr/>
          <p:nvPr/>
        </p:nvSpPr>
        <p:spPr>
          <a:xfrm>
            <a:off x="2126000" y="1444582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2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7" name="Ellipszis 36"/>
          <p:cNvSpPr/>
          <p:nvPr/>
        </p:nvSpPr>
        <p:spPr>
          <a:xfrm>
            <a:off x="566984" y="244662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4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8" name="Ellipszis 37"/>
          <p:cNvSpPr/>
          <p:nvPr/>
        </p:nvSpPr>
        <p:spPr>
          <a:xfrm>
            <a:off x="2103681" y="2376595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3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9" name="Ellipszis 38"/>
          <p:cNvSpPr/>
          <p:nvPr/>
        </p:nvSpPr>
        <p:spPr>
          <a:xfrm>
            <a:off x="2954580" y="179401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5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cxnSp>
        <p:nvCxnSpPr>
          <p:cNvPr id="40" name="Egyenes összekötő 39"/>
          <p:cNvCxnSpPr>
            <a:stCxn id="35" idx="6"/>
            <a:endCxn id="36" idx="2"/>
          </p:cNvCxnSpPr>
          <p:nvPr/>
        </p:nvCxnSpPr>
        <p:spPr>
          <a:xfrm flipV="1">
            <a:off x="928220" y="1647427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40"/>
          <p:cNvCxnSpPr>
            <a:stCxn id="37" idx="6"/>
            <a:endCxn id="38" idx="2"/>
          </p:cNvCxnSpPr>
          <p:nvPr/>
        </p:nvCxnSpPr>
        <p:spPr>
          <a:xfrm flipV="1">
            <a:off x="972673" y="2579440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41"/>
          <p:cNvCxnSpPr>
            <a:stCxn id="39" idx="1"/>
            <a:endCxn id="36" idx="6"/>
          </p:cNvCxnSpPr>
          <p:nvPr/>
        </p:nvCxnSpPr>
        <p:spPr>
          <a:xfrm flipH="1" flipV="1">
            <a:off x="2531689" y="1647427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Egyenes összekötő 42"/>
          <p:cNvCxnSpPr>
            <a:stCxn id="39" idx="3"/>
            <a:endCxn id="38" idx="7"/>
          </p:cNvCxnSpPr>
          <p:nvPr/>
        </p:nvCxnSpPr>
        <p:spPr>
          <a:xfrm flipH="1">
            <a:off x="2449958" y="2140296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43"/>
          <p:cNvCxnSpPr>
            <a:stCxn id="37" idx="0"/>
            <a:endCxn id="35" idx="4"/>
          </p:cNvCxnSpPr>
          <p:nvPr/>
        </p:nvCxnSpPr>
        <p:spPr>
          <a:xfrm flipH="1" flipV="1">
            <a:off x="725376" y="1877970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gyenes összekötő 44"/>
          <p:cNvCxnSpPr>
            <a:stCxn id="38" idx="0"/>
            <a:endCxn id="36" idx="4"/>
          </p:cNvCxnSpPr>
          <p:nvPr/>
        </p:nvCxnSpPr>
        <p:spPr>
          <a:xfrm flipV="1">
            <a:off x="2306526" y="1850271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églalap 21"/>
              <p:cNvSpPr/>
              <p:nvPr/>
            </p:nvSpPr>
            <p:spPr>
              <a:xfrm>
                <a:off x="5407031" y="5876724"/>
                <a:ext cx="3145413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b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𝐍𝐞𝐱𝐭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2400" b="1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1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¬</m:t>
                          </m:r>
                          <m:r>
                            <a:rPr lang="en-US" sz="24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𝐒𝐞𝐞𝐧</m:t>
                          </m:r>
                        </m:e>
                      </m:d>
                      <m:r>
                        <a:rPr lang="en-US" sz="24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any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.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pair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𝐅𝐫𝐨𝐧𝐭𝐢𝐞𝐫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endParaRPr lang="hu-HU" sz="2400" dirty="0"/>
              </a:p>
            </p:txBody>
          </p:sp>
        </mc:Choice>
        <mc:Fallback xmlns="">
          <p:sp>
            <p:nvSpPr>
              <p:cNvPr id="22" name="Téglalap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7031" y="5876724"/>
                <a:ext cx="3145413" cy="830997"/>
              </a:xfrm>
              <a:prstGeom prst="rect">
                <a:avLst/>
              </a:prstGeom>
              <a:blipFill>
                <a:blip r:embed="rId6"/>
                <a:stretch>
                  <a:fillRect l="-581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églalap 22"/>
              <p:cNvSpPr/>
              <p:nvPr/>
            </p:nvSpPr>
            <p:spPr>
              <a:xfrm>
                <a:off x="9470824" y="5876724"/>
                <a:ext cx="2281394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b="1" i="0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𝐒𝐞𝐞</m:t>
                      </m:r>
                      <m:sSup>
                        <m:sSupPr>
                          <m:ctrlPr>
                            <a:rPr lang="en-US" sz="24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4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𝐧</m:t>
                          </m:r>
                        </m:e>
                        <m:sup>
                          <m:r>
                            <a:rPr lang="en-US" sz="24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lang="en-US" sz="24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4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𝐒𝐞𝐞𝐧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any</m:t>
                    </m:r>
                    <m:r>
                      <a:rPr lang="en-US" sz="24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4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𝐍𝐞𝐱𝐭</m:t>
                    </m:r>
                  </m:oMath>
                </a14:m>
                <a:endParaRPr lang="hu-HU" sz="2400" dirty="0"/>
              </a:p>
            </p:txBody>
          </p:sp>
        </mc:Choice>
        <mc:Fallback xmlns="">
          <p:sp>
            <p:nvSpPr>
              <p:cNvPr id="23" name="Téglalap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70824" y="5876724"/>
                <a:ext cx="2281394" cy="830997"/>
              </a:xfrm>
              <a:prstGeom prst="rect">
                <a:avLst/>
              </a:prstGeom>
              <a:blipFill>
                <a:blip r:embed="rId7"/>
                <a:stretch>
                  <a:fillRect l="-802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92156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3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Bitwise all-source </a:t>
            </a:r>
            <a:r>
              <a:rPr lang="en-US" dirty="0" err="1" smtClean="0"/>
              <a:t>bfs</a:t>
            </a:r>
            <a:r>
              <a:rPr lang="en-US" dirty="0" smtClean="0"/>
              <a:t> algorithm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90500" y="857254"/>
                <a:ext cx="11849100" cy="5529263"/>
              </a:xfrm>
            </p:spPr>
            <p:txBody>
              <a:bodyPr/>
              <a:lstStyle/>
              <a:p>
                <a:r>
                  <a:rPr lang="en-US" dirty="0" smtClean="0"/>
                  <a:t>For large graphs</a:t>
                </a:r>
                <a:r>
                  <a:rPr lang="hu-HU" dirty="0" smtClean="0"/>
                  <a:t>, </a:t>
                </a:r>
                <a:r>
                  <a:rPr lang="en-US" dirty="0" smtClean="0"/>
                  <a:t>the all-source BFS algorithm might need to run 500k+ traversals</a:t>
                </a:r>
              </a:p>
              <a:p>
                <a:pPr marL="0" indent="0">
                  <a:buNone/>
                </a:pPr>
                <a:endParaRPr lang="en-US" sz="1600" dirty="0" smtClean="0"/>
              </a:p>
              <a:p>
                <a:r>
                  <a:rPr lang="en-US" dirty="0" smtClean="0"/>
                  <a:t>Two top-ranking teams used bitwise operations to process traversals in batches of 64 [</a:t>
                </a:r>
                <a:r>
                  <a:rPr lang="en-US" dirty="0" smtClean="0">
                    <a:hlinkClick r:id="rId2"/>
                  </a:rPr>
                  <a:t>Then et al., VLDB’15</a:t>
                </a:r>
                <a:r>
                  <a:rPr lang="en-US" dirty="0" smtClean="0"/>
                  <a:t>]</a:t>
                </a:r>
              </a:p>
              <a:p>
                <a:pPr marL="0" indent="0">
                  <a:buNone/>
                </a:pPr>
                <a:endParaRPr lang="en-US" sz="1600" dirty="0"/>
              </a:p>
              <a:p>
                <a:r>
                  <a:rPr lang="en-US" dirty="0" smtClean="0"/>
                  <a:t>This idea can be adopted in the </a:t>
                </a:r>
                <a:r>
                  <a:rPr lang="en-US" dirty="0" err="1" smtClean="0"/>
                  <a:t>GraphBLAS</a:t>
                </a:r>
                <a:r>
                  <a:rPr lang="en-US" dirty="0" smtClean="0"/>
                  <a:t> algorithm by</a:t>
                </a:r>
              </a:p>
              <a:p>
                <a:pPr lvl="1"/>
                <a:r>
                  <a:rPr lang="en-US" dirty="0" smtClean="0"/>
                  <a:t>using </a:t>
                </a:r>
                <a:r>
                  <a:rPr lang="en-US" dirty="0" smtClean="0">
                    <a:latin typeface="Consolas" panose="020B0609020204030204" pitchFamily="49" charset="0"/>
                    <a:cs typeface="Consolas" panose="020B0609020204030204" pitchFamily="49" charset="0"/>
                  </a:rPr>
                  <a:t>UINT64</a:t>
                </a:r>
                <a:r>
                  <a:rPr lang="en-US" dirty="0" smtClean="0"/>
                  <a:t> values</a:t>
                </a:r>
                <a:endParaRPr lang="en-US" dirty="0"/>
              </a:p>
              <a:p>
                <a:pPr lvl="1"/>
                <a:r>
                  <a:rPr lang="en-US" dirty="0" smtClean="0"/>
                  <a:t>performing the multiplication on the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  <a:cs typeface="Consolas" panose="020B0609020204030204" pitchFamily="49" charset="0"/>
                      </a:rPr>
                      <m:t>BOR</m:t>
                    </m:r>
                    <m: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  <a:cs typeface="Consolas" panose="020B0609020204030204" pitchFamily="49" charset="0"/>
                      </a:rPr>
                      <m:t> . 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  <a:cs typeface="Consolas" panose="020B0609020204030204" pitchFamily="49" charset="0"/>
                      </a:rPr>
                      <m:t>SECOND</m:t>
                    </m:r>
                  </m:oMath>
                </a14:m>
                <a:r>
                  <a:rPr lang="en-US" dirty="0" smtClean="0"/>
                  <a:t> </a:t>
                </a:r>
                <a:r>
                  <a:rPr lang="en-US" dirty="0" err="1" smtClean="0"/>
                  <a:t>semiring</a:t>
                </a:r>
                <a:r>
                  <a:rPr lang="en-US" dirty="0" smtClean="0"/>
                  <a:t>, where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BOR</m:t>
                    </m:r>
                  </m:oMath>
                </a14:m>
                <a:r>
                  <a:rPr lang="en-US" dirty="0" smtClean="0"/>
                  <a:t> is “</a:t>
                </a:r>
                <a:r>
                  <a:rPr lang="en-US" dirty="0"/>
                  <a:t>bitwise or” </a:t>
                </a:r>
                <a:r>
                  <a:rPr lang="en-US" dirty="0" smtClean="0"/>
                  <a:t>and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SECOND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dirty="0" smtClean="0"/>
              </a:p>
              <a:p>
                <a:pPr marL="0" indent="0">
                  <a:buNone/>
                </a:pPr>
                <a:endParaRPr lang="en-US" sz="1600" dirty="0"/>
              </a:p>
              <a:p>
                <a:r>
                  <a:rPr lang="en-US" dirty="0" smtClean="0"/>
                  <a:t>5-10x speedup compared to the Boolean all-source BFS</a:t>
                </a:r>
                <a:endParaRPr lang="en-US" dirty="0"/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90500" y="857254"/>
                <a:ext cx="11849100" cy="5529263"/>
              </a:xfrm>
              <a:blipFill>
                <a:blip r:embed="rId3"/>
                <a:stretch>
                  <a:fillRect l="-1132" t="-1433" r="-51" b="-562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98176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Bitwise All-source </a:t>
            </a:r>
            <a:r>
              <a:rPr lang="hu-HU" dirty="0" smtClean="0"/>
              <a:t>BFS </a:t>
            </a:r>
            <a:r>
              <a:rPr lang="hu-HU" dirty="0" err="1" smtClean="0"/>
              <a:t>algorithm</a:t>
            </a:r>
            <a:endParaRPr lang="hu-HU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322190" y="1053711"/>
              <a:ext cx="31101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𝐅𝐫𝐨𝐧𝐭𝐢𝐞𝐫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  <a:sym typeface="Wingdings" panose="05000000000000000000" pitchFamily="2" charset="2"/>
                            </a:rPr>
                            <a:t>1000</a:t>
                          </a:r>
                          <a:endParaRPr lang="hu-HU" sz="2600" b="0" dirty="0" smtClean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accent3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21623989"/>
                  </p:ext>
                </p:extLst>
              </p:nvPr>
            </p:nvGraphicFramePr>
            <p:xfrm>
              <a:off x="4322190" y="1053711"/>
              <a:ext cx="31101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471" r="-116318" b="-5441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  <a:sym typeface="Wingdings" panose="05000000000000000000" pitchFamily="2" charset="2"/>
                            </a:rPr>
                            <a:t>1000</a:t>
                          </a:r>
                          <a:endParaRPr lang="hu-HU" sz="2600" b="0" dirty="0" smtClean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accent3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" name="Táblázat 30"/>
          <p:cNvGraphicFramePr>
            <a:graphicFrameLocks noGrp="1"/>
          </p:cNvGraphicFramePr>
          <p:nvPr>
            <p:extLst/>
          </p:nvPr>
        </p:nvGraphicFramePr>
        <p:xfrm>
          <a:off x="5776340" y="3527998"/>
          <a:ext cx="1656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8000">
                  <a:extLst>
                    <a:ext uri="{9D8B030D-6E8A-4147-A177-3AD203B41FA5}">
                      <a16:colId xmlns:a16="http://schemas.microsoft.com/office/drawing/2014/main" val="1151196032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11480">
                <a:tc gridSpan="2">
                  <a:txBody>
                    <a:bodyPr/>
                    <a:lstStyle/>
                    <a:p>
                      <a:endParaRPr lang="hu-HU" sz="2600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0101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1010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0101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1010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0110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Ellipszis 6"/>
          <p:cNvSpPr/>
          <p:nvPr/>
        </p:nvSpPr>
        <p:spPr>
          <a:xfrm>
            <a:off x="705562" y="1472281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1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2309031" y="1444582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2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9" name="Ellipszis 8"/>
          <p:cNvSpPr/>
          <p:nvPr/>
        </p:nvSpPr>
        <p:spPr>
          <a:xfrm>
            <a:off x="750015" y="244662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4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10" name="Ellipszis 9"/>
          <p:cNvSpPr/>
          <p:nvPr/>
        </p:nvSpPr>
        <p:spPr>
          <a:xfrm>
            <a:off x="2286712" y="2376595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3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3137611" y="179401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5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cxnSp>
        <p:nvCxnSpPr>
          <p:cNvPr id="12" name="Egyenes összekötő 11"/>
          <p:cNvCxnSpPr>
            <a:stCxn id="7" idx="6"/>
            <a:endCxn id="8" idx="2"/>
          </p:cNvCxnSpPr>
          <p:nvPr/>
        </p:nvCxnSpPr>
        <p:spPr>
          <a:xfrm flipV="1">
            <a:off x="1111251" y="1647427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2"/>
          <p:cNvCxnSpPr>
            <a:stCxn id="9" idx="6"/>
            <a:endCxn id="10" idx="2"/>
          </p:cNvCxnSpPr>
          <p:nvPr/>
        </p:nvCxnSpPr>
        <p:spPr>
          <a:xfrm flipV="1">
            <a:off x="1155704" y="2579440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13"/>
          <p:cNvCxnSpPr>
            <a:stCxn id="11" idx="1"/>
            <a:endCxn id="8" idx="6"/>
          </p:cNvCxnSpPr>
          <p:nvPr/>
        </p:nvCxnSpPr>
        <p:spPr>
          <a:xfrm flipH="1" flipV="1">
            <a:off x="2714720" y="1647427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>
            <a:stCxn id="11" idx="3"/>
            <a:endCxn id="10" idx="7"/>
          </p:cNvCxnSpPr>
          <p:nvPr/>
        </p:nvCxnSpPr>
        <p:spPr>
          <a:xfrm flipH="1">
            <a:off x="2632989" y="2140296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>
            <a:stCxn id="9" idx="0"/>
            <a:endCxn id="7" idx="4"/>
          </p:cNvCxnSpPr>
          <p:nvPr/>
        </p:nvCxnSpPr>
        <p:spPr>
          <a:xfrm flipH="1" flipV="1">
            <a:off x="908407" y="1877970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>
            <a:stCxn id="10" idx="0"/>
            <a:endCxn id="8" idx="4"/>
          </p:cNvCxnSpPr>
          <p:nvPr/>
        </p:nvCxnSpPr>
        <p:spPr>
          <a:xfrm flipV="1">
            <a:off x="2489557" y="1850271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811881" y="3527998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′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64823473"/>
                  </p:ext>
                </p:extLst>
              </p:nvPr>
            </p:nvGraphicFramePr>
            <p:xfrm>
              <a:off x="8811881" y="3527998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471" r="-209774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9" name="Jobbra nyíl 18"/>
          <p:cNvSpPr/>
          <p:nvPr/>
        </p:nvSpPr>
        <p:spPr>
          <a:xfrm>
            <a:off x="8001000" y="4757031"/>
            <a:ext cx="711013" cy="352184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2400" dirty="0" err="1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0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959300" y="3528764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0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92628273"/>
                  </p:ext>
                </p:extLst>
              </p:nvPr>
            </p:nvGraphicFramePr>
            <p:xfrm>
              <a:off x="2959300" y="3528764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5000" r="-505882" b="-5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églalap 20"/>
              <p:cNvSpPr/>
              <p:nvPr/>
            </p:nvSpPr>
            <p:spPr>
              <a:xfrm>
                <a:off x="9220200" y="5989585"/>
                <a:ext cx="2432076" cy="892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600" b="1" i="0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𝐒𝐞𝐞</m:t>
                      </m:r>
                      <m:sSup>
                        <m:sSupPr>
                          <m:ctrlPr>
                            <a:rPr lang="en-US" sz="26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6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𝐧</m:t>
                          </m:r>
                        </m:e>
                        <m:sup>
                          <m:r>
                            <a:rPr lang="en-US" sz="2600" b="1" i="0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lang="en-US" sz="26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𝐒𝐞𝐞𝐧</m:t>
                    </m:r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bor</m:t>
                    </m:r>
                    <m: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𝐍𝐞𝐱𝐭</m:t>
                    </m:r>
                  </m:oMath>
                </a14:m>
                <a:endParaRPr lang="hu-HU" sz="2600" dirty="0"/>
              </a:p>
            </p:txBody>
          </p:sp>
        </mc:Choice>
        <mc:Fallback xmlns="">
          <p:sp>
            <p:nvSpPr>
              <p:cNvPr id="21" name="Téglalap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0200" y="5989585"/>
                <a:ext cx="2432076" cy="89255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églalap 21"/>
              <p:cNvSpPr/>
              <p:nvPr/>
            </p:nvSpPr>
            <p:spPr>
              <a:xfrm>
                <a:off x="4953000" y="5989585"/>
                <a:ext cx="3794116" cy="892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600" b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𝐍𝐞𝐱</m:t>
                      </m:r>
                      <m:r>
                        <a:rPr lang="en-US" sz="2600" b="1" i="0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𝐭</m:t>
                      </m:r>
                      <m:r>
                        <a:rPr lang="en-US" sz="2600" b="1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bor</m:t>
                    </m:r>
                    <m: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.</m:t>
                    </m:r>
                    <m:r>
                      <m:rPr>
                        <m:sty m:val="p"/>
                      </m:rP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second</m:t>
                    </m:r>
                    <m:r>
                      <a:rPr lang="en-US" sz="2600" b="0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𝐅𝐫𝐨𝐧𝐭𝐢𝐞𝐫</m:t>
                    </m:r>
                    <m:r>
                      <a:rPr lang="en-US" sz="2600" b="1" i="0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endParaRPr lang="hu-HU" sz="2600" dirty="0"/>
              </a:p>
            </p:txBody>
          </p:sp>
        </mc:Choice>
        <mc:Fallback xmlns="">
          <p:sp>
            <p:nvSpPr>
              <p:cNvPr id="22" name="Téglalap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3000" y="5989585"/>
                <a:ext cx="3794116" cy="89255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2919" y="3522591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  <a:sym typeface="Wingdings" panose="05000000000000000000" pitchFamily="2" charset="2"/>
                            </a:rPr>
                            <a:t>1000</a:t>
                          </a:r>
                          <a:endParaRPr lang="hu-HU" sz="2600" b="0" dirty="0" smtClean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accent3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763046"/>
                  </p:ext>
                </p:extLst>
              </p:nvPr>
            </p:nvGraphicFramePr>
            <p:xfrm>
              <a:off x="22919" y="3522591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7"/>
                          <a:stretch>
                            <a:fillRect t="-1471" r="-209774" b="-5441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  <a:sym typeface="Wingdings" panose="05000000000000000000" pitchFamily="2" charset="2"/>
                            </a:rPr>
                            <a:t>1000</a:t>
                          </a:r>
                          <a:endParaRPr lang="hu-HU" sz="2600" b="0" dirty="0" smtClean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accent3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" name="Lekerekített téglalapbuborék 24"/>
          <p:cNvSpPr/>
          <p:nvPr/>
        </p:nvSpPr>
        <p:spPr>
          <a:xfrm>
            <a:off x="8001000" y="745335"/>
            <a:ext cx="2992020" cy="544343"/>
          </a:xfrm>
          <a:prstGeom prst="wedgeRoundRectCallout">
            <a:avLst>
              <a:gd name="adj1" fmla="val -73882"/>
              <a:gd name="adj2" fmla="val 50669"/>
              <a:gd name="adj3" fmla="val 16667"/>
            </a:avLst>
          </a:prstGeom>
          <a:solidFill>
            <a:schemeClr val="bg2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dirty="0" smtClean="0">
                <a:solidFill>
                  <a:schemeClr val="tx2"/>
                </a:solidFill>
              </a:rPr>
              <a:t>Using UINT4s here</a:t>
            </a:r>
            <a:endParaRPr lang="hu-HU" sz="2400" dirty="0" err="1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105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Bitwise All-Source BFS algorithm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4322190" y="1053711"/>
              <a:ext cx="31101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𝐅𝐫𝐨𝐧𝐭𝐢𝐞𝐫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43145377"/>
                  </p:ext>
                </p:extLst>
              </p:nvPr>
            </p:nvGraphicFramePr>
            <p:xfrm>
              <a:off x="4322190" y="1053711"/>
              <a:ext cx="311015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5415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1471" r="-116318" b="-5441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" name="Táblázat 30"/>
          <p:cNvGraphicFramePr>
            <a:graphicFrameLocks noGrp="1"/>
          </p:cNvGraphicFramePr>
          <p:nvPr>
            <p:extLst/>
          </p:nvPr>
        </p:nvGraphicFramePr>
        <p:xfrm>
          <a:off x="5776340" y="3527998"/>
          <a:ext cx="1656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8000">
                  <a:extLst>
                    <a:ext uri="{9D8B030D-6E8A-4147-A177-3AD203B41FA5}">
                      <a16:colId xmlns:a16="http://schemas.microsoft.com/office/drawing/2014/main" val="1151196032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11480">
                <a:tc gridSpan="2">
                  <a:txBody>
                    <a:bodyPr/>
                    <a:lstStyle/>
                    <a:p>
                      <a:endParaRPr lang="hu-HU" sz="2600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0010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0001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0100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tx1"/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1001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tx1"/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600" b="0" dirty="0" smtClean="0">
                          <a:ln w="19050"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latin typeface="Consolas" panose="020B0609020204030204" pitchFamily="49" charset="0"/>
                          <a:ea typeface="Open Sans" panose="020B0606030504020204" pitchFamily="34" charset="0"/>
                          <a:cs typeface="Consolas" panose="020B0609020204030204" pitchFamily="49" charset="0"/>
                        </a:rPr>
                        <a:t>0000</a:t>
                      </a:r>
                      <a:endParaRPr lang="hu-HU" sz="2600" b="0" dirty="0">
                        <a:ln w="19050"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latin typeface="Consolas" panose="020B0609020204030204" pitchFamily="49" charset="0"/>
                        <a:ea typeface="Open Sans" panose="020B0606030504020204" pitchFamily="34" charset="0"/>
                        <a:cs typeface="Consolas" panose="020B0609020204030204" pitchFamily="49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Ellipszis 6"/>
          <p:cNvSpPr/>
          <p:nvPr/>
        </p:nvSpPr>
        <p:spPr>
          <a:xfrm>
            <a:off x="705562" y="1472281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1</a:t>
            </a:r>
            <a:endParaRPr lang="en-US" sz="2000" dirty="0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2309031" y="1444582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2</a:t>
            </a:r>
            <a:endParaRPr lang="en-US" sz="2000" dirty="0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9" name="Ellipszis 8"/>
          <p:cNvSpPr/>
          <p:nvPr/>
        </p:nvSpPr>
        <p:spPr>
          <a:xfrm>
            <a:off x="750015" y="244662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4</a:t>
            </a:r>
            <a:endParaRPr lang="en-US" sz="2000" dirty="0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10" name="Ellipszis 9"/>
          <p:cNvSpPr/>
          <p:nvPr/>
        </p:nvSpPr>
        <p:spPr>
          <a:xfrm>
            <a:off x="2286712" y="2376595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3</a:t>
            </a:r>
            <a:endParaRPr lang="en-US" sz="2000" dirty="0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3137611" y="179401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5</a:t>
            </a:r>
            <a:endParaRPr lang="en-US" sz="2000" dirty="0">
              <a:ln w="12700">
                <a:noFill/>
              </a:ln>
              <a:solidFill>
                <a:schemeClr val="tx1"/>
              </a:solidFill>
            </a:endParaRPr>
          </a:p>
        </p:txBody>
      </p:sp>
      <p:cxnSp>
        <p:nvCxnSpPr>
          <p:cNvPr id="12" name="Egyenes összekötő 11"/>
          <p:cNvCxnSpPr>
            <a:stCxn id="7" idx="6"/>
            <a:endCxn id="8" idx="2"/>
          </p:cNvCxnSpPr>
          <p:nvPr/>
        </p:nvCxnSpPr>
        <p:spPr>
          <a:xfrm flipV="1">
            <a:off x="1111251" y="1647427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2"/>
          <p:cNvCxnSpPr>
            <a:stCxn id="9" idx="6"/>
            <a:endCxn id="10" idx="2"/>
          </p:cNvCxnSpPr>
          <p:nvPr/>
        </p:nvCxnSpPr>
        <p:spPr>
          <a:xfrm flipV="1">
            <a:off x="1155704" y="2579440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13"/>
          <p:cNvCxnSpPr>
            <a:stCxn id="11" idx="1"/>
            <a:endCxn id="8" idx="6"/>
          </p:cNvCxnSpPr>
          <p:nvPr/>
        </p:nvCxnSpPr>
        <p:spPr>
          <a:xfrm flipH="1" flipV="1">
            <a:off x="2714720" y="1647427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>
            <a:stCxn id="11" idx="3"/>
            <a:endCxn id="10" idx="7"/>
          </p:cNvCxnSpPr>
          <p:nvPr/>
        </p:nvCxnSpPr>
        <p:spPr>
          <a:xfrm flipH="1">
            <a:off x="2632989" y="2140296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>
            <a:stCxn id="9" idx="0"/>
            <a:endCxn id="7" idx="4"/>
          </p:cNvCxnSpPr>
          <p:nvPr/>
        </p:nvCxnSpPr>
        <p:spPr>
          <a:xfrm flipH="1" flipV="1">
            <a:off x="908407" y="1877970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>
            <a:stCxn id="10" idx="0"/>
            <a:endCxn id="8" idx="4"/>
          </p:cNvCxnSpPr>
          <p:nvPr/>
        </p:nvCxnSpPr>
        <p:spPr>
          <a:xfrm flipV="1">
            <a:off x="2489557" y="1850271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811881" y="3527998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′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30298204"/>
                  </p:ext>
                </p:extLst>
              </p:nvPr>
            </p:nvGraphicFramePr>
            <p:xfrm>
              <a:off x="8811881" y="3527998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t="-1471" r="-209774" b="-54264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1111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9" name="Jobbra nyíl 18"/>
          <p:cNvSpPr/>
          <p:nvPr/>
        </p:nvSpPr>
        <p:spPr>
          <a:xfrm>
            <a:off x="8004500" y="4757031"/>
            <a:ext cx="711013" cy="352184"/>
          </a:xfrm>
          <a:prstGeom prst="rightArrow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dirty="0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0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959300" y="3528764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0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73133506"/>
                  </p:ext>
                </p:extLst>
              </p:nvPr>
            </p:nvGraphicFramePr>
            <p:xfrm>
              <a:off x="2959300" y="3528764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25000" r="-505882" b="-541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4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2919" y="3522591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sz="26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𝐒𝐞𝐞𝐧</m:t>
                                </m:r>
                              </m:oMath>
                            </m:oMathPara>
                          </a14:m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59646710"/>
                  </p:ext>
                </p:extLst>
              </p:nvPr>
            </p:nvGraphicFramePr>
            <p:xfrm>
              <a:off x="22919" y="3522591"/>
              <a:ext cx="24656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80962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828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hu-HU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1471" r="-209774" b="-5441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t1-t4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dirty="0" smtClean="0"/>
                            <a:t>t5</a:t>
                          </a:r>
                          <a:endParaRPr lang="hu-HU" dirty="0"/>
                        </a:p>
                      </a:txBody>
                      <a:tcPr marL="0" marR="0" marT="0" marB="0" anchor="ctr">
                        <a:lnL>
                          <a:noFill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r>
                            <a:rPr lang="en-US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 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0101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1010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tx1"/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0110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600" b="0" dirty="0" smtClean="0">
                              <a:ln w="19050">
                                <a:noFill/>
                              </a:ln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onsolas" panose="020B0609020204030204" pitchFamily="49" charset="0"/>
                              <a:ea typeface="Open Sans" panose="020B0606030504020204" pitchFamily="34" charset="0"/>
                              <a:cs typeface="Consolas" panose="020B0609020204030204" pitchFamily="49" charset="0"/>
                            </a:rPr>
                            <a:t>0000</a:t>
                          </a:r>
                          <a:endParaRPr lang="hu-HU" sz="2600" b="0" dirty="0">
                            <a:ln w="19050">
                              <a:noFill/>
                            </a:ln>
                            <a:solidFill>
                              <a:schemeClr val="tx1"/>
                            </a:solidFill>
                            <a:latin typeface="Consolas" panose="020B0609020204030204" pitchFamily="49" charset="0"/>
                            <a:ea typeface="Open Sans" panose="020B0606030504020204" pitchFamily="34" charset="0"/>
                            <a:cs typeface="Consolas" panose="020B0609020204030204" pitchFamily="49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églalap 24"/>
              <p:cNvSpPr/>
              <p:nvPr/>
            </p:nvSpPr>
            <p:spPr>
              <a:xfrm>
                <a:off x="9220200" y="5989585"/>
                <a:ext cx="2432076" cy="892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6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𝐒𝐞𝐞</m:t>
                      </m:r>
                      <m:sSup>
                        <m:sSupPr>
                          <m:ctrlPr>
                            <a:rPr lang="en-US" sz="26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600" b="1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𝐧</m:t>
                          </m:r>
                        </m:e>
                        <m:sup>
                          <m:r>
                            <a:rPr lang="en-US" sz="2600" b="1" i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lang="en-US" sz="26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𝐒𝐞𝐞𝐧</m:t>
                    </m:r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bor</m:t>
                    </m:r>
                    <m: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𝐍𝐞𝐱𝐭</m:t>
                    </m:r>
                  </m:oMath>
                </a14:m>
                <a:endParaRPr lang="en-US" sz="2600" dirty="0"/>
              </a:p>
            </p:txBody>
          </p:sp>
        </mc:Choice>
        <mc:Fallback xmlns="">
          <p:sp>
            <p:nvSpPr>
              <p:cNvPr id="25" name="Téglalap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0200" y="5989585"/>
                <a:ext cx="2432076" cy="89255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églalap 25"/>
              <p:cNvSpPr/>
              <p:nvPr/>
            </p:nvSpPr>
            <p:spPr>
              <a:xfrm>
                <a:off x="4953000" y="5989585"/>
                <a:ext cx="3851824" cy="89255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600" b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𝐍𝐞𝐱</m:t>
                      </m:r>
                      <m:r>
                        <a:rPr lang="en-US" sz="2600" b="1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𝐭</m:t>
                      </m:r>
                      <m:r>
                        <a:rPr lang="en-US" sz="26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/>
                </a:r>
                <a:b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</a:br>
                <a:r>
                  <a:rPr lang="en-US" sz="2600" b="1" i="1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bor</m:t>
                    </m:r>
                    <m: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.</m:t>
                    </m:r>
                    <m:r>
                      <m:rPr>
                        <m:sty m:val="p"/>
                      </m:rP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second</m:t>
                    </m:r>
                    <m:r>
                      <a:rPr lang="en-US" sz="26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𝐅𝐫𝐨𝐧𝐭𝐢𝐞𝐫</m:t>
                    </m:r>
                    <m:r>
                      <a:rPr lang="en-US" sz="26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endParaRPr lang="en-US" sz="2600" dirty="0"/>
              </a:p>
            </p:txBody>
          </p:sp>
        </mc:Choice>
        <mc:Fallback xmlns="">
          <p:sp>
            <p:nvSpPr>
              <p:cNvPr id="26" name="Téglalap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3000" y="5989585"/>
                <a:ext cx="3851824" cy="89255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Szövegdoboz 21"/>
          <p:cNvSpPr txBox="1"/>
          <p:nvPr/>
        </p:nvSpPr>
        <p:spPr>
          <a:xfrm>
            <a:off x="7992777" y="1063050"/>
            <a:ext cx="410383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C00000"/>
                </a:solidFill>
                <a:latin typeface="+mj-lt"/>
              </a:rPr>
              <a:t>Full VLDB paper </a:t>
            </a:r>
            <a:br>
              <a:rPr lang="en-US" sz="2800" dirty="0" smtClean="0">
                <a:solidFill>
                  <a:srgbClr val="C00000"/>
                </a:solidFill>
                <a:latin typeface="+mj-lt"/>
              </a:rPr>
            </a:br>
            <a:r>
              <a:rPr lang="en-US" sz="2800" dirty="0" smtClean="0">
                <a:solidFill>
                  <a:srgbClr val="C00000"/>
                </a:solidFill>
                <a:latin typeface="+mj-lt"/>
              </a:rPr>
              <a:t>on this algorithm</a:t>
            </a:r>
          </a:p>
          <a:p>
            <a:pPr algn="ctr"/>
            <a:r>
              <a:rPr lang="en-US" sz="12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/>
            </a:r>
            <a:br>
              <a:rPr lang="en-US" sz="12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</a:br>
            <a:r>
              <a:rPr lang="en-US" sz="28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vs.</a:t>
            </a:r>
            <a:endParaRPr lang="en-US" sz="2800" dirty="0" smtClean="0">
              <a:solidFill>
                <a:srgbClr val="C00000"/>
              </a:solidFill>
              <a:latin typeface="+mj-lt"/>
            </a:endParaRPr>
          </a:p>
          <a:p>
            <a:pPr algn="ctr"/>
            <a:r>
              <a:rPr lang="en-US" sz="12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/>
            </a:r>
            <a:br>
              <a:rPr lang="en-US" sz="12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</a:br>
            <a:r>
              <a:rPr lang="en-US" sz="28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9 </a:t>
            </a:r>
            <a:r>
              <a:rPr lang="en-US" sz="2800" dirty="0" err="1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GrB</a:t>
            </a:r>
            <a:r>
              <a:rPr lang="en-US" sz="2800" dirty="0" smtClean="0">
                <a:ln w="19050">
                  <a:noFill/>
                </a:ln>
                <a:solidFill>
                  <a:srgbClr val="C00000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 operations</a:t>
            </a:r>
          </a:p>
        </p:txBody>
      </p:sp>
    </p:spTree>
    <p:extLst>
      <p:ext uri="{BB962C8B-B14F-4D97-AF65-F5344CB8AC3E}">
        <p14:creationId xmlns:p14="http://schemas.microsoft.com/office/powerpoint/2010/main" val="112041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38100" y="50799"/>
            <a:ext cx="5035065" cy="756000"/>
          </a:xfrm>
        </p:spPr>
        <p:txBody>
          <a:bodyPr/>
          <a:lstStyle/>
          <a:p>
            <a:r>
              <a:rPr lang="hu-HU" dirty="0" err="1" smtClean="0"/>
              <a:t>Bidirectional</a:t>
            </a:r>
            <a:r>
              <a:rPr lang="hu-HU" dirty="0" smtClean="0"/>
              <a:t> BFS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5339667" y="61932"/>
            <a:ext cx="4350260" cy="1026880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 smtClean="0"/>
              <a:t>Advance frontiers alternately</a:t>
            </a:r>
            <a:r>
              <a:rPr lang="hu-HU" sz="2400" dirty="0" smtClean="0"/>
              <a:t> and </a:t>
            </a:r>
            <a:r>
              <a:rPr lang="en-US" sz="2400" dirty="0" smtClean="0"/>
              <a:t>intersect</a:t>
            </a:r>
            <a:r>
              <a:rPr lang="hu-HU" sz="2400" dirty="0" smtClean="0"/>
              <a:t> </a:t>
            </a:r>
            <a:r>
              <a:rPr lang="en-US" sz="2400" dirty="0" smtClean="0"/>
              <a:t>them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998220" y="347017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84047977"/>
                  </p:ext>
                </p:extLst>
              </p:nvPr>
            </p:nvGraphicFramePr>
            <p:xfrm>
              <a:off x="998220" y="347017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5000" r="-505882" b="-5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2756819" y="1112520"/>
              <a:ext cx="1404938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993458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411480">
                    <a:tc grid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𝐟𝐫𝐨𝐧𝐭𝐢𝐞𝐫𝟏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bg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18634131"/>
                  </p:ext>
                </p:extLst>
              </p:nvPr>
            </p:nvGraphicFramePr>
            <p:xfrm>
              <a:off x="2756819" y="1112520"/>
              <a:ext cx="1404938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993458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411480">
                    <a:tc grid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3"/>
                          <a:stretch>
                            <a:fillRect r="-2597" b="-542647"/>
                          </a:stretch>
                        </a:blipFill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bg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3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6" name="Táblázat 30"/>
          <p:cNvGraphicFramePr>
            <a:graphicFrameLocks noGrp="1"/>
          </p:cNvGraphicFramePr>
          <p:nvPr>
            <p:extLst/>
          </p:nvPr>
        </p:nvGraphicFramePr>
        <p:xfrm>
          <a:off x="3338797" y="3470173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Ellipszis 6"/>
          <p:cNvSpPr/>
          <p:nvPr/>
        </p:nvSpPr>
        <p:spPr>
          <a:xfrm>
            <a:off x="269114" y="1823515"/>
            <a:ext cx="405689" cy="405689"/>
          </a:xfrm>
          <a:prstGeom prst="ellipse">
            <a:avLst/>
          </a:prstGeom>
          <a:solidFill>
            <a:schemeClr val="accent5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1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1872583" y="1795816"/>
            <a:ext cx="405689" cy="405689"/>
          </a:xfrm>
          <a:prstGeom prst="ellipse">
            <a:avLst/>
          </a:prstGeom>
          <a:solidFill>
            <a:schemeClr val="accent6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2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9" name="Ellipszis 8"/>
          <p:cNvSpPr/>
          <p:nvPr/>
        </p:nvSpPr>
        <p:spPr>
          <a:xfrm>
            <a:off x="313567" y="2797863"/>
            <a:ext cx="405689" cy="405689"/>
          </a:xfrm>
          <a:prstGeom prst="ellipse">
            <a:avLst/>
          </a:prstGeom>
          <a:solidFill>
            <a:schemeClr val="accent6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4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10" name="Ellipszis 9"/>
          <p:cNvSpPr/>
          <p:nvPr/>
        </p:nvSpPr>
        <p:spPr>
          <a:xfrm>
            <a:off x="1850264" y="2727829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3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11" name="Ellipszis 10"/>
          <p:cNvSpPr/>
          <p:nvPr/>
        </p:nvSpPr>
        <p:spPr>
          <a:xfrm>
            <a:off x="2701163" y="2145253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5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cxnSp>
        <p:nvCxnSpPr>
          <p:cNvPr id="12" name="Egyenes összekötő 11"/>
          <p:cNvCxnSpPr>
            <a:stCxn id="7" idx="6"/>
            <a:endCxn id="8" idx="2"/>
          </p:cNvCxnSpPr>
          <p:nvPr/>
        </p:nvCxnSpPr>
        <p:spPr>
          <a:xfrm flipV="1">
            <a:off x="674803" y="1998661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2"/>
          <p:cNvCxnSpPr>
            <a:stCxn id="9" idx="6"/>
            <a:endCxn id="10" idx="2"/>
          </p:cNvCxnSpPr>
          <p:nvPr/>
        </p:nvCxnSpPr>
        <p:spPr>
          <a:xfrm flipV="1">
            <a:off x="719256" y="2930674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13"/>
          <p:cNvCxnSpPr>
            <a:stCxn id="11" idx="1"/>
            <a:endCxn id="8" idx="6"/>
          </p:cNvCxnSpPr>
          <p:nvPr/>
        </p:nvCxnSpPr>
        <p:spPr>
          <a:xfrm flipH="1" flipV="1">
            <a:off x="2278272" y="1998661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>
            <a:stCxn id="11" idx="3"/>
            <a:endCxn id="10" idx="7"/>
          </p:cNvCxnSpPr>
          <p:nvPr/>
        </p:nvCxnSpPr>
        <p:spPr>
          <a:xfrm flipH="1">
            <a:off x="2196541" y="2491530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>
            <a:stCxn id="9" idx="0"/>
            <a:endCxn id="7" idx="4"/>
          </p:cNvCxnSpPr>
          <p:nvPr/>
        </p:nvCxnSpPr>
        <p:spPr>
          <a:xfrm flipH="1" flipV="1">
            <a:off x="471959" y="2229204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>
            <a:stCxn id="10" idx="0"/>
            <a:endCxn id="8" idx="4"/>
          </p:cNvCxnSpPr>
          <p:nvPr/>
        </p:nvCxnSpPr>
        <p:spPr>
          <a:xfrm flipV="1">
            <a:off x="2053109" y="2201505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angle 100"/>
              <p:cNvSpPr/>
              <p:nvPr/>
            </p:nvSpPr>
            <p:spPr>
              <a:xfrm>
                <a:off x="3419104" y="6022288"/>
                <a:ext cx="1059221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𝐧𝐞𝐱𝐭𝟏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1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9104" y="6022288"/>
                <a:ext cx="1059221" cy="4616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7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341620" y="347017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8201715"/>
                  </p:ext>
                </p:extLst>
              </p:nvPr>
            </p:nvGraphicFramePr>
            <p:xfrm>
              <a:off x="5341620" y="3470173"/>
              <a:ext cx="2468880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41148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41148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25000" r="-505882" b="-53970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8" name="Táblázat 30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6920832" y="1112520"/>
              <a:ext cx="15843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17284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411480">
                    <a:tc grid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𝐟𝐫𝐨𝐧𝐭𝐢𝐞𝐫</m:t>
                              </m:r>
                            </m:oMath>
                          </a14:m>
                          <a:r>
                            <a:rPr lang="en-GB" sz="2600" b="1" i="0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2</a:t>
                          </a:r>
                          <a:endParaRPr lang="en-GB" sz="26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bg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4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4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8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29999507"/>
                  </p:ext>
                </p:extLst>
              </p:nvPr>
            </p:nvGraphicFramePr>
            <p:xfrm>
              <a:off x="6920832" y="1112520"/>
              <a:ext cx="1584325" cy="24688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17284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41148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</a:tblGrid>
                  <a:tr h="411480">
                    <a:tc grid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6"/>
                          <a:stretch>
                            <a:fillRect t="-22059" r="-2299" b="-542647"/>
                          </a:stretch>
                        </a:blipFill>
                      </a:tcPr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kern="1200" dirty="0" smtClean="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kern="1200" dirty="0" smtClean="0">
                              <a:solidFill>
                                <a:schemeClr val="tx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kern="1200" dirty="0" smtClean="0">
                            <a:solidFill>
                              <a:schemeClr val="bg1"/>
                            </a:solidFill>
                            <a:latin typeface="+mn-lt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5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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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hu-HU" sz="26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600" b="0" dirty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tx1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411480">
                    <a:tc>
                      <a:txBody>
                        <a:bodyPr/>
                        <a:lstStyle/>
                        <a:p>
                          <a:pPr marL="0" marR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solidFill>
                                <a:schemeClr val="tx1"/>
                              </a:solidFill>
                              <a:latin typeface="+mj-lt"/>
                              <a:sym typeface="Wingdings" panose="05000000000000000000" pitchFamily="2" charset="2"/>
                            </a:rPr>
                            <a:t></a:t>
                          </a:r>
                          <a:r>
                            <a:rPr lang="en-US" sz="2600" kern="1200" dirty="0" smtClean="0">
                              <a:solidFill>
                                <a:schemeClr val="bg1"/>
                              </a:solidFill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.</a:t>
                          </a:r>
                          <a:endParaRPr lang="hu-HU" sz="2600" b="0" dirty="0" smtClean="0">
                            <a:solidFill>
                              <a:schemeClr val="tx1"/>
                            </a:solidFill>
                            <a:latin typeface="+mj-lt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6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4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600" b="0" dirty="0" smtClean="0">
                            <a:ln w="19050">
                              <a:solidFill>
                                <a:schemeClr val="tx1"/>
                              </a:solidFill>
                            </a:ln>
                            <a:solidFill>
                              <a:schemeClr val="accent4"/>
                            </a:solidFill>
                            <a:latin typeface="Open Sans" panose="020B06060305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29" name="Táblázat 30"/>
          <p:cNvGraphicFramePr>
            <a:graphicFrameLocks noGrp="1"/>
          </p:cNvGraphicFramePr>
          <p:nvPr>
            <p:extLst/>
          </p:nvPr>
        </p:nvGraphicFramePr>
        <p:xfrm>
          <a:off x="7682197" y="3470173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accent6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3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3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0" name="Ellipszis 29"/>
          <p:cNvSpPr/>
          <p:nvPr/>
        </p:nvSpPr>
        <p:spPr>
          <a:xfrm>
            <a:off x="4612514" y="1823515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1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1" name="Ellipszis 30"/>
          <p:cNvSpPr/>
          <p:nvPr/>
        </p:nvSpPr>
        <p:spPr>
          <a:xfrm>
            <a:off x="6215983" y="1795816"/>
            <a:ext cx="405689" cy="405689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2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32" name="Ellipszis 31"/>
          <p:cNvSpPr/>
          <p:nvPr/>
        </p:nvSpPr>
        <p:spPr>
          <a:xfrm>
            <a:off x="4656967" y="2797863"/>
            <a:ext cx="405689" cy="405689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tx1"/>
                </a:solidFill>
              </a:rPr>
              <a:t>4</a:t>
            </a:r>
            <a:endParaRPr lang="hu-HU" sz="2000" dirty="0" err="1">
              <a:ln w="12700">
                <a:noFill/>
              </a:ln>
              <a:solidFill>
                <a:schemeClr val="tx1"/>
              </a:solidFill>
            </a:endParaRPr>
          </a:p>
        </p:txBody>
      </p:sp>
      <p:sp>
        <p:nvSpPr>
          <p:cNvPr id="33" name="Ellipszis 32"/>
          <p:cNvSpPr/>
          <p:nvPr/>
        </p:nvSpPr>
        <p:spPr>
          <a:xfrm>
            <a:off x="6193664" y="2727829"/>
            <a:ext cx="405689" cy="405689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3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34" name="Ellipszis 33"/>
          <p:cNvSpPr/>
          <p:nvPr/>
        </p:nvSpPr>
        <p:spPr>
          <a:xfrm>
            <a:off x="7044563" y="2145253"/>
            <a:ext cx="405689" cy="405689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dirty="0" smtClean="0">
                <a:ln w="12700">
                  <a:noFill/>
                </a:ln>
                <a:solidFill>
                  <a:schemeClr val="bg1"/>
                </a:solidFill>
              </a:rPr>
              <a:t>5</a:t>
            </a:r>
            <a:endParaRPr lang="hu-HU" sz="2000" dirty="0" err="1">
              <a:ln w="12700">
                <a:noFill/>
              </a:ln>
              <a:solidFill>
                <a:schemeClr val="bg1"/>
              </a:solidFill>
            </a:endParaRPr>
          </a:p>
        </p:txBody>
      </p:sp>
      <p:cxnSp>
        <p:nvCxnSpPr>
          <p:cNvPr id="35" name="Egyenes összekötő 34"/>
          <p:cNvCxnSpPr>
            <a:stCxn id="30" idx="6"/>
            <a:endCxn id="31" idx="2"/>
          </p:cNvCxnSpPr>
          <p:nvPr/>
        </p:nvCxnSpPr>
        <p:spPr>
          <a:xfrm flipV="1">
            <a:off x="5018203" y="1998661"/>
            <a:ext cx="1197780" cy="2769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>
            <a:stCxn id="32" idx="6"/>
            <a:endCxn id="33" idx="2"/>
          </p:cNvCxnSpPr>
          <p:nvPr/>
        </p:nvCxnSpPr>
        <p:spPr>
          <a:xfrm flipV="1">
            <a:off x="5062656" y="2930674"/>
            <a:ext cx="1131008" cy="7003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>
            <a:stCxn id="34" idx="1"/>
            <a:endCxn id="31" idx="6"/>
          </p:cNvCxnSpPr>
          <p:nvPr/>
        </p:nvCxnSpPr>
        <p:spPr>
          <a:xfrm flipH="1" flipV="1">
            <a:off x="6621672" y="1998661"/>
            <a:ext cx="482303" cy="20600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>
            <a:stCxn id="34" idx="3"/>
            <a:endCxn id="33" idx="7"/>
          </p:cNvCxnSpPr>
          <p:nvPr/>
        </p:nvCxnSpPr>
        <p:spPr>
          <a:xfrm flipH="1">
            <a:off x="6539941" y="2491530"/>
            <a:ext cx="564034" cy="295711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>
            <a:stCxn id="32" idx="0"/>
            <a:endCxn id="30" idx="4"/>
          </p:cNvCxnSpPr>
          <p:nvPr/>
        </p:nvCxnSpPr>
        <p:spPr>
          <a:xfrm flipH="1" flipV="1">
            <a:off x="4815359" y="2229204"/>
            <a:ext cx="44453" cy="568659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gyenes összekötő 39"/>
          <p:cNvCxnSpPr>
            <a:stCxn id="33" idx="0"/>
            <a:endCxn id="31" idx="4"/>
          </p:cNvCxnSpPr>
          <p:nvPr/>
        </p:nvCxnSpPr>
        <p:spPr>
          <a:xfrm flipV="1">
            <a:off x="6396509" y="2201505"/>
            <a:ext cx="22319" cy="5263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ectangle 100"/>
              <p:cNvSpPr/>
              <p:nvPr/>
            </p:nvSpPr>
            <p:spPr>
              <a:xfrm>
                <a:off x="7762504" y="6022288"/>
                <a:ext cx="1059221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𝐧𝐞𝐱𝐭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1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62504" y="6022288"/>
                <a:ext cx="1059221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hu-HU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2" name="Táblázat 30"/>
          <p:cNvGraphicFramePr>
            <a:graphicFrameLocks noGrp="1"/>
          </p:cNvGraphicFramePr>
          <p:nvPr>
            <p:extLst/>
          </p:nvPr>
        </p:nvGraphicFramePr>
        <p:xfrm>
          <a:off x="9264456" y="3466233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accent3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accent3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accent3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4" name="Táblázat 30"/>
          <p:cNvGraphicFramePr>
            <a:graphicFrameLocks noGrp="1"/>
          </p:cNvGraphicFramePr>
          <p:nvPr>
            <p:extLst/>
          </p:nvPr>
        </p:nvGraphicFramePr>
        <p:xfrm>
          <a:off x="10040605" y="3466233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accent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accent6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3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3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6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" name="Táblázat 30"/>
          <p:cNvGraphicFramePr>
            <a:graphicFrameLocks noGrp="1"/>
          </p:cNvGraphicFramePr>
          <p:nvPr>
            <p:extLst/>
          </p:nvPr>
        </p:nvGraphicFramePr>
        <p:xfrm>
          <a:off x="10816754" y="3466233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gradFill flip="none" rotWithShape="1">
                            <a:gsLst>
                              <a:gs pos="0">
                                <a:schemeClr val="accent6"/>
                              </a:gs>
                              <a:gs pos="53000">
                                <a:schemeClr val="accent3"/>
                              </a:gs>
                              <a:gs pos="100000">
                                <a:schemeClr val="accent3"/>
                              </a:gs>
                              <a:gs pos="51000">
                                <a:schemeClr val="accent6"/>
                              </a:gs>
                            </a:gsLst>
                            <a:lin ang="2700000" scaled="0"/>
                            <a:tileRect/>
                          </a:gra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gradFill flip="none" rotWithShape="1">
                          <a:gsLst>
                            <a:gs pos="0">
                              <a:schemeClr val="accent6"/>
                            </a:gs>
                            <a:gs pos="53000">
                              <a:schemeClr val="accent3"/>
                            </a:gs>
                            <a:gs pos="100000">
                              <a:schemeClr val="accent3"/>
                            </a:gs>
                            <a:gs pos="51000">
                              <a:schemeClr val="accent6"/>
                            </a:gs>
                          </a:gsLst>
                          <a:lin ang="2700000" scaled="0"/>
                          <a:tileRect/>
                        </a:gra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>
                            <a:lumMod val="75000"/>
                          </a:schemeClr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>
                            <a:lumMod val="75000"/>
                          </a:schemeClr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églalap 46"/>
              <p:cNvSpPr/>
              <p:nvPr/>
            </p:nvSpPr>
            <p:spPr>
              <a:xfrm>
                <a:off x="10040605" y="4712105"/>
                <a:ext cx="44595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∧</m:t>
                      </m:r>
                    </m:oMath>
                  </m:oMathPara>
                </a14:m>
                <a:endParaRPr lang="hu-HU" sz="2400" dirty="0"/>
              </a:p>
            </p:txBody>
          </p:sp>
        </mc:Choice>
        <mc:Fallback xmlns="">
          <p:sp>
            <p:nvSpPr>
              <p:cNvPr id="47" name="Téglalap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40605" y="4712105"/>
                <a:ext cx="445956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églalap 47"/>
              <p:cNvSpPr/>
              <p:nvPr/>
            </p:nvSpPr>
            <p:spPr>
              <a:xfrm>
                <a:off x="10812432" y="4712105"/>
                <a:ext cx="49404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hu-HU" sz="2400" dirty="0"/>
              </a:p>
            </p:txBody>
          </p:sp>
        </mc:Choice>
        <mc:Fallback xmlns="">
          <p:sp>
            <p:nvSpPr>
              <p:cNvPr id="48" name="Téglalap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12432" y="4712105"/>
                <a:ext cx="494046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9" name="Táblázat 30"/>
          <p:cNvGraphicFramePr>
            <a:graphicFrameLocks noGrp="1"/>
          </p:cNvGraphicFramePr>
          <p:nvPr>
            <p:extLst/>
          </p:nvPr>
        </p:nvGraphicFramePr>
        <p:xfrm>
          <a:off x="9264456" y="1078021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accent3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accent3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accent3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6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3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6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0" name="Táblázat 30"/>
          <p:cNvGraphicFramePr>
            <a:graphicFrameLocks noGrp="1"/>
          </p:cNvGraphicFramePr>
          <p:nvPr>
            <p:extLst/>
          </p:nvPr>
        </p:nvGraphicFramePr>
        <p:xfrm>
          <a:off x="10040605" y="1078021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>
                        <a:solidFill>
                          <a:schemeClr val="accent2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600" b="0" dirty="0" smtClean="0">
                          <a:ln w="19050">
                            <a:solidFill>
                              <a:schemeClr val="tx1"/>
                            </a:solidFill>
                          </a:ln>
                          <a:solidFill>
                            <a:schemeClr val="accent4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4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100"/>
              <p:cNvSpPr/>
              <p:nvPr/>
            </p:nvSpPr>
            <p:spPr>
              <a:xfrm>
                <a:off x="9213798" y="652168"/>
                <a:ext cx="2711502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400" i="0" u="sng" dirty="0" smtClean="0"/>
                  <a:t>Length</a:t>
                </a:r>
                <a:r>
                  <a:rPr lang="hu-HU" sz="2400" i="0" u="sng" dirty="0" smtClean="0"/>
                  <a:t> = 1</a:t>
                </a:r>
                <a:r>
                  <a:rPr lang="en-US" sz="2400" dirty="0" smtClean="0"/>
                  <a:t>  </a:t>
                </a:r>
                <a:r>
                  <a:rPr lang="en-US" sz="2400" dirty="0" smtClean="0">
                    <a:sym typeface="Wingdings" panose="05000000000000000000" pitchFamily="2" charset="2"/>
                  </a:rPr>
                  <a:t></a:t>
                </a:r>
                <a:endParaRPr lang="hu-HU" sz="2400" i="0" u="sng" dirty="0" smtClean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𝐧𝐞𝐱𝐭𝟏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land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𝐟𝐫𝐨𝐧𝐭𝐢𝐞𝐫𝟐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51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13798" y="652168"/>
                <a:ext cx="2711502" cy="830997"/>
              </a:xfrm>
              <a:prstGeom prst="rect">
                <a:avLst/>
              </a:prstGeom>
              <a:blipFill>
                <a:blip r:embed="rId10"/>
                <a:stretch>
                  <a:fillRect l="-449" t="-6618" r="-132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2" name="Táblázat 30"/>
          <p:cNvGraphicFramePr>
            <a:graphicFrameLocks noGrp="1"/>
          </p:cNvGraphicFramePr>
          <p:nvPr>
            <p:extLst/>
          </p:nvPr>
        </p:nvGraphicFramePr>
        <p:xfrm>
          <a:off x="10816754" y="1078021"/>
          <a:ext cx="82296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1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600" b="1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600" b="1" i="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gradFill flip="none" rotWithShape="1">
                          <a:gsLst>
                            <a:gs pos="50000">
                              <a:srgbClr val="98739D"/>
                            </a:gs>
                            <a:gs pos="49000">
                              <a:schemeClr val="accent3"/>
                            </a:gs>
                            <a:gs pos="0">
                              <a:schemeClr val="accent3"/>
                            </a:gs>
                            <a:gs pos="100000">
                              <a:schemeClr val="accent2"/>
                            </a:gs>
                          </a:gsLst>
                          <a:lin ang="2700000" scaled="0"/>
                          <a:tileRect/>
                        </a:gra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 smtClean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2">
                            <a:lumMod val="75000"/>
                          </a:schemeClr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>
                            <a:lumMod val="75000"/>
                          </a:schemeClr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600" b="0" dirty="0">
                        <a:ln w="19050">
                          <a:solidFill>
                            <a:schemeClr val="tx1"/>
                          </a:solidFill>
                        </a:ln>
                        <a:solidFill>
                          <a:schemeClr val="accent3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églalap 52"/>
              <p:cNvSpPr/>
              <p:nvPr/>
            </p:nvSpPr>
            <p:spPr>
              <a:xfrm>
                <a:off x="10058787" y="2319635"/>
                <a:ext cx="427774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∧</m:t>
                      </m:r>
                    </m:oMath>
                  </m:oMathPara>
                </a14:m>
                <a:endParaRPr lang="hu-HU" sz="2400" dirty="0"/>
              </a:p>
            </p:txBody>
          </p:sp>
        </mc:Choice>
        <mc:Fallback xmlns="">
          <p:sp>
            <p:nvSpPr>
              <p:cNvPr id="53" name="Téglalap 5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58787" y="2319635"/>
                <a:ext cx="427774" cy="461665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églalap 53"/>
              <p:cNvSpPr/>
              <p:nvPr/>
            </p:nvSpPr>
            <p:spPr>
              <a:xfrm>
                <a:off x="10792514" y="1858303"/>
                <a:ext cx="49404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hu-HU" sz="2400" dirty="0"/>
              </a:p>
            </p:txBody>
          </p:sp>
        </mc:Choice>
        <mc:Fallback xmlns="">
          <p:sp>
            <p:nvSpPr>
              <p:cNvPr id="54" name="Téglalap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92514" y="1858303"/>
                <a:ext cx="494046" cy="461665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Rectangle 100"/>
              <p:cNvSpPr/>
              <p:nvPr/>
            </p:nvSpPr>
            <p:spPr>
              <a:xfrm>
                <a:off x="9251898" y="5950803"/>
                <a:ext cx="2711502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hu-HU" sz="2400" i="0" u="sng" dirty="0" smtClean="0"/>
                  <a:t>Length = 2</a:t>
                </a:r>
                <a:r>
                  <a:rPr lang="en-US" sz="2400" i="0" dirty="0" smtClean="0"/>
                  <a:t>  </a:t>
                </a:r>
                <a:r>
                  <a:rPr lang="en-US" sz="2400" i="0" dirty="0" smtClean="0">
                    <a:sym typeface="Wingdings" panose="05000000000000000000" pitchFamily="2" charset="2"/>
                  </a:rPr>
                  <a:t></a:t>
                </a:r>
                <a:endParaRPr lang="hu-HU" sz="2400" i="0" dirty="0" smtClean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𝐧𝐞𝐱𝐭𝟏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sz="2400" b="0" i="0" smtClean="0">
                          <a:latin typeface="Cambria Math" panose="02040503050406030204" pitchFamily="18" charset="0"/>
                        </a:rPr>
                        <m:t>land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hu-HU" sz="2400" b="1" i="0" smtClean="0">
                          <a:latin typeface="Cambria Math" panose="02040503050406030204" pitchFamily="18" charset="0"/>
                        </a:rPr>
                        <m:t>𝐧𝐞𝐱𝐭</m:t>
                      </m:r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55" name="Rectangle 10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51898" y="5950803"/>
                <a:ext cx="2711502" cy="830997"/>
              </a:xfrm>
              <a:prstGeom prst="rect">
                <a:avLst/>
              </a:prstGeom>
              <a:blipFill>
                <a:blip r:embed="rId13"/>
                <a:stretch>
                  <a:fillRect t="-65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48791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41" grpId="0"/>
      <p:bldP spid="47" grpId="0"/>
      <p:bldP spid="48" grpId="0"/>
      <p:bldP spid="51" grpId="0"/>
      <p:bldP spid="53" grpId="0"/>
      <p:bldP spid="54" grpId="0"/>
      <p:bldP spid="55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GraphBLAS</a:t>
            </a:r>
            <a:r>
              <a:rPr lang="en-US" dirty="0" smtClean="0"/>
              <a:t> and </a:t>
            </a:r>
            <a:r>
              <a:rPr lang="hu-HU" dirty="0" smtClean="0"/>
              <a:t>SuiteSparse internals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142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GraphBLAS</a:t>
            </a:r>
            <a:r>
              <a:rPr lang="en-US" dirty="0" smtClean="0"/>
              <a:t> C API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5"/>
            <a:ext cx="11811000" cy="2152645"/>
          </a:xfrm>
        </p:spPr>
        <p:txBody>
          <a:bodyPr/>
          <a:lstStyle/>
          <a:p>
            <a:r>
              <a:rPr lang="en-US" dirty="0" smtClean="0"/>
              <a:t>“A </a:t>
            </a:r>
            <a:r>
              <a:rPr lang="en-US" dirty="0"/>
              <a:t>crucial piece of the </a:t>
            </a:r>
            <a:r>
              <a:rPr lang="en-US" dirty="0" err="1"/>
              <a:t>GraphBLAS</a:t>
            </a:r>
            <a:r>
              <a:rPr lang="en-US" dirty="0"/>
              <a:t> effort is to translate the </a:t>
            </a:r>
            <a:r>
              <a:rPr lang="en-US" dirty="0" smtClean="0"/>
              <a:t>mathematical specification </a:t>
            </a:r>
            <a:r>
              <a:rPr lang="en-US" dirty="0"/>
              <a:t>to an </a:t>
            </a:r>
            <a:r>
              <a:rPr lang="en-US" dirty="0" smtClean="0"/>
              <a:t>API that</a:t>
            </a:r>
            <a:endParaRPr lang="en-US" dirty="0"/>
          </a:p>
          <a:p>
            <a:pPr lvl="1"/>
            <a:r>
              <a:rPr lang="en-US" dirty="0" smtClean="0"/>
              <a:t>is </a:t>
            </a:r>
            <a:r>
              <a:rPr lang="en-US" dirty="0"/>
              <a:t>faithful to the mathematics as much as possible, and</a:t>
            </a:r>
          </a:p>
          <a:p>
            <a:pPr lvl="1"/>
            <a:r>
              <a:rPr lang="en-US" dirty="0"/>
              <a:t>enables efficient implementations on modern hardware</a:t>
            </a:r>
            <a:r>
              <a:rPr lang="en-US" dirty="0" smtClean="0"/>
              <a:t>.”</a:t>
            </a:r>
          </a:p>
        </p:txBody>
      </p:sp>
      <p:sp>
        <p:nvSpPr>
          <p:cNvPr id="11" name="Rectangle 10"/>
          <p:cNvSpPr/>
          <p:nvPr/>
        </p:nvSpPr>
        <p:spPr>
          <a:xfrm>
            <a:off x="-231139" y="5067300"/>
            <a:ext cx="12801599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700" dirty="0" err="1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mxm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(Matrix *C, Matrix M, </a:t>
            </a:r>
            <a:r>
              <a:rPr lang="en-US" sz="1700" dirty="0" err="1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BinaryOp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 </a:t>
            </a:r>
            <a:r>
              <a:rPr lang="en-US" sz="1700" dirty="0" err="1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accum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, </a:t>
            </a:r>
            <a:r>
              <a:rPr lang="en-US" sz="1700" dirty="0" err="1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Semiring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 </a:t>
            </a:r>
            <a:r>
              <a:rPr lang="en-US" sz="1700" dirty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op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, Matrix A, Matrix B, </a:t>
            </a:r>
            <a:r>
              <a:rPr lang="en-US" sz="1700" dirty="0" smtClean="0">
                <a:solidFill>
                  <a:schemeClr val="accent5"/>
                </a:solidFill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Descriptor </a:t>
            </a:r>
            <a:r>
              <a:rPr lang="en-US" sz="1700" dirty="0" err="1" smtClean="0">
                <a:solidFill>
                  <a:schemeClr val="accent5"/>
                </a:solidFill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desc</a:t>
            </a:r>
            <a:r>
              <a:rPr lang="en-US" sz="1700" dirty="0" smtClean="0">
                <a:latin typeface="DejaVu Sans Mono" panose="020B0609030804020204" pitchFamily="49" charset="0"/>
                <a:ea typeface="DejaVu Sans Mono" panose="020B0609030804020204" pitchFamily="49" charset="0"/>
                <a:cs typeface="DejaVu Sans Mono" panose="020B0609030804020204" pitchFamily="49" charset="0"/>
              </a:rPr>
              <a:t>)</a:t>
            </a:r>
            <a:endParaRPr lang="en-US" sz="1700" dirty="0">
              <a:latin typeface="DejaVu Sans Mono" panose="020B0609030804020204" pitchFamily="49" charset="0"/>
              <a:ea typeface="DejaVu Sans Mono" panose="020B0609030804020204" pitchFamily="49" charset="0"/>
              <a:cs typeface="DejaVu Sans Mono" panose="020B0609030804020204" pitchFamily="49" charset="0"/>
            </a:endParaRPr>
          </a:p>
        </p:txBody>
      </p:sp>
      <p:cxnSp>
        <p:nvCxnSpPr>
          <p:cNvPr id="6" name="Straight Connector 5"/>
          <p:cNvCxnSpPr>
            <a:stCxn id="35" idx="2"/>
            <a:endCxn id="51" idx="0"/>
          </p:cNvCxnSpPr>
          <p:nvPr/>
        </p:nvCxnSpPr>
        <p:spPr>
          <a:xfrm>
            <a:off x="7467600" y="3670875"/>
            <a:ext cx="800100" cy="132417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36" idx="2"/>
            <a:endCxn id="50" idx="0"/>
          </p:cNvCxnSpPr>
          <p:nvPr/>
        </p:nvCxnSpPr>
        <p:spPr>
          <a:xfrm>
            <a:off x="8191500" y="3670875"/>
            <a:ext cx="1409700" cy="132417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33" idx="2"/>
            <a:endCxn id="47" idx="0"/>
          </p:cNvCxnSpPr>
          <p:nvPr/>
        </p:nvCxnSpPr>
        <p:spPr>
          <a:xfrm flipH="1">
            <a:off x="5029200" y="3670875"/>
            <a:ext cx="457200" cy="131873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32" idx="2"/>
            <a:endCxn id="49" idx="0"/>
          </p:cNvCxnSpPr>
          <p:nvPr/>
        </p:nvCxnSpPr>
        <p:spPr>
          <a:xfrm flipH="1">
            <a:off x="3200400" y="3670875"/>
            <a:ext cx="1600200" cy="132417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31" idx="2"/>
            <a:endCxn id="46" idx="0"/>
          </p:cNvCxnSpPr>
          <p:nvPr/>
        </p:nvCxnSpPr>
        <p:spPr>
          <a:xfrm flipH="1">
            <a:off x="1807697" y="3670875"/>
            <a:ext cx="2269003" cy="132417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34" idx="2"/>
            <a:endCxn id="48" idx="0"/>
          </p:cNvCxnSpPr>
          <p:nvPr/>
        </p:nvCxnSpPr>
        <p:spPr>
          <a:xfrm>
            <a:off x="6591300" y="3670875"/>
            <a:ext cx="266700" cy="1324179"/>
          </a:xfrm>
          <a:prstGeom prst="line">
            <a:avLst/>
          </a:prstGeom>
          <a:ln w="285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angle 15"/>
              <p:cNvSpPr/>
              <p:nvPr/>
            </p:nvSpPr>
            <p:spPr>
              <a:xfrm>
                <a:off x="3788795" y="3014370"/>
                <a:ext cx="2438400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3200" smtClean="0">
                          <a:latin typeface="Cambria Math" panose="02040503050406030204" pitchFamily="18" charset="0"/>
                        </a:rPr>
                        <m:t>𝐂</m:t>
                      </m:r>
                      <m:d>
                        <m:dPr>
                          <m:begChr m:val="⟨"/>
                          <m:endChr m:val="⟩"/>
                          <m:ctrlPr>
                            <a:rPr lang="en-US" sz="3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200" b="0" i="1" smtClean="0">
                              <a:solidFill>
                                <a:schemeClr val="accent5"/>
                              </a:solidFill>
                              <a:latin typeface="Cambria Math" panose="02040503050406030204" pitchFamily="18" charset="0"/>
                            </a:rPr>
                            <m:t>¬</m:t>
                          </m:r>
                          <m:r>
                            <a:rPr lang="en-US" sz="3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𝐌</m:t>
                          </m:r>
                        </m:e>
                      </m:d>
                      <m:r>
                        <a:rPr lang="en-US" sz="320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⊙</m:t>
                      </m:r>
                      <m:r>
                        <a:rPr lang="en-US" sz="320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sz="3200" b="1" dirty="0"/>
              </a:p>
            </p:txBody>
          </p:sp>
        </mc:Choice>
        <mc:Fallback xmlns="">
          <p:sp>
            <p:nvSpPr>
              <p:cNvPr id="16" name="Rectangle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88795" y="3014370"/>
                <a:ext cx="2438400" cy="58477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5970381" y="3014370"/>
                <a:ext cx="2788071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32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⊕.⊗</m:t>
                      </m:r>
                      <m:d>
                        <m:dPr>
                          <m:ctrlPr>
                            <a:rPr lang="en-US" sz="3200" i="1" dirty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sz="3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3200" b="1" i="0" smtClean="0">
                                  <a:latin typeface="Cambria Math" panose="02040503050406030204" pitchFamily="18" charset="0"/>
                                </a:rPr>
                                <m:t>𝐀</m:t>
                              </m:r>
                            </m:e>
                            <m:sup>
                              <m:r>
                                <a:rPr lang="en-US" sz="3200" i="1">
                                  <a:solidFill>
                                    <a:schemeClr val="accent5"/>
                                  </a:solidFill>
                                  <a:latin typeface="Cambria Math" panose="02040503050406030204" pitchFamily="18" charset="0"/>
                                </a:rPr>
                                <m:t>⊤</m:t>
                              </m:r>
                            </m:sup>
                          </m:sSup>
                          <m:r>
                            <a:rPr lang="en-US" sz="32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sz="3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3200">
                                  <a:latin typeface="Cambria Math" panose="02040503050406030204" pitchFamily="18" charset="0"/>
                                </a:rPr>
                                <m:t>𝐁</m:t>
                              </m:r>
                            </m:e>
                            <m:sup>
                              <m:r>
                                <a:rPr lang="en-US" sz="3200" i="1">
                                  <a:solidFill>
                                    <a:schemeClr val="accent5"/>
                                  </a:solidFill>
                                  <a:latin typeface="Cambria Math" panose="02040503050406030204" pitchFamily="18" charset="0"/>
                                </a:rPr>
                                <m:t>⊤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lang="en-US" sz="3200" b="1" dirty="0"/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0381" y="3014370"/>
                <a:ext cx="2788071" cy="5847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Rectangle 30"/>
          <p:cNvSpPr/>
          <p:nvPr/>
        </p:nvSpPr>
        <p:spPr>
          <a:xfrm>
            <a:off x="40386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47625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4483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65532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74295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8153400" y="3594675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769597" y="499505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991100" y="498961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819900" y="499505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3162300" y="499505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563100" y="499505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8229600" y="4995054"/>
            <a:ext cx="76200" cy="76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400" b="1" dirty="0" err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62" name="Tartalom helye 2"/>
          <p:cNvSpPr txBox="1">
            <a:spLocks/>
          </p:cNvSpPr>
          <p:nvPr/>
        </p:nvSpPr>
        <p:spPr>
          <a:xfrm>
            <a:off x="966942" y="5922796"/>
            <a:ext cx="10703088" cy="493622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Wingdings" pitchFamily="2" charset="2"/>
              <a:buChar char="§"/>
              <a:defRPr sz="32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>
                  <a:lumMod val="95000"/>
                  <a:lumOff val="5000"/>
                </a:schemeClr>
              </a:buClr>
              <a:buFont typeface="Courier New" pitchFamily="49" charset="0"/>
              <a:buChar char="o"/>
              <a:defRPr sz="28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Tx/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914400">
              <a:buNone/>
            </a:pPr>
            <a:r>
              <a:rPr lang="en-US" sz="2800" dirty="0" smtClean="0"/>
              <a:t>A. </a:t>
            </a:r>
            <a:r>
              <a:rPr lang="en-US" sz="2800" dirty="0" err="1" smtClean="0">
                <a:latin typeface="Open Sans" panose="020B0606030504020204" pitchFamily="34" charset="0"/>
              </a:rPr>
              <a:t>Buluç</a:t>
            </a:r>
            <a:r>
              <a:rPr lang="en-US" sz="2800" dirty="0" smtClean="0">
                <a:latin typeface="Open Sans" panose="020B0606030504020204" pitchFamily="34" charset="0"/>
              </a:rPr>
              <a:t> et al.: </a:t>
            </a:r>
            <a:r>
              <a:rPr lang="en-US" sz="2800" i="1" dirty="0" smtClean="0"/>
              <a:t>Design of the </a:t>
            </a:r>
            <a:r>
              <a:rPr lang="en-US" sz="2800" i="1" dirty="0" err="1" smtClean="0"/>
              <a:t>GraphBLAS</a:t>
            </a:r>
            <a:r>
              <a:rPr lang="en-US" sz="2800" i="1" dirty="0" smtClean="0"/>
              <a:t> C API, </a:t>
            </a:r>
            <a:r>
              <a:rPr lang="en-US" sz="2800" dirty="0" smtClean="0"/>
              <a:t>GABB@IPDPS 2017</a:t>
            </a: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694" y="5863387"/>
            <a:ext cx="473248" cy="612439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1530955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GraphBLAS</a:t>
            </a:r>
            <a:r>
              <a:rPr lang="en-US" dirty="0" smtClean="0"/>
              <a:t> objects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5"/>
            <a:ext cx="11811000" cy="2737102"/>
          </a:xfrm>
        </p:spPr>
        <p:txBody>
          <a:bodyPr/>
          <a:lstStyle/>
          <a:p>
            <a:r>
              <a:rPr lang="en-US" dirty="0" err="1"/>
              <a:t>GraphBLAS</a:t>
            </a:r>
            <a:r>
              <a:rPr lang="en-US" dirty="0"/>
              <a:t> objects are </a:t>
            </a:r>
            <a:r>
              <a:rPr lang="en-US" dirty="0" smtClean="0"/>
              <a:t>opaque: the matrix representation can be adjusted to suit the </a:t>
            </a:r>
            <a:r>
              <a:rPr lang="en-US" dirty="0"/>
              <a:t>data distribution, </a:t>
            </a:r>
            <a:r>
              <a:rPr lang="en-US" dirty="0" smtClean="0"/>
              <a:t>hardware</a:t>
            </a:r>
            <a:r>
              <a:rPr lang="en-US" dirty="0"/>
              <a:t>, etc.</a:t>
            </a:r>
          </a:p>
          <a:p>
            <a:r>
              <a:rPr lang="en-US" dirty="0"/>
              <a:t>The typical representations are compressed formats are:</a:t>
            </a:r>
          </a:p>
          <a:p>
            <a:pPr lvl="1"/>
            <a:r>
              <a:rPr lang="en-US" dirty="0"/>
              <a:t>CSR: Compressed Sparse </a:t>
            </a:r>
            <a:r>
              <a:rPr lang="en-US" dirty="0" smtClean="0"/>
              <a:t>Row	</a:t>
            </a:r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(also known as CRS)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  <a:p>
            <a:pPr lvl="1"/>
            <a:r>
              <a:rPr lang="en-US" dirty="0" smtClean="0"/>
              <a:t>CSC: </a:t>
            </a:r>
            <a:r>
              <a:rPr lang="en-US" dirty="0"/>
              <a:t>Compressed Sparse </a:t>
            </a:r>
            <a:r>
              <a:rPr lang="en-US" dirty="0" smtClean="0"/>
              <a:t>Column	</a:t>
            </a:r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(also known as CCS)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4196127"/>
                  </p:ext>
                </p:extLst>
              </p:nvPr>
            </p:nvGraphicFramePr>
            <p:xfrm>
              <a:off x="838200" y="363599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"/>
                              </m:oMathParaPr>
                              <m:oMath xmlns:m="http://schemas.openxmlformats.org/officeDocument/2006/math">
                                <m:r>
                                  <a:rPr lang="en-GB" sz="2400" b="1" i="0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𝐀</m:t>
                                </m:r>
                              </m:oMath>
                            </m:oMathPara>
                          </a14:m>
                          <a:endParaRPr lang="en-GB" sz="2400" b="1" i="0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áblázat 1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4196127"/>
                  </p:ext>
                </p:extLst>
              </p:nvPr>
            </p:nvGraphicFramePr>
            <p:xfrm>
              <a:off x="838200" y="3635991"/>
              <a:ext cx="2926080" cy="2926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6576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6576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576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2"/>
                          <a:stretch>
                            <a:fillRect t="-26667" r="-711667" b="-75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.3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.8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.7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.2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</a:rPr>
                            <a:t>.4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657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40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.1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.5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000" b="0" baseline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.9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7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357167"/>
              </p:ext>
            </p:extLst>
          </p:nvPr>
        </p:nvGraphicFramePr>
        <p:xfrm>
          <a:off x="4438650" y="5301362"/>
          <a:ext cx="5852160" cy="36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1586057769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93857288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92450600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640581948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15514532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19850647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710226704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solidFill>
                            <a:schemeClr val="tx1"/>
                          </a:solidFill>
                          <a:sym typeface="Wingdings" panose="05000000000000000000" pitchFamily="2" charset="2"/>
                        </a:rPr>
                        <a:t>col index</a:t>
                      </a:r>
                      <a:endParaRPr lang="hu-HU" sz="24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4418258"/>
              </p:ext>
            </p:extLst>
          </p:nvPr>
        </p:nvGraphicFramePr>
        <p:xfrm>
          <a:off x="4438650" y="5958840"/>
          <a:ext cx="5852160" cy="36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1586057769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93857288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92450600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640581948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15514532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19850647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710226704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solidFill>
                            <a:schemeClr val="tx1"/>
                          </a:solidFill>
                          <a:sym typeface="Wingdings" panose="05000000000000000000" pitchFamily="2" charset="2"/>
                        </a:rPr>
                        <a:t>value</a:t>
                      </a:r>
                      <a:endParaRPr lang="hu-HU" sz="24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.8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.1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.7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.2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.4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.1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.1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.9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Tábláza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7581573"/>
              </p:ext>
            </p:extLst>
          </p:nvPr>
        </p:nvGraphicFramePr>
        <p:xfrm>
          <a:off x="4438650" y="4627995"/>
          <a:ext cx="6217920" cy="36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1586057769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92450600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640581948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3155145322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3559152587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solidFill>
                            <a:schemeClr val="tx1"/>
                          </a:solidFill>
                          <a:sym typeface="Wingdings" panose="05000000000000000000" pitchFamily="2" charset="2"/>
                        </a:rPr>
                        <a:t>row </a:t>
                      </a:r>
                      <a:r>
                        <a:rPr lang="en-US" sz="2400" dirty="0" err="1" smtClean="0">
                          <a:solidFill>
                            <a:schemeClr val="tx1"/>
                          </a:solidFill>
                          <a:sym typeface="Wingdings" panose="05000000000000000000" pitchFamily="2" charset="2"/>
                        </a:rPr>
                        <a:t>ptr</a:t>
                      </a:r>
                      <a:endParaRPr lang="hu-HU" sz="24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5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10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tx1"/>
                          </a:solidFill>
                          <a:latin typeface="+mj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13</a:t>
                      </a:r>
                      <a:endParaRPr lang="hu-HU" sz="2000" b="0" dirty="0">
                        <a:solidFill>
                          <a:schemeClr val="tx1"/>
                        </a:solidFill>
                        <a:latin typeface="+mj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4438650" y="3824157"/>
                <a:ext cx="3695242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/>
                <a:r>
                  <a:rPr lang="en-US" sz="2400" dirty="0" smtClean="0"/>
                  <a:t>CSR representation of </a:t>
                </a:r>
                <a14:m>
                  <m:oMath xmlns:m="http://schemas.openxmlformats.org/officeDocument/2006/math">
                    <m:r>
                      <a:rPr lang="en-GB" sz="2400" b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𝐀</m:t>
                    </m:r>
                  </m:oMath>
                </a14:m>
                <a:r>
                  <a:rPr lang="en-GB" sz="2400" dirty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</a:t>
                </a:r>
                <a:endParaRPr lang="en-GB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650" y="3824157"/>
                <a:ext cx="3695242" cy="461665"/>
              </a:xfrm>
              <a:prstGeom prst="rect">
                <a:avLst/>
              </a:prstGeom>
              <a:blipFill>
                <a:blip r:embed="rId3"/>
                <a:stretch>
                  <a:fillRect l="-2475" t="-13158" r="-165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Straight Arrow Connector 10"/>
          <p:cNvCxnSpPr/>
          <p:nvPr/>
        </p:nvCxnSpPr>
        <p:spPr>
          <a:xfrm>
            <a:off x="6096000" y="4993755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>
            <a:off x="6819900" y="4993755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>
            <a:off x="7543800" y="4993755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7924800" y="4986659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>
            <a:off x="8648700" y="4986658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9372600" y="4986657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8991600" y="4986656"/>
            <a:ext cx="0" cy="3076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2157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suiteSparse:GraphBLAS</a:t>
            </a:r>
            <a:r>
              <a:rPr lang="en-US" dirty="0" smtClean="0"/>
              <a:t> internals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5"/>
            <a:ext cx="11811000" cy="4476746"/>
          </a:xfrm>
        </p:spPr>
        <p:txBody>
          <a:bodyPr/>
          <a:lstStyle/>
          <a:p>
            <a:r>
              <a:rPr lang="en-US" dirty="0" smtClean="0"/>
              <a:t>Authored by Prof. Tim Davis at Texas A&amp;M University, based on his </a:t>
            </a:r>
            <a:r>
              <a:rPr lang="en-US" dirty="0" err="1" smtClean="0"/>
              <a:t>SuiteSparse</a:t>
            </a:r>
            <a:r>
              <a:rPr lang="en-US" dirty="0" smtClean="0"/>
              <a:t> library (used in MATLAB).</a:t>
            </a:r>
          </a:p>
          <a:p>
            <a:r>
              <a:rPr lang="en-US" dirty="0" smtClean="0"/>
              <a:t>Design decisions, algorithms and data structures are </a:t>
            </a:r>
            <a:r>
              <a:rPr lang="hu-HU" dirty="0" smtClean="0"/>
              <a:t>discussed in the TOMS paper</a:t>
            </a:r>
            <a:r>
              <a:rPr lang="en-US" dirty="0" smtClean="0"/>
              <a:t> and in the User Guide.</a:t>
            </a:r>
          </a:p>
          <a:p>
            <a:r>
              <a:rPr lang="en-US" dirty="0" smtClean="0"/>
              <a:t>Extensions: methods and types prefixed with </a:t>
            </a:r>
            <a:r>
              <a:rPr lang="en-US" dirty="0" err="1" smtClean="0">
                <a:latin typeface="Consolas" panose="020B0609020204030204" pitchFamily="49" charset="0"/>
              </a:rPr>
              <a:t>GxB</a:t>
            </a:r>
            <a:r>
              <a:rPr lang="en-US" dirty="0" smtClean="0"/>
              <a:t>.</a:t>
            </a:r>
            <a:endParaRPr lang="hu-HU" dirty="0"/>
          </a:p>
          <a:p>
            <a:r>
              <a:rPr lang="en-US" dirty="0" smtClean="0"/>
              <a:t>Sophisticated load balancer for multi-threaded execution.</a:t>
            </a:r>
          </a:p>
          <a:p>
            <a:r>
              <a:rPr lang="en-US" dirty="0" smtClean="0"/>
              <a:t>A GPU implementation is a work-in-progress.</a:t>
            </a:r>
            <a:endParaRPr lang="en-US" dirty="0"/>
          </a:p>
        </p:txBody>
      </p:sp>
      <p:pic>
        <p:nvPicPr>
          <p:cNvPr id="4" name="Kép 3">
            <a:hlinkClick r:id="rId2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12" y="5619053"/>
            <a:ext cx="683205" cy="1011656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sp>
        <p:nvSpPr>
          <p:cNvPr id="6" name="Téglalap 5"/>
          <p:cNvSpPr/>
          <p:nvPr/>
        </p:nvSpPr>
        <p:spPr>
          <a:xfrm>
            <a:off x="739817" y="5615046"/>
            <a:ext cx="5699083" cy="9694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T.A. Davis: </a:t>
            </a:r>
            <a:r>
              <a:rPr lang="en-US" sz="19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Algorithm 1000: </a:t>
            </a:r>
            <a:r>
              <a:rPr lang="en-US" sz="19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SuiteSparse:GraphBLAS</a:t>
            </a:r>
            <a:r>
              <a:rPr lang="en-US" sz="19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graph algorithms in the language of sparse linear algebra,</a:t>
            </a:r>
            <a:r>
              <a:rPr lang="en-US" sz="19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9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ACM TOMS, 2019</a:t>
            </a:r>
            <a:endParaRPr lang="en-US" sz="19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5" name="Kép 4">
            <a:hlinkClick r:id="rId4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6200" y="5666835"/>
            <a:ext cx="1154552" cy="865914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  <p:sp>
        <p:nvSpPr>
          <p:cNvPr id="7" name="Téglalap 6"/>
          <p:cNvSpPr/>
          <p:nvPr/>
        </p:nvSpPr>
        <p:spPr>
          <a:xfrm>
            <a:off x="7580752" y="5615044"/>
            <a:ext cx="4649348" cy="9694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9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T.A. Davis: </a:t>
            </a:r>
            <a:r>
              <a:rPr lang="en-US" sz="1900" i="1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SuiteSparse:GraphBLAS</a:t>
            </a:r>
            <a:r>
              <a:rPr lang="en-US" sz="19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 </a:t>
            </a:r>
            <a:r>
              <a:rPr lang="en-US" sz="19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graph </a:t>
            </a:r>
            <a:r>
              <a:rPr lang="en-US" sz="19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algorithms </a:t>
            </a:r>
            <a:r>
              <a:rPr lang="en-US" sz="19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via sparse matrix operations on </a:t>
            </a:r>
            <a:r>
              <a:rPr lang="en-US" sz="1900" i="1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semirings</a:t>
            </a:r>
            <a:r>
              <a:rPr lang="en-US" sz="1900" i="1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en-US" sz="19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Sparse Days 2017</a:t>
            </a:r>
            <a:endParaRPr lang="en-US" sz="19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4766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GraphBLAS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5"/>
            <a:ext cx="9480889" cy="4820364"/>
          </a:xfrm>
        </p:spPr>
        <p:txBody>
          <a:bodyPr/>
          <a:lstStyle/>
          <a:p>
            <a:r>
              <a:rPr lang="en-US" dirty="0" smtClean="0"/>
              <a:t>Graph algorithms are challenging to program</a:t>
            </a:r>
          </a:p>
          <a:p>
            <a:pPr lvl="1"/>
            <a:r>
              <a:rPr lang="en-US" dirty="0" smtClean="0"/>
              <a:t>irregular access patterns → poor locality</a:t>
            </a:r>
          </a:p>
          <a:p>
            <a:pPr lvl="1"/>
            <a:r>
              <a:rPr lang="en-US" dirty="0" smtClean="0"/>
              <a:t>caching and parallelization are difficult</a:t>
            </a:r>
          </a:p>
          <a:p>
            <a:pPr marL="0" indent="0">
              <a:buNone/>
            </a:pPr>
            <a:endParaRPr lang="en-US" sz="1600" dirty="0" smtClean="0"/>
          </a:p>
          <a:p>
            <a:r>
              <a:rPr lang="en-US" dirty="0" smtClean="0"/>
              <a:t>Optimizations often limit portability</a:t>
            </a:r>
          </a:p>
          <a:p>
            <a:pPr marL="0" indent="0">
              <a:buNone/>
            </a:pPr>
            <a:endParaRPr lang="en-US" sz="1600" dirty="0" smtClean="0">
              <a:latin typeface="+mj-lt"/>
            </a:endParaRPr>
          </a:p>
          <a:p>
            <a:r>
              <a:rPr lang="en-US" dirty="0" smtClean="0"/>
              <a:t>The</a:t>
            </a:r>
            <a:r>
              <a:rPr lang="en-US" dirty="0" smtClean="0">
                <a:latin typeface="+mj-lt"/>
              </a:rPr>
              <a:t> </a:t>
            </a:r>
            <a:r>
              <a:rPr lang="en-US" dirty="0" err="1" smtClean="0">
                <a:latin typeface="+mj-lt"/>
              </a:rPr>
              <a:t>GraphBLAS</a:t>
            </a:r>
            <a:r>
              <a:rPr lang="en-US" dirty="0" smtClean="0"/>
              <a:t> introduces an abstraction layer using the language of linear algebra</a:t>
            </a:r>
          </a:p>
          <a:p>
            <a:pPr lvl="1"/>
            <a:r>
              <a:rPr lang="en-US" dirty="0" smtClean="0"/>
              <a:t>graph ≡ sparse matrix</a:t>
            </a:r>
          </a:p>
          <a:p>
            <a:pPr lvl="1"/>
            <a:r>
              <a:rPr lang="en-US" dirty="0" smtClean="0"/>
              <a:t>navigation step ≡ </a:t>
            </a:r>
            <a:r>
              <a:rPr lang="en-US" dirty="0" err="1" smtClean="0"/>
              <a:t>matvec</a:t>
            </a:r>
            <a:r>
              <a:rPr lang="en-US" dirty="0" smtClean="0"/>
              <a:t> on </a:t>
            </a:r>
            <a:r>
              <a:rPr lang="en-US" dirty="0" err="1" smtClean="0"/>
              <a:t>semirings</a:t>
            </a:r>
            <a:endParaRPr lang="en-US" dirty="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Szövegdoboz 3"/>
              <p:cNvSpPr txBox="1"/>
              <p:nvPr/>
            </p:nvSpPr>
            <p:spPr>
              <a:xfrm>
                <a:off x="10507867" y="2777435"/>
                <a:ext cx="464871" cy="55399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≡</m:t>
                      </m:r>
                    </m:oMath>
                  </m:oMathPara>
                </a14:m>
                <a:endParaRPr lang="en-US" sz="3600" dirty="0"/>
              </a:p>
            </p:txBody>
          </p:sp>
        </mc:Choice>
        <mc:Fallback xmlns="">
          <p:sp>
            <p:nvSpPr>
              <p:cNvPr id="4" name="Szövegdoboz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07867" y="2777435"/>
                <a:ext cx="464871" cy="553998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5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0366072"/>
                  </p:ext>
                </p:extLst>
              </p:nvPr>
            </p:nvGraphicFramePr>
            <p:xfrm>
              <a:off x="7169346" y="5711400"/>
              <a:ext cx="2448000" cy="9144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0600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0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0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hu-HU" sz="2000" b="1" i="0" baseline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𝐯</m:t>
                                </m:r>
                              </m:oMath>
                            </m:oMathPara>
                          </a14:m>
                          <a:endParaRPr lang="hu-HU" sz="20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0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0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:endParaRPr lang="hu-HU" sz="20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5" name="Content Placeholder 6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0366072"/>
                  </p:ext>
                </p:extLst>
              </p:nvPr>
            </p:nvGraphicFramePr>
            <p:xfrm>
              <a:off x="7169346" y="5711400"/>
              <a:ext cx="2448000" cy="91440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06000">
                      <a:extLst>
                        <a:ext uri="{9D8B030D-6E8A-4147-A177-3AD203B41FA5}">
                          <a16:colId xmlns:a16="http://schemas.microsoft.com/office/drawing/2014/main" val="650375721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856255870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5025693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98881596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96877178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928322384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96211404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1501933204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0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00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134987843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4"/>
                          <a:stretch>
                            <a:fillRect t="-121569" r="-716000" b="-980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0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2000" baseline="0" dirty="0"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accent5"/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508769547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endParaRPr lang="hu-HU" sz="20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2000" dirty="0"/>
                        </a:p>
                      </a:txBody>
                      <a:tcPr marL="0" marR="0" marT="0" marB="0"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048656577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6505758"/>
                  </p:ext>
                </p:extLst>
              </p:nvPr>
            </p:nvGraphicFramePr>
            <p:xfrm>
              <a:off x="9450862" y="3283451"/>
              <a:ext cx="2448000" cy="2529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0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60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sz="2600" b="1" i="0" baseline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𝐀</m:t>
                              </m:r>
                            </m:oMath>
                          </a14:m>
                          <a:r>
                            <a:rPr lang="en-GB" sz="2600" b="1" i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Cambria Math" panose="02040503050406030204" pitchFamily="18" charset="0"/>
                            </a:rPr>
                            <a:t> </a:t>
                          </a:r>
                          <a:endParaRPr lang="en-GB" sz="2600" b="1" i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Cambria Math" panose="02040503050406030204" pitchFamily="18" charset="0"/>
                          </a:endParaRPr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0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0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0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0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0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0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Táblázat 3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6505758"/>
                  </p:ext>
                </p:extLst>
              </p:nvPr>
            </p:nvGraphicFramePr>
            <p:xfrm>
              <a:off x="9450862" y="3283451"/>
              <a:ext cx="2448000" cy="252984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060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060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0" marR="0" marT="0" marB="0" anchor="ctr"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blipFill>
                          <a:blip r:embed="rId5"/>
                          <a:stretch>
                            <a:fillRect t="-7692" r="-718000" b="-57846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kern="12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L w="762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</a:t>
                          </a:r>
                          <a:endParaRPr lang="hu-HU" sz="2000" b="0" kern="12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</a:t>
                          </a:r>
                          <a:endParaRPr lang="hu-HU" sz="2000" baseline="0" dirty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accent4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</a:t>
                          </a:r>
                          <a:endParaRPr lang="hu-HU" sz="2000" b="0" baseline="0" dirty="0" smtClean="0">
                            <a:solidFill>
                              <a:schemeClr val="accent4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</a:t>
                          </a:r>
                          <a:endParaRPr lang="hu-HU" sz="20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</a:t>
                          </a:r>
                          <a:endParaRPr lang="hu-HU" sz="200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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kern="12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</a:t>
                          </a:r>
                          <a:endParaRPr lang="hu-HU" sz="2000" b="0" kern="12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+mn-ea"/>
                            <a:cs typeface="+mn-cs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</a:t>
                          </a:r>
                          <a:endParaRPr lang="hu-HU" sz="200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</a:t>
                          </a:r>
                          <a:endParaRPr lang="hu-HU" sz="2000" b="0" baseline="0" dirty="0" smtClean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baseline="0" dirty="0" smtClean="0">
                              <a:solidFill>
                                <a:schemeClr val="tx1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</a:t>
                          </a:r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hu-HU" sz="2000" b="0" dirty="0" smtClean="0">
                              <a:ln w="19050">
                                <a:solidFill>
                                  <a:schemeClr val="tx1"/>
                                </a:solidFill>
                              </a:ln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hu-HU" sz="2000" baseline="0" dirty="0" smtClean="0">
                              <a:solidFill>
                                <a:schemeClr val="accent5"/>
                              </a:solidFill>
                              <a:latin typeface="Open Sans SemiBold" panose="020B0706030804020204" pitchFamily="34" charset="0"/>
                              <a:sym typeface="Wingdings" panose="05000000000000000000" pitchFamily="2" charset="2"/>
                            </a:rPr>
                            <a:t></a:t>
                          </a:r>
                          <a:endParaRPr lang="hu-HU" sz="2000" baseline="0" dirty="0" smtClean="0">
                            <a:solidFill>
                              <a:schemeClr val="accent5"/>
                            </a:solidFill>
                            <a:latin typeface="Open Sans SemiBold" panose="020B0706030804020204" pitchFamily="34" charset="0"/>
                          </a:endParaRPr>
                        </a:p>
                      </a:txBody>
                      <a:tcPr marL="0" marR="0" marT="0" marB="0" anchor="ctr"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0" lang="hu-HU" sz="2000" b="0" i="0" u="none" strike="noStrike" kern="1200" cap="none" spc="0" normalizeH="0" baseline="0" noProof="0" dirty="0" smtClean="0">
                              <a:ln w="19050">
                                <a:solidFill>
                                  <a:srgbClr val="000000"/>
                                </a:solidFill>
                              </a:ln>
                              <a:solidFill>
                                <a:schemeClr val="accent3"/>
                              </a:solidFill>
                              <a:effectLst/>
                              <a:uLnTx/>
                              <a:uFillTx/>
                              <a:latin typeface="Open Sans" panose="020B0606030504020204" pitchFamily="34" charset="0"/>
                              <a:ea typeface="Open Sans" panose="020B0606030504020204" pitchFamily="34" charset="0"/>
                              <a:cs typeface="Open Sans" panose="020B0606030504020204" pitchFamily="34" charset="0"/>
                              <a:sym typeface="Wingdings" panose="05000000000000000000" pitchFamily="2" charset="2"/>
                            </a:rPr>
                            <a:t></a:t>
                          </a:r>
                          <a:endParaRPr lang="hu-HU" sz="2000" b="0" baseline="0" dirty="0">
                            <a:solidFill>
                              <a:schemeClr val="accent3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hu-HU" sz="2000" b="0" baseline="0" dirty="0">
                            <a:solidFill>
                              <a:schemeClr val="tx1"/>
                            </a:solidFill>
                            <a:latin typeface="Open Sans SemiBold" panose="020B0706030804020204" pitchFamily="34" charset="0"/>
                            <a:ea typeface="Open Sans" panose="020B0606030504020204" pitchFamily="34" charset="0"/>
                            <a:cs typeface="Open Sans" panose="020B0606030504020204" pitchFamily="34" charset="0"/>
                          </a:endParaRPr>
                        </a:p>
                      </a:txBody>
                      <a:tcPr marL="0" marR="0" marT="0" marB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25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9234439"/>
              </p:ext>
            </p:extLst>
          </p:nvPr>
        </p:nvGraphicFramePr>
        <p:xfrm>
          <a:off x="9450862" y="5711400"/>
          <a:ext cx="2448000" cy="91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6000">
                  <a:extLst>
                    <a:ext uri="{9D8B030D-6E8A-4147-A177-3AD203B41FA5}">
                      <a16:colId xmlns:a16="http://schemas.microsoft.com/office/drawing/2014/main" val="650375721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2856255870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150256936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2988815963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2968771786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928322384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1962114043"/>
                    </a:ext>
                  </a:extLst>
                </a:gridCol>
                <a:gridCol w="306000">
                  <a:extLst>
                    <a:ext uri="{9D8B030D-6E8A-4147-A177-3AD203B41FA5}">
                      <a16:colId xmlns:a16="http://schemas.microsoft.com/office/drawing/2014/main" val="1501933204"/>
                    </a:ext>
                  </a:extLst>
                </a:gridCol>
              </a:tblGrid>
              <a:tr h="306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000" b="1" i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Cambria Math" panose="02040503050406030204" pitchFamily="18" charset="0"/>
                        </a:rPr>
                        <a:t> </a:t>
                      </a:r>
                      <a:endParaRPr lang="en-GB" sz="20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Cambria Math" panose="02040503050406030204" pitchFamily="18" charset="0"/>
                      </a:endParaRPr>
                    </a:p>
                  </a:txBody>
                  <a:tcPr marL="0" marR="0" marT="0" marB="0" anchor="ctr"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2000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2000" baseline="0" dirty="0"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4987843"/>
                  </a:ext>
                </a:extLst>
              </a:tr>
              <a:tr h="306000">
                <a:tc>
                  <a:txBody>
                    <a:bodyPr/>
                    <a:lstStyle/>
                    <a:p>
                      <a:pPr algn="ctr"/>
                      <a:endParaRPr lang="hu-HU" sz="20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000" b="0" baseline="0" dirty="0">
                        <a:solidFill>
                          <a:schemeClr val="accent3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000" b="0" baseline="0" dirty="0">
                        <a:solidFill>
                          <a:schemeClr val="accent3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u-HU" sz="2000" b="0" i="0" u="none" strike="noStrike" kern="1200" cap="none" spc="0" normalizeH="0" baseline="0" noProof="0" dirty="0" smtClean="0">
                          <a:ln w="19050">
                            <a:solidFill>
                              <a:srgbClr val="000000"/>
                            </a:solidFill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kumimoji="0" lang="hu-HU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u-HU" sz="2000" b="0" i="0" u="none" strike="noStrike" kern="1200" cap="none" spc="0" normalizeH="0" baseline="0" noProof="0" dirty="0" smtClean="0">
                          <a:ln w="19050">
                            <a:solidFill>
                              <a:srgbClr val="000000"/>
                            </a:solidFill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kumimoji="0" lang="hu-HU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u-HU" sz="2000" b="0" i="0" u="none" strike="noStrike" kern="1200" cap="none" spc="0" normalizeH="0" baseline="0" noProof="0" dirty="0" smtClean="0">
                          <a:ln w="19050">
                            <a:solidFill>
                              <a:srgbClr val="000000"/>
                            </a:solidFill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kumimoji="0" lang="hu-HU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2000" b="0" kern="1200" baseline="0" dirty="0" smtClean="0">
                        <a:solidFill>
                          <a:schemeClr val="accent3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2000" b="0" baseline="0" dirty="0">
                        <a:solidFill>
                          <a:schemeClr val="accent3"/>
                        </a:solidFill>
                        <a:latin typeface="Open Sans SemiBold" panose="020B07060308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8769547"/>
                  </a:ext>
                </a:extLst>
              </a:tr>
              <a:tr h="306000">
                <a:tc>
                  <a:txBody>
                    <a:bodyPr/>
                    <a:lstStyle/>
                    <a:p>
                      <a:pPr algn="ctr"/>
                      <a:endParaRPr lang="hu-HU" sz="2000" b="1" i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000" kern="12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</a:t>
                      </a:r>
                      <a:endParaRPr lang="hu-HU" sz="2000" kern="1200" baseline="0" dirty="0" smtClean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0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</a:t>
                      </a:r>
                      <a:endParaRPr lang="hu-HU" sz="20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000" b="0" kern="12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</a:t>
                      </a:r>
                      <a:endParaRPr lang="hu-HU" sz="2000" b="0" kern="12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00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</a:t>
                      </a:r>
                      <a:endParaRPr lang="hu-HU" sz="2000" baseline="0" dirty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2000" b="0" baseline="0" dirty="0" smtClean="0">
                          <a:solidFill>
                            <a:schemeClr val="accent4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</a:t>
                      </a:r>
                      <a:endParaRPr lang="hu-HU" sz="2000" b="0" baseline="0" dirty="0" smtClean="0">
                        <a:solidFill>
                          <a:schemeClr val="accent4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000" b="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</a:t>
                      </a:r>
                      <a:endParaRPr lang="hu-HU" sz="2000" b="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2000" baseline="0" dirty="0" smtClean="0">
                          <a:solidFill>
                            <a:schemeClr val="tx1"/>
                          </a:solidFill>
                          <a:latin typeface="Open Sans SemiBold" panose="020B0706030804020204" pitchFamily="34" charset="0"/>
                          <a:sym typeface="Wingdings" panose="05000000000000000000" pitchFamily="2" charset="2"/>
                        </a:rPr>
                        <a:t></a:t>
                      </a:r>
                      <a:endParaRPr lang="hu-HU" sz="2000" baseline="0" dirty="0">
                        <a:solidFill>
                          <a:schemeClr val="tx1"/>
                        </a:solidFill>
                        <a:latin typeface="Open Sans SemiBold" panose="020B0706030804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48656577"/>
                  </a:ext>
                </a:extLst>
              </a:tr>
            </a:tbl>
          </a:graphicData>
        </a:graphic>
      </p:graphicFrame>
      <p:cxnSp>
        <p:nvCxnSpPr>
          <p:cNvPr id="26" name="Görbe összekötő 49"/>
          <p:cNvCxnSpPr>
            <a:stCxn id="45" idx="0"/>
          </p:cNvCxnSpPr>
          <p:nvPr/>
        </p:nvCxnSpPr>
        <p:spPr>
          <a:xfrm rot="16200000" flipH="1">
            <a:off x="10298934" y="539412"/>
            <a:ext cx="22836" cy="859902"/>
          </a:xfrm>
          <a:prstGeom prst="curvedConnector3">
            <a:avLst>
              <a:gd name="adj1" fmla="val -588289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örbe összekötő 52"/>
          <p:cNvCxnSpPr>
            <a:stCxn id="47" idx="6"/>
            <a:endCxn id="49" idx="6"/>
          </p:cNvCxnSpPr>
          <p:nvPr/>
        </p:nvCxnSpPr>
        <p:spPr>
          <a:xfrm flipH="1">
            <a:off x="9939288" y="1069866"/>
            <a:ext cx="5156" cy="710180"/>
          </a:xfrm>
          <a:prstGeom prst="curvedConnector3">
            <a:avLst>
              <a:gd name="adj1" fmla="val -3199888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Görbe összekötő 58"/>
          <p:cNvCxnSpPr>
            <a:stCxn id="59" idx="6"/>
            <a:endCxn id="58" idx="6"/>
          </p:cNvCxnSpPr>
          <p:nvPr/>
        </p:nvCxnSpPr>
        <p:spPr>
          <a:xfrm flipH="1">
            <a:off x="10872502" y="1097326"/>
            <a:ext cx="7175" cy="654475"/>
          </a:xfrm>
          <a:prstGeom prst="curvedConnector3">
            <a:avLst>
              <a:gd name="adj1" fmla="val -1297446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Görbe összekötő 61"/>
          <p:cNvCxnSpPr>
            <a:stCxn id="60" idx="6"/>
            <a:endCxn id="61" idx="0"/>
          </p:cNvCxnSpPr>
          <p:nvPr/>
        </p:nvCxnSpPr>
        <p:spPr>
          <a:xfrm>
            <a:off x="10904509" y="1049058"/>
            <a:ext cx="833616" cy="669996"/>
          </a:xfrm>
          <a:prstGeom prst="curvedConnector2">
            <a:avLst/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örbe összekötő 64"/>
          <p:cNvCxnSpPr>
            <a:stCxn id="62" idx="4"/>
          </p:cNvCxnSpPr>
          <p:nvPr/>
        </p:nvCxnSpPr>
        <p:spPr>
          <a:xfrm rot="5400000">
            <a:off x="10982215" y="1837380"/>
            <a:ext cx="678599" cy="829455"/>
          </a:xfrm>
          <a:prstGeom prst="curvedConnector2">
            <a:avLst/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örbe összekötő 67"/>
          <p:cNvCxnSpPr>
            <a:stCxn id="57" idx="3"/>
            <a:endCxn id="55" idx="5"/>
          </p:cNvCxnSpPr>
          <p:nvPr/>
        </p:nvCxnSpPr>
        <p:spPr>
          <a:xfrm rot="5400000">
            <a:off x="10328263" y="2236126"/>
            <a:ext cx="5379" cy="798366"/>
          </a:xfrm>
          <a:prstGeom prst="curvedConnector3">
            <a:avLst>
              <a:gd name="adj1" fmla="val 2579379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örbe összekötő 70"/>
          <p:cNvCxnSpPr>
            <a:stCxn id="54" idx="0"/>
            <a:endCxn id="56" idx="1"/>
          </p:cNvCxnSpPr>
          <p:nvPr/>
        </p:nvCxnSpPr>
        <p:spPr>
          <a:xfrm rot="16200000" flipH="1">
            <a:off x="10322000" y="2127001"/>
            <a:ext cx="4451" cy="811817"/>
          </a:xfrm>
          <a:prstGeom prst="curvedConnector3">
            <a:avLst>
              <a:gd name="adj1" fmla="val -2896048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Görbe összekötő 74"/>
          <p:cNvCxnSpPr>
            <a:stCxn id="65" idx="3"/>
            <a:endCxn id="51" idx="5"/>
          </p:cNvCxnSpPr>
          <p:nvPr/>
        </p:nvCxnSpPr>
        <p:spPr>
          <a:xfrm rot="5400000" flipH="1">
            <a:off x="10320942" y="1455390"/>
            <a:ext cx="35274" cy="797460"/>
          </a:xfrm>
          <a:prstGeom prst="curvedConnector3">
            <a:avLst>
              <a:gd name="adj1" fmla="val -378062"/>
            </a:avLst>
          </a:prstGeom>
          <a:ln w="28575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Görbe összekötő 78"/>
          <p:cNvCxnSpPr>
            <a:stCxn id="66" idx="4"/>
            <a:endCxn id="53" idx="0"/>
          </p:cNvCxnSpPr>
          <p:nvPr/>
        </p:nvCxnSpPr>
        <p:spPr>
          <a:xfrm rot="5400000">
            <a:off x="10033233" y="1728062"/>
            <a:ext cx="584435" cy="946095"/>
          </a:xfrm>
          <a:prstGeom prst="curvedConnector3">
            <a:avLst>
              <a:gd name="adj1" fmla="val 50000"/>
            </a:avLst>
          </a:prstGeom>
          <a:ln w="28575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Görbe összekötő 82"/>
          <p:cNvCxnSpPr>
            <a:stCxn id="64" idx="7"/>
            <a:endCxn id="63" idx="1"/>
          </p:cNvCxnSpPr>
          <p:nvPr/>
        </p:nvCxnSpPr>
        <p:spPr>
          <a:xfrm rot="5400000" flipH="1" flipV="1">
            <a:off x="11269916" y="1434765"/>
            <a:ext cx="6008" cy="746173"/>
          </a:xfrm>
          <a:prstGeom prst="curvedConnector3">
            <a:avLst>
              <a:gd name="adj1" fmla="val 2051506"/>
            </a:avLst>
          </a:prstGeom>
          <a:ln w="28575">
            <a:solidFill>
              <a:schemeClr val="accent3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Görbe összekötő 86"/>
          <p:cNvCxnSpPr>
            <a:stCxn id="48" idx="2"/>
            <a:endCxn id="46" idx="2"/>
          </p:cNvCxnSpPr>
          <p:nvPr/>
        </p:nvCxnSpPr>
        <p:spPr>
          <a:xfrm rot="10800000">
            <a:off x="9758931" y="1066968"/>
            <a:ext cx="3133" cy="712865"/>
          </a:xfrm>
          <a:prstGeom prst="curvedConnector3">
            <a:avLst>
              <a:gd name="adj1" fmla="val 6013496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örbe összekötő 90"/>
          <p:cNvCxnSpPr>
            <a:stCxn id="50" idx="2"/>
            <a:endCxn id="52" idx="2"/>
          </p:cNvCxnSpPr>
          <p:nvPr/>
        </p:nvCxnSpPr>
        <p:spPr>
          <a:xfrm rot="10800000" flipV="1">
            <a:off x="9757956" y="1852434"/>
            <a:ext cx="7688" cy="712047"/>
          </a:xfrm>
          <a:prstGeom prst="curvedConnector3">
            <a:avLst>
              <a:gd name="adj1" fmla="val 2428737"/>
            </a:avLst>
          </a:prstGeom>
          <a:ln w="28575">
            <a:solidFill>
              <a:schemeClr val="tx1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Ellipszis 4"/>
          <p:cNvSpPr/>
          <p:nvPr/>
        </p:nvSpPr>
        <p:spPr>
          <a:xfrm>
            <a:off x="10794039" y="2576183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39" name="Ellipszis 5"/>
          <p:cNvSpPr/>
          <p:nvPr/>
        </p:nvSpPr>
        <p:spPr>
          <a:xfrm>
            <a:off x="11722901" y="180102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0" name="Ellipszis 6"/>
          <p:cNvSpPr/>
          <p:nvPr/>
        </p:nvSpPr>
        <p:spPr>
          <a:xfrm>
            <a:off x="9835899" y="180102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1" name="Ellipszis 7"/>
          <p:cNvSpPr/>
          <p:nvPr/>
        </p:nvSpPr>
        <p:spPr>
          <a:xfrm>
            <a:off x="10794039" y="180102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2" name="Ellipszis 10"/>
          <p:cNvSpPr/>
          <p:nvPr/>
        </p:nvSpPr>
        <p:spPr>
          <a:xfrm>
            <a:off x="9835899" y="103383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3" name="Ellipszis 11"/>
          <p:cNvSpPr/>
          <p:nvPr/>
        </p:nvSpPr>
        <p:spPr>
          <a:xfrm>
            <a:off x="10794039" y="103383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4" name="Ellipszis 12"/>
          <p:cNvSpPr/>
          <p:nvPr/>
        </p:nvSpPr>
        <p:spPr>
          <a:xfrm>
            <a:off x="9835899" y="2576183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5" name="Ellipszis 10"/>
          <p:cNvSpPr/>
          <p:nvPr/>
        </p:nvSpPr>
        <p:spPr>
          <a:xfrm>
            <a:off x="9865177" y="957945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6" name="Ellipszis 10"/>
          <p:cNvSpPr/>
          <p:nvPr/>
        </p:nvSpPr>
        <p:spPr>
          <a:xfrm>
            <a:off x="9758930" y="105174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7" name="Ellipszis 10"/>
          <p:cNvSpPr/>
          <p:nvPr/>
        </p:nvSpPr>
        <p:spPr>
          <a:xfrm>
            <a:off x="9912868" y="1054641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8" name="Ellipszis 10"/>
          <p:cNvSpPr/>
          <p:nvPr/>
        </p:nvSpPr>
        <p:spPr>
          <a:xfrm>
            <a:off x="9762063" y="1764609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49" name="Ellipszis 10"/>
          <p:cNvSpPr/>
          <p:nvPr/>
        </p:nvSpPr>
        <p:spPr>
          <a:xfrm>
            <a:off x="9908840" y="1764822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0" name="Ellipszis 10"/>
          <p:cNvSpPr/>
          <p:nvPr/>
        </p:nvSpPr>
        <p:spPr>
          <a:xfrm>
            <a:off x="9765644" y="1837210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1" name="Ellipszis 10"/>
          <p:cNvSpPr/>
          <p:nvPr/>
        </p:nvSpPr>
        <p:spPr>
          <a:xfrm>
            <a:off x="9913859" y="181049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2" name="Ellipszis 12"/>
          <p:cNvSpPr/>
          <p:nvPr/>
        </p:nvSpPr>
        <p:spPr>
          <a:xfrm>
            <a:off x="9757956" y="254925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3" name="Ellipszis 12"/>
          <p:cNvSpPr/>
          <p:nvPr/>
        </p:nvSpPr>
        <p:spPr>
          <a:xfrm>
            <a:off x="9837179" y="249332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4" name="Ellipszis 12"/>
          <p:cNvSpPr/>
          <p:nvPr/>
        </p:nvSpPr>
        <p:spPr>
          <a:xfrm>
            <a:off x="9903094" y="2530683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5" name="Ellipszis 12"/>
          <p:cNvSpPr/>
          <p:nvPr/>
        </p:nvSpPr>
        <p:spPr>
          <a:xfrm>
            <a:off x="9905779" y="2612010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6" name="Ellipszis 12"/>
          <p:cNvSpPr/>
          <p:nvPr/>
        </p:nvSpPr>
        <p:spPr>
          <a:xfrm>
            <a:off x="10725676" y="253067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7" name="Ellipszis 12"/>
          <p:cNvSpPr/>
          <p:nvPr/>
        </p:nvSpPr>
        <p:spPr>
          <a:xfrm>
            <a:off x="10725676" y="2606631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8" name="Ellipszis 7"/>
          <p:cNvSpPr/>
          <p:nvPr/>
        </p:nvSpPr>
        <p:spPr>
          <a:xfrm>
            <a:off x="10842054" y="1736577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59" name="Ellipszis 11"/>
          <p:cNvSpPr/>
          <p:nvPr/>
        </p:nvSpPr>
        <p:spPr>
          <a:xfrm>
            <a:off x="10849229" y="1082102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0" name="Ellipszis 11"/>
          <p:cNvSpPr/>
          <p:nvPr/>
        </p:nvSpPr>
        <p:spPr>
          <a:xfrm>
            <a:off x="10874061" y="103383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1" name="Ellipszis 5"/>
          <p:cNvSpPr/>
          <p:nvPr/>
        </p:nvSpPr>
        <p:spPr>
          <a:xfrm>
            <a:off x="11722901" y="1719054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2" name="Ellipszis 5"/>
          <p:cNvSpPr/>
          <p:nvPr/>
        </p:nvSpPr>
        <p:spPr>
          <a:xfrm>
            <a:off x="11721018" y="1882360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3" name="Ellipszis 5"/>
          <p:cNvSpPr/>
          <p:nvPr/>
        </p:nvSpPr>
        <p:spPr>
          <a:xfrm>
            <a:off x="11641548" y="1800388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4" name="Ellipszis 7"/>
          <p:cNvSpPr/>
          <p:nvPr/>
        </p:nvSpPr>
        <p:spPr>
          <a:xfrm>
            <a:off x="10873844" y="1806396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5" name="Ellipszis 7"/>
          <p:cNvSpPr/>
          <p:nvPr/>
        </p:nvSpPr>
        <p:spPr>
          <a:xfrm>
            <a:off x="10732849" y="1845768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sp>
        <p:nvSpPr>
          <p:cNvPr id="66" name="Ellipszis 7"/>
          <p:cNvSpPr/>
          <p:nvPr/>
        </p:nvSpPr>
        <p:spPr>
          <a:xfrm>
            <a:off x="10783274" y="1878443"/>
            <a:ext cx="30448" cy="30448"/>
          </a:xfrm>
          <a:prstGeom prst="ellipse">
            <a:avLst/>
          </a:prstGeom>
          <a:solidFill>
            <a:srgbClr val="8B4C8E"/>
          </a:solidFill>
          <a:ln w="38100"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600" b="1" dirty="0" err="1">
              <a:solidFill>
                <a:schemeClr val="tx1"/>
              </a:solidFill>
            </a:endParaRPr>
          </a:p>
        </p:txBody>
      </p:sp>
      <p:grpSp>
        <p:nvGrpSpPr>
          <p:cNvPr id="67" name="Csoportba foglalás 66"/>
          <p:cNvGrpSpPr/>
          <p:nvPr/>
        </p:nvGrpSpPr>
        <p:grpSpPr>
          <a:xfrm>
            <a:off x="9722628" y="936265"/>
            <a:ext cx="2117291" cy="1758349"/>
            <a:chOff x="1009948" y="2574564"/>
            <a:chExt cx="2117291" cy="1758349"/>
          </a:xfrm>
        </p:grpSpPr>
        <p:sp>
          <p:nvSpPr>
            <p:cNvPr id="68" name="Ellipszis 31"/>
            <p:cNvSpPr/>
            <p:nvPr/>
          </p:nvSpPr>
          <p:spPr>
            <a:xfrm>
              <a:off x="1982377" y="3341756"/>
              <a:ext cx="216000" cy="216000"/>
            </a:xfrm>
            <a:prstGeom prst="ellipse">
              <a:avLst/>
            </a:prstGeom>
            <a:solidFill>
              <a:schemeClr val="accent5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+mj-lt"/>
                  <a:sym typeface="Wingdings" panose="05000000000000000000" pitchFamily="2" charset="2"/>
                </a:rPr>
                <a:t>7</a:t>
              </a:r>
              <a:endParaRPr lang="hu-HU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69" name="Ellipszis 28"/>
            <p:cNvSpPr/>
            <p:nvPr/>
          </p:nvSpPr>
          <p:spPr>
            <a:xfrm>
              <a:off x="1024237" y="3341756"/>
              <a:ext cx="216000" cy="216000"/>
            </a:xfrm>
            <a:prstGeom prst="ellipse">
              <a:avLst/>
            </a:prstGeom>
            <a:solidFill>
              <a:schemeClr val="accent4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+mj-lt"/>
                  <a:sym typeface="Wingdings" panose="05000000000000000000" pitchFamily="2" charset="2"/>
                </a:rPr>
                <a:t>4</a:t>
              </a:r>
              <a:endParaRPr lang="hu-HU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70" name="Ellipszis 29"/>
            <p:cNvSpPr/>
            <p:nvPr/>
          </p:nvSpPr>
          <p:spPr>
            <a:xfrm>
              <a:off x="1982377" y="4116913"/>
              <a:ext cx="216000" cy="216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tx1"/>
                  </a:solidFill>
                  <a:latin typeface="+mj-lt"/>
                  <a:sym typeface="Wingdings" panose="05000000000000000000" pitchFamily="2" charset="2"/>
                </a:rPr>
                <a:t>6</a:t>
              </a:r>
              <a:endParaRPr lang="hu-HU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1" name="Ellipszis 30"/>
            <p:cNvSpPr/>
            <p:nvPr/>
          </p:nvSpPr>
          <p:spPr>
            <a:xfrm>
              <a:off x="2911239" y="3341756"/>
              <a:ext cx="216000" cy="216000"/>
            </a:xfrm>
            <a:prstGeom prst="ellipse">
              <a:avLst/>
            </a:prstGeom>
            <a:solidFill>
              <a:schemeClr val="accent4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+mj-lt"/>
                  <a:sym typeface="Wingdings" panose="05000000000000000000" pitchFamily="2" charset="2"/>
                </a:rPr>
                <a:t>5</a:t>
              </a:r>
              <a:endParaRPr lang="hu-HU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72" name="Ellipszis 34"/>
            <p:cNvSpPr/>
            <p:nvPr/>
          </p:nvSpPr>
          <p:spPr>
            <a:xfrm>
              <a:off x="1024237" y="2574564"/>
              <a:ext cx="216000" cy="216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tx1"/>
                  </a:solidFill>
                  <a:latin typeface="+mj-lt"/>
                  <a:sym typeface="Wingdings" panose="05000000000000000000" pitchFamily="2" charset="2"/>
                </a:rPr>
                <a:t>1</a:t>
              </a:r>
              <a:endParaRPr lang="hu-HU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3" name="Ellipszis 35"/>
            <p:cNvSpPr/>
            <p:nvPr/>
          </p:nvSpPr>
          <p:spPr>
            <a:xfrm>
              <a:off x="1982377" y="2574564"/>
              <a:ext cx="216000" cy="216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tx1"/>
                  </a:solidFill>
                  <a:latin typeface="+mj-lt"/>
                  <a:sym typeface="Wingdings" panose="05000000000000000000" pitchFamily="2" charset="2"/>
                </a:rPr>
                <a:t>2</a:t>
              </a:r>
              <a:endParaRPr lang="hu-HU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4" name="Ellipszis 36"/>
            <p:cNvSpPr/>
            <p:nvPr/>
          </p:nvSpPr>
          <p:spPr>
            <a:xfrm>
              <a:off x="1009948" y="4102624"/>
              <a:ext cx="216000" cy="216000"/>
            </a:xfrm>
            <a:prstGeom prst="ellipse">
              <a:avLst/>
            </a:prstGeom>
            <a:solidFill>
              <a:schemeClr val="accent4"/>
            </a:solidFill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+mj-lt"/>
                  <a:sym typeface="Wingdings" panose="05000000000000000000" pitchFamily="2" charset="2"/>
                </a:rPr>
                <a:t>3</a:t>
              </a:r>
              <a:endParaRPr lang="hu-HU" sz="1400" dirty="0">
                <a:solidFill>
                  <a:schemeClr val="bg1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109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SuiteSparse:GRaphblas</a:t>
            </a:r>
            <a:r>
              <a:rPr lang="en-US" dirty="0" smtClean="0"/>
              <a:t> / LDBC </a:t>
            </a:r>
            <a:r>
              <a:rPr lang="en-US" dirty="0" err="1" smtClean="0"/>
              <a:t>Graphalytics</a:t>
            </a:r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 rotWithShape="1">
          <a:blip r:embed="rId3"/>
          <a:srcRect t="4473"/>
          <a:stretch/>
        </p:blipFill>
        <p:spPr>
          <a:xfrm>
            <a:off x="55033" y="914400"/>
            <a:ext cx="12073132" cy="5695646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3238500" y="3407833"/>
            <a:ext cx="1371600" cy="838200"/>
          </a:xfrm>
          <a:prstGeom prst="roundRect">
            <a:avLst/>
          </a:prstGeom>
          <a:solidFill>
            <a:srgbClr val="DB72FB"/>
          </a:solidFill>
          <a:ln w="38100">
            <a:solidFill>
              <a:srgbClr val="DB72FB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u="sng" dirty="0" smtClean="0">
                <a:solidFill>
                  <a:schemeClr val="tx2"/>
                </a:solidFill>
              </a:rPr>
              <a:t>Twitter</a:t>
            </a:r>
            <a:r>
              <a:rPr lang="en-US" sz="1600" dirty="0" smtClean="0">
                <a:solidFill>
                  <a:schemeClr val="tx2"/>
                </a:solidFill>
              </a:rPr>
              <a:t/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50M nodes,</a:t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2B edges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96400" y="5950079"/>
            <a:ext cx="2726265" cy="659967"/>
          </a:xfrm>
          <a:prstGeom prst="roundRect">
            <a:avLst/>
          </a:prstGeom>
          <a:solidFill>
            <a:schemeClr val="bg2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</a:rPr>
              <a:t>Results from late 2019,</a:t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new version is even faster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0649744" y="2569029"/>
            <a:ext cx="1476607" cy="800100"/>
          </a:xfrm>
          <a:prstGeom prst="roundRect">
            <a:avLst/>
          </a:prstGeom>
          <a:solidFill>
            <a:srgbClr val="009DC0"/>
          </a:solidFill>
          <a:ln w="38100">
            <a:solidFill>
              <a:srgbClr val="009DC0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u="sng" dirty="0" smtClean="0">
                <a:solidFill>
                  <a:schemeClr val="tx2"/>
                </a:solidFill>
              </a:rPr>
              <a:t>graph500-26</a:t>
            </a:r>
            <a:r>
              <a:rPr lang="en-US" sz="1600" dirty="0" smtClean="0">
                <a:solidFill>
                  <a:schemeClr val="tx2"/>
                </a:solidFill>
              </a:rPr>
              <a:t/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33M nodes,</a:t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1.1B edges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6019800" y="3429000"/>
            <a:ext cx="1524000" cy="800100"/>
          </a:xfrm>
          <a:prstGeom prst="roundRect">
            <a:avLst/>
          </a:prstGeom>
          <a:solidFill>
            <a:srgbClr val="93AA00"/>
          </a:solidFill>
          <a:ln w="38100">
            <a:solidFill>
              <a:srgbClr val="93AA00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u="sng" dirty="0" smtClean="0">
                <a:solidFill>
                  <a:schemeClr val="tx2"/>
                </a:solidFill>
              </a:rPr>
              <a:t>d-8.8-zf</a:t>
            </a:r>
            <a:r>
              <a:rPr lang="en-US" sz="1600" dirty="0" smtClean="0">
                <a:solidFill>
                  <a:schemeClr val="tx2"/>
                </a:solidFill>
              </a:rPr>
              <a:t/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168M nodes,</a:t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413M edges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0803466" y="4665134"/>
            <a:ext cx="1409700" cy="800100"/>
          </a:xfrm>
          <a:prstGeom prst="roundRect">
            <a:avLst/>
          </a:prstGeom>
          <a:solidFill>
            <a:srgbClr val="00BA38"/>
          </a:solidFill>
          <a:ln w="38100">
            <a:solidFill>
              <a:srgbClr val="00BA38"/>
            </a:solidFill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u="sng" dirty="0" smtClean="0">
                <a:solidFill>
                  <a:schemeClr val="tx2"/>
                </a:solidFill>
              </a:rPr>
              <a:t>d-8.6-fb</a:t>
            </a:r>
            <a:br>
              <a:rPr lang="en-US" sz="1600" u="sng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6M nodes,</a:t>
            </a:r>
            <a:br>
              <a:rPr lang="en-US" sz="1600" dirty="0" smtClean="0">
                <a:solidFill>
                  <a:schemeClr val="tx2"/>
                </a:solidFill>
              </a:rPr>
            </a:br>
            <a:r>
              <a:rPr lang="en-US" sz="1600" dirty="0" smtClean="0">
                <a:solidFill>
                  <a:schemeClr val="tx2"/>
                </a:solidFill>
              </a:rPr>
              <a:t>422M edges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52400" y="5963715"/>
            <a:ext cx="3352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Ubuntu Server, 512 GB RAM,</a:t>
            </a:r>
            <a:br>
              <a:rPr lang="en-US" dirty="0" smtClean="0"/>
            </a:br>
            <a:r>
              <a:rPr lang="en-US" dirty="0" smtClean="0"/>
              <a:t>64 CPU cores, 128 threads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012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4825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90500" y="857254"/>
            <a:ext cx="12001500" cy="5529263"/>
          </a:xfrm>
        </p:spPr>
        <p:txBody>
          <a:bodyPr/>
          <a:lstStyle/>
          <a:p>
            <a:r>
              <a:rPr lang="en-US" dirty="0" smtClean="0"/>
              <a:t>Linear algebra is a powerful abstraction</a:t>
            </a:r>
          </a:p>
          <a:p>
            <a:r>
              <a:rPr lang="en-US" dirty="0" err="1" smtClean="0"/>
              <a:t>GraphBLAS</a:t>
            </a:r>
            <a:r>
              <a:rPr lang="en-US" dirty="0" smtClean="0"/>
              <a:t> has good expressive power, allows concise formulation of algorithms and offers good performance</a:t>
            </a:r>
          </a:p>
          <a:p>
            <a:endParaRPr lang="en-US" dirty="0" smtClean="0"/>
          </a:p>
          <a:p>
            <a:r>
              <a:rPr lang="en-US" dirty="0" smtClean="0"/>
              <a:t>Lots </a:t>
            </a:r>
            <a:r>
              <a:rPr lang="en-US" dirty="0"/>
              <a:t>of ongoing </a:t>
            </a:r>
            <a:r>
              <a:rPr lang="en-US" dirty="0" smtClean="0"/>
              <a:t>research on the underpinning &amp; usage</a:t>
            </a:r>
          </a:p>
          <a:p>
            <a:pPr marL="0" indent="0">
              <a:buNone/>
            </a:pPr>
            <a:endParaRPr lang="en-US" dirty="0" smtClean="0"/>
          </a:p>
          <a:p>
            <a:r>
              <a:rPr lang="en-US" dirty="0" smtClean="0">
                <a:latin typeface="+mj-lt"/>
              </a:rPr>
              <a:t>Overall</a:t>
            </a:r>
            <a:r>
              <a:rPr lang="en-US" dirty="0">
                <a:latin typeface="+mj-lt"/>
              </a:rPr>
              <a:t>:</a:t>
            </a:r>
            <a:r>
              <a:rPr lang="en-US" dirty="0"/>
              <a:t> </a:t>
            </a:r>
            <a:r>
              <a:rPr lang="en-US" dirty="0" smtClean="0"/>
              <a:t>sparse linear algebra as an abstraction layer for graph </a:t>
            </a:r>
            <a:r>
              <a:rPr lang="en-US" dirty="0"/>
              <a:t>algorithms </a:t>
            </a:r>
            <a:r>
              <a:rPr lang="en-US" dirty="0" smtClean="0"/>
              <a:t>fits the </a:t>
            </a:r>
            <a:r>
              <a:rPr lang="en-US" dirty="0"/>
              <a:t>age of heterogeneous </a:t>
            </a:r>
            <a:r>
              <a:rPr lang="en-US" dirty="0" smtClean="0"/>
              <a:t>hardware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9892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Performance engineering case study: </a:t>
            </a:r>
            <a:r>
              <a:rPr lang="en-US" dirty="0" err="1" smtClean="0"/>
              <a:t>Grakn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4381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Grakn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 smtClean="0"/>
              <a:t>Knowledge graph:</a:t>
            </a:r>
            <a:endParaRPr lang="en-US" dirty="0"/>
          </a:p>
          <a:p>
            <a:pPr lvl="1"/>
            <a:r>
              <a:rPr lang="en-US" dirty="0" smtClean="0"/>
              <a:t>is a highly heterogeneous graph built from multiple sources</a:t>
            </a:r>
          </a:p>
          <a:p>
            <a:pPr lvl="1"/>
            <a:r>
              <a:rPr lang="en-US" dirty="0" smtClean="0"/>
              <a:t>models an </a:t>
            </a:r>
            <a:r>
              <a:rPr lang="en-US" dirty="0"/>
              <a:t>open </a:t>
            </a:r>
            <a:r>
              <a:rPr lang="en-US" dirty="0" smtClean="0"/>
              <a:t>domain</a:t>
            </a:r>
          </a:p>
          <a:p>
            <a:r>
              <a:rPr lang="en-US" dirty="0" smtClean="0"/>
              <a:t>Basically: a graph with a non-trivial schema</a:t>
            </a:r>
          </a:p>
          <a:p>
            <a:endParaRPr lang="en-US" dirty="0" smtClean="0"/>
          </a:p>
          <a:p>
            <a:r>
              <a:rPr lang="en-US" dirty="0" smtClean="0"/>
              <a:t>Storage/processing without a schema is slow.</a:t>
            </a:r>
          </a:p>
          <a:p>
            <a:r>
              <a:rPr lang="en-US" b="1" dirty="0" err="1" smtClean="0"/>
              <a:t>Grakn</a:t>
            </a:r>
            <a:r>
              <a:rPr lang="en-US" b="1" dirty="0" smtClean="0"/>
              <a:t> </a:t>
            </a:r>
            <a:r>
              <a:rPr lang="en-US" dirty="0" smtClean="0"/>
              <a:t>offers</a:t>
            </a:r>
          </a:p>
          <a:p>
            <a:pPr lvl="1"/>
            <a:r>
              <a:rPr lang="en-US" dirty="0" smtClean="0"/>
              <a:t>A rich type system for defining a schema</a:t>
            </a:r>
          </a:p>
          <a:p>
            <a:pPr lvl="1"/>
            <a:r>
              <a:rPr lang="en-US" dirty="0" smtClean="0"/>
              <a:t>The </a:t>
            </a:r>
            <a:r>
              <a:rPr lang="en-US" dirty="0" err="1" smtClean="0"/>
              <a:t>Graql</a:t>
            </a:r>
            <a:r>
              <a:rPr lang="en-US" dirty="0" smtClean="0"/>
              <a:t> query language</a:t>
            </a:r>
          </a:p>
          <a:p>
            <a:pPr lvl="1"/>
            <a:r>
              <a:rPr lang="en-US" dirty="0" smtClean="0"/>
              <a:t>Automated reasoning (“knowledge discovery”)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131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Tartalom helye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-451279" y="-73083"/>
            <a:ext cx="13277439" cy="7359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2892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Grakn</a:t>
            </a:r>
            <a:r>
              <a:rPr lang="en-US" dirty="0" smtClean="0"/>
              <a:t> performance</a:t>
            </a:r>
            <a:endParaRPr lang="en-US" dirty="0"/>
          </a:p>
        </p:txBody>
      </p:sp>
      <p:pic>
        <p:nvPicPr>
          <p:cNvPr id="10" name="Tartalom helye 9">
            <a:hlinkClick r:id="rId2"/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586819" y="857250"/>
            <a:ext cx="9018361" cy="5529263"/>
          </a:xfrm>
          <a:prstGeom prst="rect">
            <a:avLst/>
          </a:prstGeom>
          <a:ln w="19050">
            <a:solidFill>
              <a:srgbClr val="00B0F0"/>
            </a:solidFill>
          </a:ln>
        </p:spPr>
      </p:pic>
    </p:spTree>
    <p:extLst>
      <p:ext uri="{BB962C8B-B14F-4D97-AF65-F5344CB8AC3E}">
        <p14:creationId xmlns:p14="http://schemas.microsoft.com/office/powerpoint/2010/main" val="19182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Parallelism in </a:t>
            </a:r>
            <a:r>
              <a:rPr lang="en-US" dirty="0" err="1" smtClean="0"/>
              <a:t>Grakn</a:t>
            </a:r>
            <a:endParaRPr lang="en-US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02393" y="857250"/>
            <a:ext cx="9187213" cy="5529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8336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 err="1" smtClean="0"/>
              <a:t>GraphBLAS</a:t>
            </a:r>
            <a:r>
              <a:rPr lang="en-US" dirty="0" smtClean="0"/>
              <a:t> standard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0283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FTSRG presentation">
  <a:themeElements>
    <a:clrScheme name="12. egyéni séma">
      <a:dk1>
        <a:srgbClr val="000000"/>
      </a:dk1>
      <a:lt1>
        <a:srgbClr val="FFFFFF"/>
      </a:lt1>
      <a:dk2>
        <a:srgbClr val="FFFFFF"/>
      </a:dk2>
      <a:lt2>
        <a:srgbClr val="262626"/>
      </a:lt2>
      <a:accent1>
        <a:srgbClr val="000000"/>
      </a:accent1>
      <a:accent2>
        <a:srgbClr val="8E24AA"/>
      </a:accent2>
      <a:accent3>
        <a:srgbClr val="43A047"/>
      </a:accent3>
      <a:accent4>
        <a:srgbClr val="1E88E5"/>
      </a:accent4>
      <a:accent5>
        <a:srgbClr val="E53935"/>
      </a:accent5>
      <a:accent6>
        <a:srgbClr val="FB8C00"/>
      </a:accent6>
      <a:hlink>
        <a:srgbClr val="0038AE"/>
      </a:hlink>
      <a:folHlink>
        <a:srgbClr val="0038AE"/>
      </a:folHlink>
    </a:clrScheme>
    <a:fontScheme name="2. egyéni séma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38100">
          <a:solidFill>
            <a:schemeClr val="accent1"/>
          </a:solidFill>
        </a:ln>
        <a:effectLst>
          <a:outerShdw blurRad="50800" dist="38100" dir="5400000" algn="t" rotWithShape="0">
            <a:prstClr val="black">
              <a:alpha val="40000"/>
            </a:prstClr>
          </a:outerShdw>
        </a:effectLst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400" dirty="0" err="1">
            <a:solidFill>
              <a:schemeClr val="tx2"/>
            </a:solidFill>
          </a:defRPr>
        </a:defPPr>
      </a:lstStyle>
      <a:style>
        <a:lnRef idx="2">
          <a:schemeClr val="accent4">
            <a:shade val="50000"/>
          </a:schemeClr>
        </a:lnRef>
        <a:fillRef idx="1">
          <a:schemeClr val="accent4"/>
        </a:fillRef>
        <a:effectRef idx="0">
          <a:schemeClr val="accent4"/>
        </a:effectRef>
        <a:fontRef idx="minor">
          <a:schemeClr val="lt1"/>
        </a:fontRef>
      </a:style>
    </a:spDef>
  </a:objectDefaults>
  <a:extraClrSchemeLst>
    <a:extraClrScheme>
      <a:clrScheme name="bme_ftsrg_hun_micskeiz_new_v6 1">
        <a:dk1>
          <a:srgbClr val="621E0F"/>
        </a:dk1>
        <a:lt1>
          <a:srgbClr val="FFFFFF"/>
        </a:lt1>
        <a:dk2>
          <a:srgbClr val="000000"/>
        </a:dk2>
        <a:lt2>
          <a:srgbClr val="FFFFFF"/>
        </a:lt2>
        <a:accent1>
          <a:srgbClr val="F9DD2F"/>
        </a:accent1>
        <a:accent2>
          <a:srgbClr val="E67300"/>
        </a:accent2>
        <a:accent3>
          <a:srgbClr val="AAAAAA"/>
        </a:accent3>
        <a:accent4>
          <a:srgbClr val="DADADA"/>
        </a:accent4>
        <a:accent5>
          <a:srgbClr val="FBEBAD"/>
        </a:accent5>
        <a:accent6>
          <a:srgbClr val="D06800"/>
        </a:accent6>
        <a:hlink>
          <a:srgbClr val="0038AE"/>
        </a:hlink>
        <a:folHlink>
          <a:srgbClr val="0038A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me_ftsrg_hun_micskeiz_new_v6 2">
        <a:dk1>
          <a:srgbClr val="0099FF"/>
        </a:dk1>
        <a:lt1>
          <a:srgbClr val="FFFFFF"/>
        </a:lt1>
        <a:dk2>
          <a:srgbClr val="000000"/>
        </a:dk2>
        <a:lt2>
          <a:srgbClr val="FFFF99"/>
        </a:lt2>
        <a:accent1>
          <a:srgbClr val="762536"/>
        </a:accent1>
        <a:accent2>
          <a:srgbClr val="81511D"/>
        </a:accent2>
        <a:accent3>
          <a:srgbClr val="AAAAAA"/>
        </a:accent3>
        <a:accent4>
          <a:srgbClr val="DADADA"/>
        </a:accent4>
        <a:accent5>
          <a:srgbClr val="BDACAE"/>
        </a:accent5>
        <a:accent6>
          <a:srgbClr val="744919"/>
        </a:accent6>
        <a:hlink>
          <a:srgbClr val="002060"/>
        </a:hlink>
        <a:folHlink>
          <a:srgbClr val="00206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me_ftsrg_hun_micskeiz_new_v6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00B686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00A579"/>
        </a:accent6>
        <a:hlink>
          <a:srgbClr val="0098CE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-té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43969</TotalTime>
  <Words>5770</Words>
  <Application>Microsoft Office PowerPoint</Application>
  <PresentationFormat>Szélesvásznú</PresentationFormat>
  <Paragraphs>3869</Paragraphs>
  <Slides>87</Slides>
  <Notes>23</Notes>
  <HiddenSlides>2</HiddenSlides>
  <MMClips>0</MMClips>
  <ScaleCrop>false</ScaleCrop>
  <HeadingPairs>
    <vt:vector size="6" baseType="variant">
      <vt:variant>
        <vt:lpstr>Használt betűtípusok</vt:lpstr>
      </vt:variant>
      <vt:variant>
        <vt:i4>13</vt:i4>
      </vt:variant>
      <vt:variant>
        <vt:lpstr>Téma</vt:lpstr>
      </vt:variant>
      <vt:variant>
        <vt:i4>1</vt:i4>
      </vt:variant>
      <vt:variant>
        <vt:lpstr>Diacímek</vt:lpstr>
      </vt:variant>
      <vt:variant>
        <vt:i4>87</vt:i4>
      </vt:variant>
    </vt:vector>
  </HeadingPairs>
  <TitlesOfParts>
    <vt:vector size="101" baseType="lpstr">
      <vt:lpstr>DejaVu Sans Mono</vt:lpstr>
      <vt:lpstr>Wingdings</vt:lpstr>
      <vt:lpstr>Open Sans ExtraBold</vt:lpstr>
      <vt:lpstr>Clear Sans Bold</vt:lpstr>
      <vt:lpstr>Trebuchet MS</vt:lpstr>
      <vt:lpstr>Open Sans</vt:lpstr>
      <vt:lpstr>Courier New</vt:lpstr>
      <vt:lpstr>Open Sans SemiBold</vt:lpstr>
      <vt:lpstr>Calibri</vt:lpstr>
      <vt:lpstr>Cambria Math</vt:lpstr>
      <vt:lpstr>Arial</vt:lpstr>
      <vt:lpstr>Symbol</vt:lpstr>
      <vt:lpstr>Consolas</vt:lpstr>
      <vt:lpstr>FTSRG presentation</vt:lpstr>
      <vt:lpstr>PowerPoint-bemutató</vt:lpstr>
      <vt:lpstr>Graph processing</vt:lpstr>
      <vt:lpstr>Graph processing challenges</vt:lpstr>
      <vt:lpstr>Graph processing challenges</vt:lpstr>
      <vt:lpstr>HETEROGENEOUS computer ARCHITECTURE</vt:lpstr>
      <vt:lpstr>Data processing pipelines</vt:lpstr>
      <vt:lpstr>Abstraction layers</vt:lpstr>
      <vt:lpstr>GraphBLAS</vt:lpstr>
      <vt:lpstr>The GraphBLAS standard</vt:lpstr>
      <vt:lpstr>Linear algebra-based graph processing</vt:lpstr>
      <vt:lpstr>graph algorithms in linear algebra</vt:lpstr>
      <vt:lpstr>Key features of GraphBLAS</vt:lpstr>
      <vt:lpstr>Theoretical foundations of the GraphBLAS</vt:lpstr>
      <vt:lpstr>Dense matrix multiplication</vt:lpstr>
      <vt:lpstr>Sparse Matrix multiplication</vt:lpstr>
      <vt:lpstr>adjacency matrix</vt:lpstr>
      <vt:lpstr>adjacency matrix</vt:lpstr>
      <vt:lpstr>adjacency matrix</vt:lpstr>
      <vt:lpstr>adjacency matrix transposed</vt:lpstr>
      <vt:lpstr>adjacency matrix transposed</vt:lpstr>
      <vt:lpstr>graph traversal with matrix multiplication</vt:lpstr>
      <vt:lpstr>graph traversal with matrix multiplication</vt:lpstr>
      <vt:lpstr>matrix multiplication C=A ⨁"."⨂" " B</vt:lpstr>
      <vt:lpstr>graphblas semirings</vt:lpstr>
      <vt:lpstr>Semirings</vt:lpstr>
      <vt:lpstr>matrix-vector multiplication Semantics</vt:lpstr>
      <vt:lpstr>matrix-vector multiplication Semantics</vt:lpstr>
      <vt:lpstr>matrix-vector multiplication Semantics</vt:lpstr>
      <vt:lpstr>element-wise multiplication: A∧B</vt:lpstr>
      <vt:lpstr>element-wise addition: A∨B</vt:lpstr>
      <vt:lpstr>Turning a Graph into undirected: A〖∨A〗^⊤</vt:lpstr>
      <vt:lpstr>Masking</vt:lpstr>
      <vt:lpstr>Masking</vt:lpstr>
      <vt:lpstr>Masking</vt:lpstr>
      <vt:lpstr>Notation</vt:lpstr>
      <vt:lpstr>Graph algorithms in GraphBLAS</vt:lpstr>
      <vt:lpstr>BFS – levels</vt:lpstr>
      <vt:lpstr>BFS – levels</vt:lpstr>
      <vt:lpstr>BFS – levels</vt:lpstr>
      <vt:lpstr>BFS – levels</vt:lpstr>
      <vt:lpstr>BFS – levels: Algorithm</vt:lpstr>
      <vt:lpstr>Graph algorithms in GraphBLAS</vt:lpstr>
      <vt:lpstr>Multi-source BFS – levels</vt:lpstr>
      <vt:lpstr>Graph algorithms in GraphBLAS</vt:lpstr>
      <vt:lpstr>SSSP – single-source shortest paths</vt:lpstr>
      <vt:lpstr>SSSP – Algebraic BellMan-Ford</vt:lpstr>
      <vt:lpstr>SSSP – Algebraic BellMan-Ford</vt:lpstr>
      <vt:lpstr>SSSP – Algebraic BellMan-Ford</vt:lpstr>
      <vt:lpstr>SSSP – Algebraic BellMan-Ford</vt:lpstr>
      <vt:lpstr>SSSP – Algebraic BellMan-Ford</vt:lpstr>
      <vt:lpstr>SSSP – algebraic Bellman-Ford ALGO.</vt:lpstr>
      <vt:lpstr>Graph algorithms in GraphBLAS</vt:lpstr>
      <vt:lpstr>triangle count</vt:lpstr>
      <vt:lpstr>Graph algorithms in GraphBLAS</vt:lpstr>
      <vt:lpstr>TC example: Naïve approach</vt:lpstr>
      <vt:lpstr>Graph algorithms in GraphBLAS</vt:lpstr>
      <vt:lpstr>TC example: Element-wise multiplication</vt:lpstr>
      <vt:lpstr>TC example: Element-wise multiplication</vt:lpstr>
      <vt:lpstr>Graph algorithms in GraphBLAS</vt:lpstr>
      <vt:lpstr>The importance of masking</vt:lpstr>
      <vt:lpstr>#1</vt:lpstr>
      <vt:lpstr>#2</vt:lpstr>
      <vt:lpstr>#2</vt:lpstr>
      <vt:lpstr>Graph algorithms in GraphBLAS</vt:lpstr>
      <vt:lpstr>Graph algorithms &amp; graphblas primitives</vt:lpstr>
      <vt:lpstr>Complex case study</vt:lpstr>
      <vt:lpstr>SIGMOD 2014 Programming Contest</vt:lpstr>
      <vt:lpstr>Query template</vt:lpstr>
      <vt:lpstr>Q4: Closeness centrality valueS</vt:lpstr>
      <vt:lpstr>Boolean All-Source BFS algorithm</vt:lpstr>
      <vt:lpstr>Boolean All-Source BFS algorithm</vt:lpstr>
      <vt:lpstr>Bitwise all-source bfs algorithm</vt:lpstr>
      <vt:lpstr>Bitwise All-source BFS algorithm</vt:lpstr>
      <vt:lpstr>Bitwise All-Source BFS algorithm</vt:lpstr>
      <vt:lpstr>Bidirectional BFS</vt:lpstr>
      <vt:lpstr>GraphBLAS and SuiteSparse internals</vt:lpstr>
      <vt:lpstr>GraphBLAS C API</vt:lpstr>
      <vt:lpstr>GraphBLAS objects</vt:lpstr>
      <vt:lpstr>suiteSparse:GraphBLAS internals</vt:lpstr>
      <vt:lpstr>SuiteSparse:GRaphblas / LDBC Graphalytics</vt:lpstr>
      <vt:lpstr>Summary</vt:lpstr>
      <vt:lpstr>Summary</vt:lpstr>
      <vt:lpstr>Performance engineering case study: Grakn</vt:lpstr>
      <vt:lpstr>Grakn</vt:lpstr>
      <vt:lpstr>PowerPoint-bemutató</vt:lpstr>
      <vt:lpstr>Grakn performance</vt:lpstr>
      <vt:lpstr>Parallelism in Grakn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Introduction to GraphBLAS</dc:title>
  <dc:creator>szarnyasg</dc:creator>
  <cp:lastModifiedBy>Gabor Szarnyas</cp:lastModifiedBy>
  <cp:revision>6591</cp:revision>
  <dcterms:created xsi:type="dcterms:W3CDTF">2013-06-08T09:47:17Z</dcterms:created>
  <dcterms:modified xsi:type="dcterms:W3CDTF">2020-12-01T20:54:45Z</dcterms:modified>
</cp:coreProperties>
</file>