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917" r:id="rId2"/>
    <p:sldId id="1597" r:id="rId3"/>
    <p:sldId id="1187" r:id="rId4"/>
    <p:sldId id="1181" r:id="rId5"/>
    <p:sldId id="1180" r:id="rId6"/>
    <p:sldId id="1155" r:id="rId7"/>
    <p:sldId id="1443" r:id="rId8"/>
    <p:sldId id="1225" r:id="rId9"/>
    <p:sldId id="1512" r:id="rId10"/>
    <p:sldId id="1589" r:id="rId11"/>
    <p:sldId id="1557" r:id="rId12"/>
    <p:sldId id="1558" r:id="rId13"/>
    <p:sldId id="1559" r:id="rId14"/>
    <p:sldId id="1560" r:id="rId15"/>
    <p:sldId id="1561" r:id="rId16"/>
    <p:sldId id="1562" r:id="rId17"/>
    <p:sldId id="1563" r:id="rId18"/>
    <p:sldId id="1564" r:id="rId19"/>
    <p:sldId id="1590" r:id="rId20"/>
    <p:sldId id="1598" r:id="rId21"/>
    <p:sldId id="1566" r:id="rId22"/>
    <p:sldId id="1567" r:id="rId23"/>
    <p:sldId id="1591" r:id="rId24"/>
    <p:sldId id="1569" r:id="rId25"/>
    <p:sldId id="1570" r:id="rId26"/>
    <p:sldId id="1571" r:id="rId27"/>
    <p:sldId id="1592" r:id="rId28"/>
    <p:sldId id="1573" r:id="rId29"/>
    <p:sldId id="1574" r:id="rId30"/>
    <p:sldId id="1575" r:id="rId31"/>
    <p:sldId id="1593" r:id="rId32"/>
    <p:sldId id="1577" r:id="rId33"/>
    <p:sldId id="1594" r:id="rId34"/>
    <p:sldId id="1579" r:id="rId35"/>
    <p:sldId id="1580" r:id="rId36"/>
    <p:sldId id="1581" r:id="rId37"/>
    <p:sldId id="1582" r:id="rId38"/>
    <p:sldId id="1583" r:id="rId39"/>
    <p:sldId id="1595" r:id="rId40"/>
    <p:sldId id="1585" r:id="rId41"/>
    <p:sldId id="1586" r:id="rId42"/>
    <p:sldId id="1596" r:id="rId43"/>
  </p:sldIdLst>
  <p:sldSz cx="12192000" cy="6858000"/>
  <p:notesSz cx="6858000" cy="9144000"/>
  <p:embeddedFontLst>
    <p:embeddedFont>
      <p:font typeface="Clear Sans Bold" panose="020B0604020202020204" charset="0"/>
      <p:bold r:id="rId46"/>
    </p:embeddedFont>
    <p:embeddedFont>
      <p:font typeface="DejaVu Sans" panose="020B0604020202020204" charset="0"/>
      <p:regular r:id="rId47"/>
      <p:bold r:id="rId48"/>
      <p:italic r:id="rId49"/>
      <p:boldItalic r:id="rId50"/>
    </p:embeddedFont>
    <p:embeddedFont>
      <p:font typeface="Open Sans SemiBold" panose="020B0706030804020204" pitchFamily="34" charset="0"/>
      <p:bold r:id="rId51"/>
      <p:boldItalic r:id="rId52"/>
    </p:embeddedFont>
    <p:embeddedFont>
      <p:font typeface="Consolas" panose="020B0609020204030204" pitchFamily="49" charset="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Open Sans" panose="020B0606030504020204" pitchFamily="34" charset="0"/>
      <p:regular r:id="rId61"/>
      <p:bold r:id="rId62"/>
      <p:italic r:id="rId63"/>
      <p:boldItalic r:id="rId64"/>
    </p:embeddedFont>
    <p:embeddedFont>
      <p:font typeface="Cambria Math" panose="02040503050406030204" pitchFamily="18" charset="0"/>
      <p:regular r:id="rId65"/>
    </p:embeddedFont>
    <p:embeddedFont>
      <p:font typeface="Trebuchet MS" panose="020B0603020202020204" pitchFamily="34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outline" id="{4D6A3DB3-33E5-479D-91FB-F31C24EF0FE9}">
          <p14:sldIdLst>
            <p14:sldId id="917"/>
            <p14:sldId id="1597"/>
          </p14:sldIdLst>
        </p14:section>
        <p14:section name="Graph processing benchmarks" id="{15131432-DA43-4927-AB80-D1655AFC0BC3}">
          <p14:sldIdLst>
            <p14:sldId id="1187"/>
            <p14:sldId id="1181"/>
            <p14:sldId id="1180"/>
            <p14:sldId id="1155"/>
            <p14:sldId id="1443"/>
            <p14:sldId id="1225"/>
            <p14:sldId id="1512"/>
          </p14:sldIdLst>
        </p14:section>
        <p14:section name="SIGMOD 2014 Contest" id="{B8B00FB3-69F9-4848-B031-9EE403E719A1}">
          <p14:sldIdLst>
            <p14:sldId id="1589"/>
            <p14:sldId id="1557"/>
            <p14:sldId id="1558"/>
            <p14:sldId id="1559"/>
            <p14:sldId id="1560"/>
            <p14:sldId id="1561"/>
            <p14:sldId id="1562"/>
            <p14:sldId id="1563"/>
            <p14:sldId id="1564"/>
            <p14:sldId id="1590"/>
            <p14:sldId id="1598"/>
            <p14:sldId id="1566"/>
            <p14:sldId id="1567"/>
            <p14:sldId id="1591"/>
            <p14:sldId id="1569"/>
            <p14:sldId id="1570"/>
            <p14:sldId id="1571"/>
            <p14:sldId id="1592"/>
            <p14:sldId id="1573"/>
            <p14:sldId id="1574"/>
            <p14:sldId id="1575"/>
            <p14:sldId id="1593"/>
            <p14:sldId id="1577"/>
            <p14:sldId id="1594"/>
            <p14:sldId id="1579"/>
            <p14:sldId id="1580"/>
            <p14:sldId id="1581"/>
            <p14:sldId id="1582"/>
            <p14:sldId id="1583"/>
            <p14:sldId id="1595"/>
            <p14:sldId id="1585"/>
            <p14:sldId id="1586"/>
            <p14:sldId id="15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6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inecz János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AEC"/>
    <a:srgbClr val="F5A9CF"/>
    <a:srgbClr val="7570B3"/>
    <a:srgbClr val="C5C3DF"/>
    <a:srgbClr val="FEB986"/>
    <a:srgbClr val="377EB8"/>
    <a:srgbClr val="E7298A"/>
    <a:srgbClr val="FFC000"/>
    <a:srgbClr val="595959"/>
    <a:srgbClr val="D95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08" autoAdjust="0"/>
    <p:restoredTop sz="88724" autoAdjust="0"/>
  </p:normalViewPr>
  <p:slideViewPr>
    <p:cSldViewPr>
      <p:cViewPr>
        <p:scale>
          <a:sx n="75" d="100"/>
          <a:sy n="75" d="100"/>
        </p:scale>
        <p:origin x="1386" y="228"/>
      </p:cViewPr>
      <p:guideLst>
        <p:guide orient="horz" pos="1176"/>
        <p:guide pos="6336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4" d="100"/>
        <a:sy n="94" d="100"/>
      </p:scale>
      <p:origin x="0" y="-4530"/>
    </p:cViewPr>
  </p:sorterViewPr>
  <p:notesViewPr>
    <p:cSldViewPr>
      <p:cViewPr varScale="1">
        <p:scale>
          <a:sx n="56" d="100"/>
          <a:sy n="56" d="100"/>
        </p:scale>
        <p:origin x="798" y="84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0DF98-73A7-40A6-8A84-2EB5B4F2C4CC}" type="datetimeFigureOut">
              <a:rPr lang="hu-HU" smtClean="0"/>
              <a:t>2020.10.01.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CCB88-D127-4977-BCAE-B3A8451B90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35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191-0BE1-0142-AFC1-0297AE024A0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3C59-3253-3B42-8BE0-F6D0BA6B0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4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48660B8-B440-4619-8036-1E3F8E82CB87}" type="slidenum">
              <a:t>6</a:t>
            </a:fld>
            <a:endParaRPr lang="es-ES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4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Setup: network-attached HDD</a:t>
            </a:r>
            <a:r>
              <a:rPr lang="en-US" baseline="0" dirty="0" smtClean="0"/>
              <a:t> storage (100 </a:t>
            </a:r>
            <a:r>
              <a:rPr lang="en-US" baseline="0" dirty="0" err="1" smtClean="0"/>
              <a:t>mbyte</a:t>
            </a:r>
            <a:r>
              <a:rPr lang="en-US" baseline="0" dirty="0" smtClean="0"/>
              <a:t>/s), </a:t>
            </a:r>
            <a:r>
              <a:rPr lang="en-US" dirty="0" smtClean="0"/>
              <a:t>512 GBs of RAM and dual AMD EPYC 7551 CPUs (64 cores, 128 threads in total).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3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Exact closeness centrality value</a:t>
            </a:r>
          </a:p>
          <a:p>
            <a:pPr lvl="1"/>
            <a:r>
              <a:rPr lang="en-US" dirty="0" smtClean="0"/>
              <a:t>Geodesics can be determined with multi-source BFS</a:t>
            </a:r>
          </a:p>
          <a:p>
            <a:pPr lvl="1"/>
            <a:r>
              <a:rPr lang="en-US" dirty="0" smtClean="0"/>
              <a:t>Optimizations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8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Query times: Q1 – slow, Q2 – fast, Q3 – okay, Q4 – varied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844795"/>
            <a:ext cx="12192000" cy="13620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/>
          <a:lstStyle>
            <a:lvl1pPr algn="ctr">
              <a:defRPr sz="4000" b="1" cap="none" baseline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" y="50799"/>
            <a:ext cx="12192000" cy="756000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algn="l">
              <a:defRPr b="1" cap="all" baseline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857254"/>
            <a:ext cx="11811000" cy="5529263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93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38100" y="50799"/>
            <a:ext cx="12192000" cy="756000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algn="l">
              <a:defRPr b="1" cap="all" baseline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sz="half" idx="10"/>
          </p:nvPr>
        </p:nvSpPr>
        <p:spPr>
          <a:xfrm>
            <a:off x="6124575" y="1825625"/>
            <a:ext cx="5181600" cy="4351338"/>
          </a:xfrm>
        </p:spPr>
        <p:txBody>
          <a:bodyPr/>
          <a:lstStyle>
            <a:lvl1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43948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92" r:id="rId3"/>
    <p:sldLayoutId id="214748369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Trebuchet MS" panose="020B0603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dbcouncil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0.0597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0.png"/><Relationship Id="rId7" Type="http://schemas.openxmlformats.org/officeDocument/2006/relationships/image" Target="../media/image2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9" Type="http://schemas.openxmlformats.org/officeDocument/2006/relationships/image" Target="../media/image18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hyperlink" Target="http://www.vldb.org/pvldb/vol8/p449-then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7" Type="http://schemas.openxmlformats.org/officeDocument/2006/relationships/image" Target="../media/image37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81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60.png"/><Relationship Id="rId7" Type="http://schemas.openxmlformats.org/officeDocument/2006/relationships/image" Target="../media/image260.png"/><Relationship Id="rId12" Type="http://schemas.openxmlformats.org/officeDocument/2006/relationships/image" Target="../media/image4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0.png"/><Relationship Id="rId10" Type="http://schemas.openxmlformats.org/officeDocument/2006/relationships/image" Target="../media/image41.png"/><Relationship Id="rId4" Type="http://schemas.openxmlformats.org/officeDocument/2006/relationships/image" Target="../media/image2300.pn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400.png"/><Relationship Id="rId7" Type="http://schemas.openxmlformats.org/officeDocument/2006/relationships/image" Target="../media/image4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3.png"/><Relationship Id="rId5" Type="http://schemas.openxmlformats.org/officeDocument/2006/relationships/image" Target="../media/image541.png"/><Relationship Id="rId4" Type="http://schemas.openxmlformats.org/officeDocument/2006/relationships/image" Target="../media/image4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6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93.png"/><Relationship Id="rId4" Type="http://schemas.openxmlformats.org/officeDocument/2006/relationships/image" Target="../media/image5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tp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4.png"/><Relationship Id="rId2" Type="http://schemas.openxmlformats.org/officeDocument/2006/relationships/hyperlink" Target="https://szarnyasg.github.io/sigmod2014-contest/m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ldbc/sigmod2014-contest-graphblas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://twitter.com/GraphBLA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zarnyasg.github.io/sigmod2014-contest/m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dl.acm.org/citation.cfm?id=30072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al.mtak.hu/81011/1/ldbc_bi_grades_u.pdf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dl.acm.org/citation.cfm?id=27427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rxiv.org/abs/1508.036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gap.cs.berkeley.edu/benchmark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www.bme.hu/sites/default/files/mediakit/bme_logo_kic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5" y="5365043"/>
            <a:ext cx="2771074" cy="8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156375" y="5365043"/>
            <a:ext cx="3174599" cy="890519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710918" y="579662"/>
            <a:ext cx="6529554" cy="428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 dirty="0">
              <a:solidFill>
                <a:srgbClr val="262626"/>
              </a:solidFill>
              <a:latin typeface="Open Sans" panose="020B0606030504020204" pitchFamily="34" charset="0"/>
              <a:cs typeface="Clear Sans Bold" panose="020B08030302020203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26997" r="12578" b="27498"/>
          <a:stretch/>
        </p:blipFill>
        <p:spPr>
          <a:xfrm>
            <a:off x="3777949" y="5238801"/>
            <a:ext cx="1905000" cy="1143000"/>
          </a:xfrm>
          <a:prstGeom prst="rect">
            <a:avLst/>
          </a:prstGeom>
        </p:spPr>
      </p:pic>
      <p:pic>
        <p:nvPicPr>
          <p:cNvPr id="9" name="Picture 2" descr="CW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66"/>
          <a:stretch/>
        </p:blipFill>
        <p:spPr bwMode="auto">
          <a:xfrm>
            <a:off x="9804400" y="5419776"/>
            <a:ext cx="17907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0" y="623421"/>
            <a:ext cx="12192000" cy="43447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Introduction to </a:t>
            </a:r>
            <a:r>
              <a:rPr lang="en-US" sz="4400" b="1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GraphBLAS</a:t>
            </a:r>
            <a:endParaRPr lang="en-US" sz="4400" b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hu-HU" dirty="0">
                <a:latin typeface="Open Sans" panose="020B0606030504020204" pitchFamily="34" charset="0"/>
              </a:rPr>
              <a:t/>
            </a:r>
            <a:br>
              <a:rPr lang="hu-HU" dirty="0">
                <a:latin typeface="Open Sans" panose="020B0606030504020204" pitchFamily="34" charset="0"/>
              </a:rPr>
            </a:br>
            <a:r>
              <a:rPr lang="en-US" sz="4000" smtClean="0">
                <a:ea typeface="Open Sans SemiBold" panose="020B0706030804020204" pitchFamily="34" charset="0"/>
                <a:cs typeface="Open Sans SemiBold" panose="020B0706030804020204" pitchFamily="34" charset="0"/>
              </a:rPr>
              <a:t>Case studies</a:t>
            </a:r>
            <a:endParaRPr lang="en-US" sz="4000" dirty="0" smtClean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hu-HU" dirty="0" smtClean="0">
                <a:latin typeface="Open Sans" panose="020B0606030504020204" pitchFamily="34" charset="0"/>
              </a:rPr>
              <a:t/>
            </a:r>
            <a:br>
              <a:rPr lang="hu-HU" dirty="0" smtClean="0">
                <a:latin typeface="Open Sans" panose="020B0606030504020204" pitchFamily="34" charset="0"/>
              </a:rPr>
            </a:br>
            <a:r>
              <a:rPr lang="en-US" sz="36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Gábor</a:t>
            </a:r>
            <a:r>
              <a:rPr lang="hu-H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Szárnyas</a:t>
            </a:r>
            <a:endParaRPr lang="en-US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szarnyas@mit.bme.hu</a:t>
            </a:r>
            <a:endParaRPr lang="hu-HU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SIGMOD 2014 Contest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0" y="4197345"/>
            <a:ext cx="12192000" cy="13620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 anchorCtr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b="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Overview</a:t>
            </a:r>
            <a:endParaRPr lang="hu-HU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SIGMOD 2014 Programming Contest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Annual contest</a:t>
            </a:r>
          </a:p>
          <a:p>
            <a:r>
              <a:rPr lang="en-US" dirty="0" smtClean="0"/>
              <a:t>Teams compete on database-related programming tasks</a:t>
            </a:r>
          </a:p>
          <a:p>
            <a:r>
              <a:rPr lang="en-US" dirty="0" smtClean="0"/>
              <a:t>Highly-optimized</a:t>
            </a:r>
            <a:r>
              <a:rPr lang="hu-HU" dirty="0" smtClean="0"/>
              <a:t> </a:t>
            </a:r>
            <a:r>
              <a:rPr lang="hu-HU" dirty="0"/>
              <a:t>C++ </a:t>
            </a:r>
            <a:r>
              <a:rPr lang="en-US" dirty="0" smtClean="0"/>
              <a:t>implementations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u="sng" dirty="0" smtClean="0"/>
              <a:t>2014 event</a:t>
            </a:r>
          </a:p>
          <a:p>
            <a:r>
              <a:rPr lang="en-US" dirty="0" smtClean="0"/>
              <a:t>Tasks on the LDBC social network graph</a:t>
            </a:r>
          </a:p>
          <a:p>
            <a:pPr lvl="1"/>
            <a:r>
              <a:rPr lang="en-US" dirty="0" smtClean="0"/>
              <a:t>Benchmark </a:t>
            </a:r>
            <a:r>
              <a:rPr lang="en-US" dirty="0"/>
              <a:t>data set </a:t>
            </a:r>
            <a:r>
              <a:rPr lang="en-US" dirty="0" smtClean="0"/>
              <a:t>for property graphs</a:t>
            </a:r>
          </a:p>
          <a:p>
            <a:pPr lvl="1"/>
            <a:r>
              <a:rPr lang="en-US" dirty="0" smtClean="0"/>
              <a:t>People, forums, comments, hashtags, etc.</a:t>
            </a:r>
          </a:p>
          <a:p>
            <a:r>
              <a:rPr lang="en-US" dirty="0" smtClean="0"/>
              <a:t>4 queries</a:t>
            </a:r>
          </a:p>
          <a:p>
            <a:pPr lvl="1"/>
            <a:r>
              <a:rPr lang="en-US" dirty="0" smtClean="0"/>
              <a:t>Mix of filtering </a:t>
            </a:r>
            <a:r>
              <a:rPr lang="hu-HU" dirty="0" err="1" smtClean="0"/>
              <a:t>operations</a:t>
            </a:r>
            <a:r>
              <a:rPr lang="hu-HU" dirty="0" smtClean="0"/>
              <a:t> </a:t>
            </a:r>
            <a:r>
              <a:rPr lang="en-US" dirty="0" smtClean="0"/>
              <a:t>and graph algorithms</a:t>
            </a:r>
            <a:endParaRPr lang="en-US" dirty="0"/>
          </a:p>
          <a:p>
            <a:endParaRPr lang="en-US" dirty="0"/>
          </a:p>
        </p:txBody>
      </p:sp>
      <p:pic>
        <p:nvPicPr>
          <p:cNvPr id="4" name="Kép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73" y="3621885"/>
            <a:ext cx="357972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87" y="2481441"/>
            <a:ext cx="5418713" cy="31495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template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857254"/>
            <a:ext cx="12001500" cy="130782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Compute an induced subgraph over Person-knows-Person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Run the graph algorithm on the </a:t>
            </a:r>
            <a:r>
              <a:rPr lang="en-US" dirty="0" err="1" smtClean="0"/>
              <a:t>subgrap</a:t>
            </a:r>
            <a:r>
              <a:rPr lang="hu-HU" dirty="0" smtClean="0"/>
              <a:t>h</a:t>
            </a:r>
            <a:endParaRPr lang="en-US" dirty="0" smtClean="0"/>
          </a:p>
        </p:txBody>
      </p:sp>
      <p:sp>
        <p:nvSpPr>
          <p:cNvPr id="6" name="Téglalap 5"/>
          <p:cNvSpPr/>
          <p:nvPr/>
        </p:nvSpPr>
        <p:spPr>
          <a:xfrm>
            <a:off x="723900" y="2400300"/>
            <a:ext cx="5981701" cy="230401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I. </a:t>
            </a:r>
            <a:endParaRPr lang="hu-HU" sz="3200" dirty="0" err="1">
              <a:solidFill>
                <a:srgbClr val="C0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23900" y="4704317"/>
            <a:ext cx="5981701" cy="162028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II.</a:t>
            </a:r>
            <a:endParaRPr lang="hu-HU" sz="3200" dirty="0" err="1">
              <a:solidFill>
                <a:srgbClr val="C00000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8137525" y="2499681"/>
            <a:ext cx="304800" cy="304800"/>
          </a:xfrm>
          <a:prstGeom prst="ellipse">
            <a:avLst/>
          </a:prstGeom>
          <a:solidFill>
            <a:srgbClr val="FCCDE5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9410700" y="2469967"/>
            <a:ext cx="304800" cy="304800"/>
          </a:xfrm>
          <a:prstGeom prst="ellipse">
            <a:avLst/>
          </a:prstGeom>
          <a:solidFill>
            <a:srgbClr val="FCCDE5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7543801" y="3314790"/>
            <a:ext cx="304800" cy="304800"/>
          </a:xfrm>
          <a:prstGeom prst="ellipse">
            <a:avLst/>
          </a:prstGeom>
          <a:solidFill>
            <a:srgbClr val="B3DE69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8750300" y="3373005"/>
            <a:ext cx="304800" cy="304800"/>
          </a:xfrm>
          <a:prstGeom prst="ellipse">
            <a:avLst/>
          </a:prstGeom>
          <a:solidFill>
            <a:srgbClr val="B3DE69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9956799" y="3314790"/>
            <a:ext cx="304800" cy="304800"/>
          </a:xfrm>
          <a:prstGeom prst="ellipse">
            <a:avLst/>
          </a:prstGeom>
          <a:solidFill>
            <a:srgbClr val="B3DE69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1163298" y="3314790"/>
            <a:ext cx="304800" cy="304800"/>
          </a:xfrm>
          <a:prstGeom prst="ellipse">
            <a:avLst/>
          </a:prstGeom>
          <a:solidFill>
            <a:srgbClr val="B3DE69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7677150" y="4310706"/>
            <a:ext cx="304800" cy="304800"/>
          </a:xfrm>
          <a:prstGeom prst="ellipse">
            <a:avLst/>
          </a:prstGeom>
          <a:solidFill>
            <a:srgbClr val="FDB462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9280619" y="4283007"/>
            <a:ext cx="304800" cy="304800"/>
          </a:xfrm>
          <a:prstGeom prst="ellipse">
            <a:avLst/>
          </a:prstGeom>
          <a:solidFill>
            <a:srgbClr val="FDB462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7721603" y="5285054"/>
            <a:ext cx="304800" cy="304800"/>
          </a:xfrm>
          <a:prstGeom prst="ellipse">
            <a:avLst/>
          </a:prstGeom>
          <a:solidFill>
            <a:srgbClr val="FDB462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9258300" y="5215020"/>
            <a:ext cx="304800" cy="304800"/>
          </a:xfrm>
          <a:prstGeom prst="ellipse">
            <a:avLst/>
          </a:prstGeom>
          <a:solidFill>
            <a:srgbClr val="FDB462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10109199" y="4632444"/>
            <a:ext cx="304800" cy="304800"/>
          </a:xfrm>
          <a:prstGeom prst="ellipse">
            <a:avLst/>
          </a:prstGeom>
          <a:solidFill>
            <a:srgbClr val="FDB462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8464550" y="4848598"/>
            <a:ext cx="304800" cy="304800"/>
          </a:xfrm>
          <a:prstGeom prst="ellipse">
            <a:avLst/>
          </a:prstGeom>
          <a:solidFill>
            <a:srgbClr val="FDB462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10858498" y="5153398"/>
            <a:ext cx="304800" cy="304800"/>
          </a:xfrm>
          <a:prstGeom prst="ellipse">
            <a:avLst/>
          </a:prstGeom>
          <a:solidFill>
            <a:srgbClr val="FDB462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cxnSp>
        <p:nvCxnSpPr>
          <p:cNvPr id="22" name="Egyenes összekötő 21"/>
          <p:cNvCxnSpPr>
            <a:stCxn id="8" idx="5"/>
            <a:endCxn id="11" idx="0"/>
          </p:cNvCxnSpPr>
          <p:nvPr/>
        </p:nvCxnSpPr>
        <p:spPr>
          <a:xfrm>
            <a:off x="8397688" y="2759844"/>
            <a:ext cx="505012" cy="6131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8" idx="3"/>
            <a:endCxn id="10" idx="0"/>
          </p:cNvCxnSpPr>
          <p:nvPr/>
        </p:nvCxnSpPr>
        <p:spPr>
          <a:xfrm flipH="1">
            <a:off x="7696201" y="2759844"/>
            <a:ext cx="485961" cy="5549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>
            <a:stCxn id="9" idx="6"/>
            <a:endCxn id="13" idx="0"/>
          </p:cNvCxnSpPr>
          <p:nvPr/>
        </p:nvCxnSpPr>
        <p:spPr>
          <a:xfrm>
            <a:off x="9715500" y="2622367"/>
            <a:ext cx="1600198" cy="6924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>
            <a:stCxn id="9" idx="3"/>
            <a:endCxn id="11" idx="7"/>
          </p:cNvCxnSpPr>
          <p:nvPr/>
        </p:nvCxnSpPr>
        <p:spPr>
          <a:xfrm flipH="1">
            <a:off x="9010463" y="2730130"/>
            <a:ext cx="444874" cy="687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9" idx="5"/>
            <a:endCxn id="12" idx="0"/>
          </p:cNvCxnSpPr>
          <p:nvPr/>
        </p:nvCxnSpPr>
        <p:spPr>
          <a:xfrm>
            <a:off x="9670863" y="2730130"/>
            <a:ext cx="438336" cy="5846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14" idx="6"/>
            <a:endCxn id="15" idx="2"/>
          </p:cNvCxnSpPr>
          <p:nvPr/>
        </p:nvCxnSpPr>
        <p:spPr>
          <a:xfrm flipV="1">
            <a:off x="7981950" y="4435407"/>
            <a:ext cx="1298669" cy="276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>
            <a:stCxn id="16" idx="6"/>
            <a:endCxn id="17" idx="2"/>
          </p:cNvCxnSpPr>
          <p:nvPr/>
        </p:nvCxnSpPr>
        <p:spPr>
          <a:xfrm flipV="1">
            <a:off x="8026403" y="5367420"/>
            <a:ext cx="1231897" cy="700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>
            <a:stCxn id="17" idx="0"/>
            <a:endCxn id="15" idx="4"/>
          </p:cNvCxnSpPr>
          <p:nvPr/>
        </p:nvCxnSpPr>
        <p:spPr>
          <a:xfrm flipV="1">
            <a:off x="9410700" y="4587807"/>
            <a:ext cx="22319" cy="627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>
            <a:stCxn id="18" idx="1"/>
            <a:endCxn id="15" idx="6"/>
          </p:cNvCxnSpPr>
          <p:nvPr/>
        </p:nvCxnSpPr>
        <p:spPr>
          <a:xfrm flipH="1" flipV="1">
            <a:off x="9585419" y="4435407"/>
            <a:ext cx="568417" cy="2416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>
            <a:stCxn id="18" idx="3"/>
            <a:endCxn id="17" idx="7"/>
          </p:cNvCxnSpPr>
          <p:nvPr/>
        </p:nvCxnSpPr>
        <p:spPr>
          <a:xfrm flipH="1">
            <a:off x="9518463" y="4892607"/>
            <a:ext cx="635373" cy="3670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>
            <a:stCxn id="20" idx="2"/>
            <a:endCxn id="17" idx="6"/>
          </p:cNvCxnSpPr>
          <p:nvPr/>
        </p:nvCxnSpPr>
        <p:spPr>
          <a:xfrm flipH="1">
            <a:off x="9563100" y="5305798"/>
            <a:ext cx="1295398" cy="616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>
            <a:stCxn id="20" idx="1"/>
            <a:endCxn id="19" idx="6"/>
          </p:cNvCxnSpPr>
          <p:nvPr/>
        </p:nvCxnSpPr>
        <p:spPr>
          <a:xfrm flipH="1" flipV="1">
            <a:off x="8769350" y="5000998"/>
            <a:ext cx="2133785" cy="1970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>
            <a:stCxn id="16" idx="0"/>
            <a:endCxn id="14" idx="4"/>
          </p:cNvCxnSpPr>
          <p:nvPr/>
        </p:nvCxnSpPr>
        <p:spPr>
          <a:xfrm flipH="1" flipV="1">
            <a:off x="7829550" y="4615506"/>
            <a:ext cx="44453" cy="6695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>
            <a:stCxn id="19" idx="1"/>
            <a:endCxn id="14" idx="5"/>
          </p:cNvCxnSpPr>
          <p:nvPr/>
        </p:nvCxnSpPr>
        <p:spPr>
          <a:xfrm flipH="1" flipV="1">
            <a:off x="7937313" y="4570869"/>
            <a:ext cx="571874" cy="3223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>
            <a:stCxn id="19" idx="7"/>
            <a:endCxn id="15" idx="3"/>
          </p:cNvCxnSpPr>
          <p:nvPr/>
        </p:nvCxnSpPr>
        <p:spPr>
          <a:xfrm flipV="1">
            <a:off x="8724713" y="4543170"/>
            <a:ext cx="600543" cy="35006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65"/>
          <p:cNvCxnSpPr>
            <a:stCxn id="17" idx="0"/>
            <a:endCxn id="12" idx="4"/>
          </p:cNvCxnSpPr>
          <p:nvPr/>
        </p:nvCxnSpPr>
        <p:spPr>
          <a:xfrm flipV="1">
            <a:off x="9410700" y="3619590"/>
            <a:ext cx="698499" cy="15954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>
            <a:stCxn id="17" idx="1"/>
            <a:endCxn id="11" idx="5"/>
          </p:cNvCxnSpPr>
          <p:nvPr/>
        </p:nvCxnSpPr>
        <p:spPr>
          <a:xfrm flipH="1" flipV="1">
            <a:off x="9010463" y="3633168"/>
            <a:ext cx="292474" cy="1626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76"/>
          <p:cNvCxnSpPr>
            <a:stCxn id="19" idx="0"/>
            <a:endCxn id="12" idx="2"/>
          </p:cNvCxnSpPr>
          <p:nvPr/>
        </p:nvCxnSpPr>
        <p:spPr>
          <a:xfrm flipV="1">
            <a:off x="8616950" y="3467190"/>
            <a:ext cx="1339849" cy="13814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gyenes összekötő 79"/>
          <p:cNvCxnSpPr>
            <a:stCxn id="16" idx="7"/>
            <a:endCxn id="11" idx="3"/>
          </p:cNvCxnSpPr>
          <p:nvPr/>
        </p:nvCxnSpPr>
        <p:spPr>
          <a:xfrm flipV="1">
            <a:off x="7981766" y="3633168"/>
            <a:ext cx="813171" cy="16965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83"/>
          <p:cNvCxnSpPr>
            <a:stCxn id="14" idx="0"/>
            <a:endCxn id="10" idx="4"/>
          </p:cNvCxnSpPr>
          <p:nvPr/>
        </p:nvCxnSpPr>
        <p:spPr>
          <a:xfrm flipH="1" flipV="1">
            <a:off x="7696201" y="3619590"/>
            <a:ext cx="133349" cy="6911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/>
          <p:cNvCxnSpPr>
            <a:stCxn id="14" idx="7"/>
            <a:endCxn id="11" idx="2"/>
          </p:cNvCxnSpPr>
          <p:nvPr/>
        </p:nvCxnSpPr>
        <p:spPr>
          <a:xfrm flipV="1">
            <a:off x="7937313" y="3525405"/>
            <a:ext cx="812987" cy="829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92"/>
          <p:cNvCxnSpPr>
            <a:stCxn id="11" idx="6"/>
            <a:endCxn id="18" idx="0"/>
          </p:cNvCxnSpPr>
          <p:nvPr/>
        </p:nvCxnSpPr>
        <p:spPr>
          <a:xfrm>
            <a:off x="9055100" y="3525405"/>
            <a:ext cx="1206499" cy="11070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gyenes összekötő 95"/>
          <p:cNvCxnSpPr>
            <a:stCxn id="13" idx="3"/>
            <a:endCxn id="18" idx="7"/>
          </p:cNvCxnSpPr>
          <p:nvPr/>
        </p:nvCxnSpPr>
        <p:spPr>
          <a:xfrm flipH="1">
            <a:off x="10369362" y="3574953"/>
            <a:ext cx="838573" cy="11021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gyenes összekötő 97"/>
          <p:cNvCxnSpPr>
            <a:stCxn id="13" idx="4"/>
            <a:endCxn id="20" idx="0"/>
          </p:cNvCxnSpPr>
          <p:nvPr/>
        </p:nvCxnSpPr>
        <p:spPr>
          <a:xfrm flipH="1">
            <a:off x="11010898" y="3619590"/>
            <a:ext cx="304800" cy="15338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Jobbra nyíl 113"/>
          <p:cNvSpPr/>
          <p:nvPr/>
        </p:nvSpPr>
        <p:spPr>
          <a:xfrm>
            <a:off x="7259731" y="2471305"/>
            <a:ext cx="711013" cy="352184"/>
          </a:xfrm>
          <a:prstGeom prst="rightArrow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solidFill>
                <a:schemeClr val="tx2"/>
              </a:solidFill>
            </a:endParaRPr>
          </a:p>
        </p:txBody>
      </p:sp>
      <p:sp>
        <p:nvSpPr>
          <p:cNvPr id="121" name="Ellipszis 120"/>
          <p:cNvSpPr/>
          <p:nvPr/>
        </p:nvSpPr>
        <p:spPr>
          <a:xfrm>
            <a:off x="8137525" y="2499681"/>
            <a:ext cx="304800" cy="304800"/>
          </a:xfrm>
          <a:prstGeom prst="ellipse">
            <a:avLst/>
          </a:prstGeom>
          <a:solidFill>
            <a:srgbClr val="FCCDE5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25" name="Szövegdoboz 124"/>
          <p:cNvSpPr txBox="1"/>
          <p:nvPr/>
        </p:nvSpPr>
        <p:spPr>
          <a:xfrm>
            <a:off x="9136944" y="553616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0.80</a:t>
            </a:r>
            <a:endParaRPr lang="hu-HU" dirty="0"/>
          </a:p>
        </p:txBody>
      </p:sp>
      <p:sp>
        <p:nvSpPr>
          <p:cNvPr id="126" name="Szövegdoboz 125"/>
          <p:cNvSpPr txBox="1"/>
          <p:nvPr/>
        </p:nvSpPr>
        <p:spPr>
          <a:xfrm>
            <a:off x="9135377" y="392033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0.80</a:t>
            </a:r>
            <a:endParaRPr lang="hu-HU" dirty="0"/>
          </a:p>
        </p:txBody>
      </p:sp>
      <p:sp>
        <p:nvSpPr>
          <p:cNvPr id="127" name="Szövegdoboz 126"/>
          <p:cNvSpPr txBox="1"/>
          <p:nvPr/>
        </p:nvSpPr>
        <p:spPr>
          <a:xfrm>
            <a:off x="10364816" y="479424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0.67</a:t>
            </a:r>
            <a:endParaRPr lang="hu-HU" dirty="0"/>
          </a:p>
        </p:txBody>
      </p:sp>
      <p:sp>
        <p:nvSpPr>
          <p:cNvPr id="128" name="Szövegdoboz 127"/>
          <p:cNvSpPr txBox="1"/>
          <p:nvPr/>
        </p:nvSpPr>
        <p:spPr>
          <a:xfrm>
            <a:off x="7122956" y="551546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0.67</a:t>
            </a:r>
            <a:endParaRPr lang="hu-HU" dirty="0"/>
          </a:p>
        </p:txBody>
      </p:sp>
      <p:sp>
        <p:nvSpPr>
          <p:cNvPr id="129" name="Szövegdoboz 128"/>
          <p:cNvSpPr txBox="1"/>
          <p:nvPr/>
        </p:nvSpPr>
        <p:spPr>
          <a:xfrm>
            <a:off x="7144994" y="405337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0.67</a:t>
            </a:r>
            <a:endParaRPr lang="hu-HU" dirty="0"/>
          </a:p>
        </p:txBody>
      </p:sp>
      <p:grpSp>
        <p:nvGrpSpPr>
          <p:cNvPr id="137" name="Csoportba foglalás 136"/>
          <p:cNvGrpSpPr/>
          <p:nvPr/>
        </p:nvGrpSpPr>
        <p:grpSpPr>
          <a:xfrm>
            <a:off x="7543801" y="2499681"/>
            <a:ext cx="2870198" cy="3090173"/>
            <a:chOff x="8001001" y="3261681"/>
            <a:chExt cx="2870198" cy="3090173"/>
          </a:xfrm>
        </p:grpSpPr>
        <p:sp>
          <p:nvSpPr>
            <p:cNvPr id="138" name="Ellipszis 137"/>
            <p:cNvSpPr/>
            <p:nvPr/>
          </p:nvSpPr>
          <p:spPr>
            <a:xfrm>
              <a:off x="8594725" y="3261681"/>
              <a:ext cx="304800" cy="304800"/>
            </a:xfrm>
            <a:prstGeom prst="ellipse">
              <a:avLst/>
            </a:prstGeom>
            <a:solidFill>
              <a:srgbClr val="FCCDE5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sp>
          <p:nvSpPr>
            <p:cNvPr id="139" name="Ellipszis 138"/>
            <p:cNvSpPr/>
            <p:nvPr/>
          </p:nvSpPr>
          <p:spPr>
            <a:xfrm>
              <a:off x="8001001" y="4076790"/>
              <a:ext cx="304800" cy="304800"/>
            </a:xfrm>
            <a:prstGeom prst="ellipse">
              <a:avLst/>
            </a:prstGeom>
            <a:solidFill>
              <a:srgbClr val="B3DE69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sp>
          <p:nvSpPr>
            <p:cNvPr id="140" name="Ellipszis 139"/>
            <p:cNvSpPr/>
            <p:nvPr/>
          </p:nvSpPr>
          <p:spPr>
            <a:xfrm>
              <a:off x="9207500" y="4135005"/>
              <a:ext cx="304800" cy="304800"/>
            </a:xfrm>
            <a:prstGeom prst="ellipse">
              <a:avLst/>
            </a:prstGeom>
            <a:solidFill>
              <a:srgbClr val="B3DE69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sp>
          <p:nvSpPr>
            <p:cNvPr id="141" name="Ellipszis 140"/>
            <p:cNvSpPr/>
            <p:nvPr/>
          </p:nvSpPr>
          <p:spPr>
            <a:xfrm>
              <a:off x="8134350" y="5072706"/>
              <a:ext cx="304800" cy="304800"/>
            </a:xfrm>
            <a:prstGeom prst="ellipse">
              <a:avLst/>
            </a:prstGeom>
            <a:solidFill>
              <a:srgbClr val="FDB462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sp>
          <p:nvSpPr>
            <p:cNvPr id="142" name="Ellipszis 141"/>
            <p:cNvSpPr/>
            <p:nvPr/>
          </p:nvSpPr>
          <p:spPr>
            <a:xfrm>
              <a:off x="9737819" y="5045007"/>
              <a:ext cx="304800" cy="304800"/>
            </a:xfrm>
            <a:prstGeom prst="ellipse">
              <a:avLst/>
            </a:prstGeom>
            <a:solidFill>
              <a:srgbClr val="FDB462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sp>
          <p:nvSpPr>
            <p:cNvPr id="143" name="Ellipszis 142"/>
            <p:cNvSpPr/>
            <p:nvPr/>
          </p:nvSpPr>
          <p:spPr>
            <a:xfrm>
              <a:off x="8178803" y="6047054"/>
              <a:ext cx="304800" cy="304800"/>
            </a:xfrm>
            <a:prstGeom prst="ellipse">
              <a:avLst/>
            </a:prstGeom>
            <a:solidFill>
              <a:srgbClr val="FDB462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sp>
          <p:nvSpPr>
            <p:cNvPr id="144" name="Ellipszis 143"/>
            <p:cNvSpPr/>
            <p:nvPr/>
          </p:nvSpPr>
          <p:spPr>
            <a:xfrm>
              <a:off x="9715500" y="5977020"/>
              <a:ext cx="304800" cy="304800"/>
            </a:xfrm>
            <a:prstGeom prst="ellipse">
              <a:avLst/>
            </a:prstGeom>
            <a:solidFill>
              <a:srgbClr val="FDB462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sp>
          <p:nvSpPr>
            <p:cNvPr id="145" name="Ellipszis 144"/>
            <p:cNvSpPr/>
            <p:nvPr/>
          </p:nvSpPr>
          <p:spPr>
            <a:xfrm>
              <a:off x="10566399" y="5394444"/>
              <a:ext cx="304800" cy="304800"/>
            </a:xfrm>
            <a:prstGeom prst="ellipse">
              <a:avLst/>
            </a:prstGeom>
            <a:solidFill>
              <a:srgbClr val="FDB462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cxnSp>
          <p:nvCxnSpPr>
            <p:cNvPr id="146" name="Egyenes összekötő 145"/>
            <p:cNvCxnSpPr>
              <a:stCxn id="138" idx="5"/>
              <a:endCxn id="140" idx="0"/>
            </p:cNvCxnSpPr>
            <p:nvPr/>
          </p:nvCxnSpPr>
          <p:spPr>
            <a:xfrm>
              <a:off x="8854888" y="3521844"/>
              <a:ext cx="505012" cy="6131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Egyenes összekötő 146"/>
            <p:cNvCxnSpPr>
              <a:stCxn id="138" idx="3"/>
              <a:endCxn id="139" idx="0"/>
            </p:cNvCxnSpPr>
            <p:nvPr/>
          </p:nvCxnSpPr>
          <p:spPr>
            <a:xfrm flipH="1">
              <a:off x="8153401" y="3521844"/>
              <a:ext cx="485961" cy="5549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Egyenes összekötő 147"/>
            <p:cNvCxnSpPr>
              <a:stCxn id="141" idx="6"/>
              <a:endCxn id="142" idx="2"/>
            </p:cNvCxnSpPr>
            <p:nvPr/>
          </p:nvCxnSpPr>
          <p:spPr>
            <a:xfrm flipV="1">
              <a:off x="8439150" y="5197407"/>
              <a:ext cx="1298669" cy="276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gyenes összekötő 148"/>
            <p:cNvCxnSpPr>
              <a:stCxn id="143" idx="6"/>
              <a:endCxn id="144" idx="2"/>
            </p:cNvCxnSpPr>
            <p:nvPr/>
          </p:nvCxnSpPr>
          <p:spPr>
            <a:xfrm flipV="1">
              <a:off x="8483603" y="6129420"/>
              <a:ext cx="1231897" cy="70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Egyenes összekötő 149"/>
            <p:cNvCxnSpPr>
              <a:stCxn id="144" idx="0"/>
              <a:endCxn id="142" idx="4"/>
            </p:cNvCxnSpPr>
            <p:nvPr/>
          </p:nvCxnSpPr>
          <p:spPr>
            <a:xfrm flipV="1">
              <a:off x="9867900" y="5349807"/>
              <a:ext cx="22319" cy="6272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Egyenes összekötő 150"/>
            <p:cNvCxnSpPr>
              <a:stCxn id="145" idx="1"/>
              <a:endCxn id="142" idx="6"/>
            </p:cNvCxnSpPr>
            <p:nvPr/>
          </p:nvCxnSpPr>
          <p:spPr>
            <a:xfrm flipH="1" flipV="1">
              <a:off x="10042619" y="5197407"/>
              <a:ext cx="568417" cy="2416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Egyenes összekötő 151"/>
            <p:cNvCxnSpPr>
              <a:stCxn id="145" idx="3"/>
              <a:endCxn id="144" idx="7"/>
            </p:cNvCxnSpPr>
            <p:nvPr/>
          </p:nvCxnSpPr>
          <p:spPr>
            <a:xfrm flipH="1">
              <a:off x="9975663" y="5654607"/>
              <a:ext cx="635373" cy="367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Egyenes összekötő 152"/>
            <p:cNvCxnSpPr>
              <a:stCxn id="143" idx="0"/>
              <a:endCxn id="141" idx="4"/>
            </p:cNvCxnSpPr>
            <p:nvPr/>
          </p:nvCxnSpPr>
          <p:spPr>
            <a:xfrm flipH="1" flipV="1">
              <a:off x="8286750" y="5377506"/>
              <a:ext cx="44453" cy="6695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Egyenes összekötő 153"/>
            <p:cNvCxnSpPr>
              <a:stCxn id="144" idx="1"/>
              <a:endCxn id="140" idx="5"/>
            </p:cNvCxnSpPr>
            <p:nvPr/>
          </p:nvCxnSpPr>
          <p:spPr>
            <a:xfrm flipH="1" flipV="1">
              <a:off x="9467663" y="4395168"/>
              <a:ext cx="292474" cy="16264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Egyenes összekötő 154"/>
            <p:cNvCxnSpPr>
              <a:stCxn id="143" idx="7"/>
              <a:endCxn id="140" idx="3"/>
            </p:cNvCxnSpPr>
            <p:nvPr/>
          </p:nvCxnSpPr>
          <p:spPr>
            <a:xfrm flipV="1">
              <a:off x="8438966" y="4395168"/>
              <a:ext cx="813171" cy="1696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Egyenes összekötő 155"/>
            <p:cNvCxnSpPr>
              <a:stCxn id="141" idx="0"/>
              <a:endCxn id="139" idx="4"/>
            </p:cNvCxnSpPr>
            <p:nvPr/>
          </p:nvCxnSpPr>
          <p:spPr>
            <a:xfrm flipH="1" flipV="1">
              <a:off x="8153401" y="4381590"/>
              <a:ext cx="133349" cy="6911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gyenes összekötő 156"/>
            <p:cNvCxnSpPr>
              <a:stCxn id="141" idx="7"/>
              <a:endCxn id="140" idx="2"/>
            </p:cNvCxnSpPr>
            <p:nvPr/>
          </p:nvCxnSpPr>
          <p:spPr>
            <a:xfrm flipV="1">
              <a:off x="8394513" y="4287405"/>
              <a:ext cx="812987" cy="8299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Egyenes összekötő 157"/>
            <p:cNvCxnSpPr>
              <a:stCxn id="140" idx="6"/>
              <a:endCxn id="145" idx="0"/>
            </p:cNvCxnSpPr>
            <p:nvPr/>
          </p:nvCxnSpPr>
          <p:spPr>
            <a:xfrm>
              <a:off x="9512300" y="4287405"/>
              <a:ext cx="1206499" cy="11070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Csoportba foglalás 179"/>
          <p:cNvGrpSpPr/>
          <p:nvPr/>
        </p:nvGrpSpPr>
        <p:grpSpPr>
          <a:xfrm>
            <a:off x="7677150" y="4283695"/>
            <a:ext cx="2736849" cy="1306847"/>
            <a:chOff x="8235763" y="5369438"/>
            <a:chExt cx="2736849" cy="1306847"/>
          </a:xfrm>
        </p:grpSpPr>
        <p:sp>
          <p:nvSpPr>
            <p:cNvPr id="181" name="Ellipszis 180"/>
            <p:cNvSpPr/>
            <p:nvPr/>
          </p:nvSpPr>
          <p:spPr>
            <a:xfrm>
              <a:off x="8235763" y="5397137"/>
              <a:ext cx="304800" cy="304800"/>
            </a:xfrm>
            <a:prstGeom prst="ellipse">
              <a:avLst/>
            </a:prstGeom>
            <a:solidFill>
              <a:srgbClr val="FDB462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sp>
          <p:nvSpPr>
            <p:cNvPr id="182" name="Ellipszis 181"/>
            <p:cNvSpPr/>
            <p:nvPr/>
          </p:nvSpPr>
          <p:spPr>
            <a:xfrm>
              <a:off x="9839232" y="5369438"/>
              <a:ext cx="304800" cy="304800"/>
            </a:xfrm>
            <a:prstGeom prst="ellipse">
              <a:avLst/>
            </a:prstGeom>
            <a:solidFill>
              <a:srgbClr val="FDB462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sp>
          <p:nvSpPr>
            <p:cNvPr id="183" name="Ellipszis 182"/>
            <p:cNvSpPr/>
            <p:nvPr/>
          </p:nvSpPr>
          <p:spPr>
            <a:xfrm>
              <a:off x="8280216" y="6371485"/>
              <a:ext cx="304800" cy="304800"/>
            </a:xfrm>
            <a:prstGeom prst="ellipse">
              <a:avLst/>
            </a:prstGeom>
            <a:solidFill>
              <a:srgbClr val="FDB462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sp>
          <p:nvSpPr>
            <p:cNvPr id="184" name="Ellipszis 183"/>
            <p:cNvSpPr/>
            <p:nvPr/>
          </p:nvSpPr>
          <p:spPr>
            <a:xfrm>
              <a:off x="9816913" y="6301451"/>
              <a:ext cx="304800" cy="304800"/>
            </a:xfrm>
            <a:prstGeom prst="ellipse">
              <a:avLst/>
            </a:prstGeom>
            <a:solidFill>
              <a:srgbClr val="FDB462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sp>
          <p:nvSpPr>
            <p:cNvPr id="185" name="Ellipszis 184"/>
            <p:cNvSpPr/>
            <p:nvPr/>
          </p:nvSpPr>
          <p:spPr>
            <a:xfrm>
              <a:off x="10667812" y="5718875"/>
              <a:ext cx="304800" cy="304800"/>
            </a:xfrm>
            <a:prstGeom prst="ellipse">
              <a:avLst/>
            </a:prstGeom>
            <a:solidFill>
              <a:srgbClr val="FDB462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sz="2400" dirty="0" err="1">
                <a:ln w="12700">
                  <a:noFill/>
                </a:ln>
                <a:solidFill>
                  <a:schemeClr val="tx2"/>
                </a:solidFill>
              </a:endParaRPr>
            </a:p>
          </p:txBody>
        </p:sp>
        <p:cxnSp>
          <p:nvCxnSpPr>
            <p:cNvPr id="186" name="Egyenes összekötő 185"/>
            <p:cNvCxnSpPr>
              <a:stCxn id="181" idx="6"/>
              <a:endCxn id="182" idx="2"/>
            </p:cNvCxnSpPr>
            <p:nvPr/>
          </p:nvCxnSpPr>
          <p:spPr>
            <a:xfrm flipV="1">
              <a:off x="8540563" y="5521838"/>
              <a:ext cx="1298669" cy="276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Egyenes összekötő 186"/>
            <p:cNvCxnSpPr>
              <a:stCxn id="183" idx="6"/>
              <a:endCxn id="184" idx="2"/>
            </p:cNvCxnSpPr>
            <p:nvPr/>
          </p:nvCxnSpPr>
          <p:spPr>
            <a:xfrm flipV="1">
              <a:off x="8585016" y="6453851"/>
              <a:ext cx="1231897" cy="70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Egyenes összekötő 187"/>
            <p:cNvCxnSpPr>
              <a:stCxn id="184" idx="0"/>
              <a:endCxn id="182" idx="4"/>
            </p:cNvCxnSpPr>
            <p:nvPr/>
          </p:nvCxnSpPr>
          <p:spPr>
            <a:xfrm flipV="1">
              <a:off x="9969313" y="5674238"/>
              <a:ext cx="22319" cy="6272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Egyenes összekötő 188"/>
            <p:cNvCxnSpPr>
              <a:stCxn id="185" idx="1"/>
              <a:endCxn id="182" idx="6"/>
            </p:cNvCxnSpPr>
            <p:nvPr/>
          </p:nvCxnSpPr>
          <p:spPr>
            <a:xfrm flipH="1" flipV="1">
              <a:off x="10144032" y="5521838"/>
              <a:ext cx="568417" cy="2416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Egyenes összekötő 189"/>
            <p:cNvCxnSpPr>
              <a:stCxn id="185" idx="3"/>
              <a:endCxn id="184" idx="7"/>
            </p:cNvCxnSpPr>
            <p:nvPr/>
          </p:nvCxnSpPr>
          <p:spPr>
            <a:xfrm flipH="1">
              <a:off x="10077076" y="5979038"/>
              <a:ext cx="635373" cy="367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gyenes összekötő 190"/>
            <p:cNvCxnSpPr>
              <a:stCxn id="183" idx="0"/>
              <a:endCxn id="181" idx="4"/>
            </p:cNvCxnSpPr>
            <p:nvPr/>
          </p:nvCxnSpPr>
          <p:spPr>
            <a:xfrm flipH="1" flipV="1">
              <a:off x="8388163" y="5701937"/>
              <a:ext cx="44453" cy="6695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Lekerekített téglalap 85"/>
          <p:cNvSpPr/>
          <p:nvPr/>
        </p:nvSpPr>
        <p:spPr>
          <a:xfrm>
            <a:off x="2243372" y="5743432"/>
            <a:ext cx="2942768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hu-HU" dirty="0" err="1" smtClean="0"/>
              <a:t>exact</a:t>
            </a:r>
            <a:r>
              <a:rPr lang="hu-HU" dirty="0" smtClean="0"/>
              <a:t> </a:t>
            </a:r>
            <a:r>
              <a:rPr lang="hu-HU" dirty="0" err="1" smtClean="0"/>
              <a:t>closeness</a:t>
            </a:r>
            <a:r>
              <a:rPr lang="hu-HU" dirty="0" smtClean="0"/>
              <a:t> </a:t>
            </a:r>
            <a:r>
              <a:rPr lang="hu-HU" dirty="0" err="1" smtClean="0"/>
              <a:t>centrality</a:t>
            </a:r>
            <a:endParaRPr lang="hu-HU" dirty="0"/>
          </a:p>
        </p:txBody>
      </p:sp>
      <p:sp>
        <p:nvSpPr>
          <p:cNvPr id="88" name="Lekerekített téglalap 87"/>
          <p:cNvSpPr/>
          <p:nvPr/>
        </p:nvSpPr>
        <p:spPr>
          <a:xfrm>
            <a:off x="7495973" y="5925952"/>
            <a:ext cx="3918726" cy="510778"/>
          </a:xfrm>
          <a:prstGeom prst="round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u-HU" sz="2400" dirty="0" err="1" smtClean="0"/>
              <a:t>key</a:t>
            </a:r>
            <a:r>
              <a:rPr lang="hu-HU" sz="2400" dirty="0" smtClean="0"/>
              <a:t> kernel: </a:t>
            </a:r>
            <a:r>
              <a:rPr lang="en-US" sz="2400" dirty="0" smtClean="0">
                <a:latin typeface="+mj-lt"/>
              </a:rPr>
              <a:t>all</a:t>
            </a:r>
            <a:r>
              <a:rPr lang="hu-HU" sz="2400" dirty="0" smtClean="0">
                <a:latin typeface="+mj-lt"/>
              </a:rPr>
              <a:t>-</a:t>
            </a:r>
            <a:r>
              <a:rPr lang="hu-HU" sz="2400" dirty="0" err="1" smtClean="0">
                <a:latin typeface="+mj-lt"/>
              </a:rPr>
              <a:t>source</a:t>
            </a:r>
            <a:r>
              <a:rPr lang="hu-HU" sz="2400" dirty="0" smtClean="0">
                <a:latin typeface="+mj-lt"/>
              </a:rPr>
              <a:t> BFS</a:t>
            </a:r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00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114" grpId="0" animBg="1"/>
      <p:bldP spid="114" grpId="1" animBg="1"/>
      <p:bldP spid="121" grpId="0" animBg="1"/>
      <p:bldP spid="121" grpId="1" animBg="1"/>
      <p:bldP spid="125" grpId="0"/>
      <p:bldP spid="126" grpId="0"/>
      <p:bldP spid="127" grpId="0"/>
      <p:bldP spid="128" grpId="0"/>
      <p:bldP spid="129" grpId="0"/>
      <p:bldP spid="86" grpId="0" animBg="1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7" y="1839216"/>
            <a:ext cx="3910731" cy="311426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035" y="2816327"/>
            <a:ext cx="3910729" cy="204062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Queries 1, 2, 3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71" y="959812"/>
            <a:ext cx="3910729" cy="461770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95957" y="800100"/>
            <a:ext cx="12029675" cy="33696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I. Filter the induced subgraph(s)</a:t>
            </a:r>
            <a:endParaRPr lang="hu-HU" sz="3200" dirty="0" err="1">
              <a:solidFill>
                <a:srgbClr val="C0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5957" y="4169737"/>
            <a:ext cx="12029675" cy="219296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II. Run the graph algorithm</a:t>
            </a:r>
            <a:endParaRPr lang="hu-HU" sz="3200" dirty="0" err="1">
              <a:solidFill>
                <a:srgbClr val="C00000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8886444" y="5671814"/>
            <a:ext cx="2471782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pairwise reachability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585275" y="5029045"/>
            <a:ext cx="2983230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unweighted shortest path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4694567" y="5029045"/>
            <a:ext cx="2745310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connected components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30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</a:t>
            </a:r>
            <a:endParaRPr lang="en-US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85" y="952702"/>
            <a:ext cx="6703629" cy="533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314" y="1553099"/>
            <a:ext cx="7929372" cy="41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50" y="115307"/>
            <a:ext cx="5666101" cy="66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202531"/>
            <a:ext cx="83248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GraphBLAS</a:t>
            </a:r>
            <a:r>
              <a:rPr lang="en-US" dirty="0" smtClean="0"/>
              <a:t> solution of the queries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01500" cy="5529263"/>
              </a:xfrm>
            </p:spPr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Loading</a:t>
                </a:r>
                <a:r>
                  <a:rPr lang="en-US" dirty="0" smtClean="0"/>
                  <a:t> includes </a:t>
                </a:r>
                <a:r>
                  <a:rPr lang="en-US" dirty="0" err="1" smtClean="0"/>
                  <a:t>relabelling</a:t>
                </a:r>
                <a:r>
                  <a:rPr lang="en-US" dirty="0" smtClean="0"/>
                  <a:t> UINT64 vertex IDs to a contiguous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r>
                  <a:rPr lang="en-US" dirty="0" smtClean="0">
                    <a:latin typeface="+mj-lt"/>
                  </a:rPr>
                  <a:t>Filtering the induced subgraph</a:t>
                </a:r>
                <a:r>
                  <a:rPr lang="en-US" dirty="0" smtClean="0"/>
                  <a:t> from the property graph is mostly straightforward and </a:t>
                </a:r>
                <a:r>
                  <a:rPr lang="en-US" dirty="0" err="1" smtClean="0"/>
                  <a:t>composable</a:t>
                </a:r>
                <a:r>
                  <a:rPr lang="en-US" dirty="0" smtClean="0"/>
                  <a:t> with the algorithms.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r>
                  <a:rPr lang="en-US" dirty="0" smtClean="0">
                    <a:latin typeface="+mj-lt"/>
                  </a:rPr>
                  <a:t>The algorithms</a:t>
                </a:r>
                <a:r>
                  <a:rPr lang="en-US" dirty="0" smtClean="0"/>
                  <a:t> can be concisely expressed in </a:t>
                </a:r>
                <a:r>
                  <a:rPr lang="en-US" dirty="0" err="1" smtClean="0"/>
                  <a:t>GraphBLAS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Connected components </a:t>
                </a:r>
                <a:r>
                  <a:rPr lang="en-US" dirty="0" smtClean="0">
                    <a:sym typeface="Wingdings" panose="05000000000000000000" pitchFamily="2" charset="2"/>
                  </a:rPr>
                  <a:t> 	</a:t>
                </a:r>
                <a:r>
                  <a:rPr lang="en-US" dirty="0" smtClean="0"/>
                  <a:t>→ </a:t>
                </a:r>
                <a:r>
                  <a:rPr lang="en-US" dirty="0" err="1" smtClean="0"/>
                  <a:t>FastSV</a:t>
                </a:r>
                <a:r>
                  <a:rPr lang="en-US" dirty="0" smtClean="0"/>
                  <a:t> [</a:t>
                </a:r>
                <a:r>
                  <a:rPr lang="en-US" dirty="0" smtClean="0">
                    <a:hlinkClick r:id="rId3"/>
                  </a:rPr>
                  <a:t>Zhang et al., PPSC’20</a:t>
                </a:r>
                <a:r>
                  <a:rPr lang="en-US" dirty="0" smtClean="0"/>
                  <a:t>]</a:t>
                </a:r>
              </a:p>
              <a:p>
                <a:pPr lvl="1"/>
                <a:r>
                  <a:rPr lang="en-US" dirty="0" smtClean="0"/>
                  <a:t>BFS </a:t>
                </a:r>
                <a:r>
                  <a:rPr lang="en-US" dirty="0" smtClean="0">
                    <a:sym typeface="Wingdings" panose="05000000000000000000" pitchFamily="2" charset="2"/>
                  </a:rPr>
                  <a:t>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Bidirectional BFS</a:t>
                </a:r>
              </a:p>
              <a:p>
                <a:pPr lvl="1"/>
                <a:r>
                  <a:rPr lang="en-US" dirty="0" smtClean="0"/>
                  <a:t>All-source BFS + bitwise optimization</a:t>
                </a:r>
              </a:p>
              <a:p>
                <a:pPr lvl="1"/>
                <a:r>
                  <a:rPr lang="en-US" dirty="0" smtClean="0"/>
                  <a:t>Multi-source bidirectional BFS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01500" cy="5529263"/>
              </a:xfrm>
              <a:blipFill>
                <a:blip r:embed="rId4"/>
                <a:stretch>
                  <a:fillRect l="-1117" t="-1433" r="-1270" b="-7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9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SIGMOD 2014 Contest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0" y="4197345"/>
            <a:ext cx="12192000" cy="13620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 anchorCtr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b="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BFS</a:t>
            </a:r>
            <a:endParaRPr lang="hu-HU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coding for traversals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colours</a:t>
            </a:r>
            <a:r>
              <a:rPr lang="en-US" dirty="0" smtClean="0"/>
              <a:t> are encoded in the PowerPoint template to make them easy to change.</a:t>
            </a:r>
          </a:p>
          <a:p>
            <a:r>
              <a:rPr lang="en-US" dirty="0" smtClean="0"/>
              <a:t>Level 1: </a:t>
            </a:r>
            <a:r>
              <a:rPr lang="hu-HU" dirty="0" smtClean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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Level 2: </a:t>
            </a:r>
            <a:r>
              <a:rPr lang="hu-HU" dirty="0">
                <a:ln w="19050">
                  <a:solidFill>
                    <a:schemeClr val="tx1"/>
                  </a:solidFill>
                </a:ln>
                <a:solidFill>
                  <a:schemeClr val="accent3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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/>
              <a:t>Level 3: </a:t>
            </a:r>
            <a:r>
              <a:rPr lang="hu-HU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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/>
              <a:t>Level 4: </a:t>
            </a:r>
            <a:r>
              <a:rPr lang="hu-HU" dirty="0">
                <a:ln w="1905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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accent5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  <a:p>
            <a:r>
              <a:rPr lang="en-US" dirty="0"/>
              <a:t>Level </a:t>
            </a:r>
            <a:r>
              <a:rPr lang="en-US" i="1" dirty="0" smtClean="0"/>
              <a:t>n</a:t>
            </a:r>
            <a:r>
              <a:rPr lang="en-US" dirty="0" smtClean="0"/>
              <a:t>: </a:t>
            </a:r>
            <a:r>
              <a:rPr lang="hu-HU" dirty="0" smtClean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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accent6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TODO: come up with a consistent style for animations (step-by-step or slide at once)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BFS: </a:t>
            </a:r>
            <a:r>
              <a:rPr lang="hu-HU" dirty="0" err="1" smtClean="0"/>
              <a:t>Breadth-First</a:t>
            </a:r>
            <a:r>
              <a:rPr lang="hu-HU" dirty="0" smtClean="0"/>
              <a:t> SEARCH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328657"/>
                  </p:ext>
                </p:extLst>
              </p:nvPr>
            </p:nvGraphicFramePr>
            <p:xfrm>
              <a:off x="3712066" y="3203014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328657"/>
                  </p:ext>
                </p:extLst>
              </p:nvPr>
            </p:nvGraphicFramePr>
            <p:xfrm>
              <a:off x="3712066" y="3203014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5000" r="-507353" b="-53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73881" y="878993"/>
              <a:ext cx="1404938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34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𝐟𝐫𝐨𝐧𝐭𝐢𝐞𝐫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73881" y="878993"/>
              <a:ext cx="1404938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34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r="-2586" b="-5426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0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06621"/>
              </p:ext>
            </p:extLst>
          </p:nvPr>
        </p:nvGraphicFramePr>
        <p:xfrm>
          <a:off x="5955859" y="3203014"/>
          <a:ext cx="82296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GB" sz="2600" b="1" i="0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Ellipszis 30"/>
          <p:cNvSpPr/>
          <p:nvPr/>
        </p:nvSpPr>
        <p:spPr>
          <a:xfrm>
            <a:off x="522531" y="1472281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2126000" y="1444582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3" name="Ellipszis 32"/>
          <p:cNvSpPr/>
          <p:nvPr/>
        </p:nvSpPr>
        <p:spPr>
          <a:xfrm>
            <a:off x="566984" y="244662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2103681" y="2376595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5" name="Ellipszis 34"/>
          <p:cNvSpPr/>
          <p:nvPr/>
        </p:nvSpPr>
        <p:spPr>
          <a:xfrm>
            <a:off x="2954580" y="179401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36" name="Egyenes összekötő 35"/>
          <p:cNvCxnSpPr>
            <a:stCxn id="31" idx="6"/>
            <a:endCxn id="32" idx="2"/>
          </p:cNvCxnSpPr>
          <p:nvPr/>
        </p:nvCxnSpPr>
        <p:spPr>
          <a:xfrm flipV="1">
            <a:off x="928220" y="1647427"/>
            <a:ext cx="1197780" cy="27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>
            <a:stCxn id="33" idx="6"/>
            <a:endCxn id="34" idx="2"/>
          </p:cNvCxnSpPr>
          <p:nvPr/>
        </p:nvCxnSpPr>
        <p:spPr>
          <a:xfrm flipV="1">
            <a:off x="972673" y="2579440"/>
            <a:ext cx="1131008" cy="70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>
            <a:stCxn id="35" idx="1"/>
            <a:endCxn id="32" idx="6"/>
          </p:cNvCxnSpPr>
          <p:nvPr/>
        </p:nvCxnSpPr>
        <p:spPr>
          <a:xfrm flipH="1" flipV="1">
            <a:off x="2531689" y="1647427"/>
            <a:ext cx="482303" cy="20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35" idx="3"/>
            <a:endCxn id="34" idx="7"/>
          </p:cNvCxnSpPr>
          <p:nvPr/>
        </p:nvCxnSpPr>
        <p:spPr>
          <a:xfrm flipH="1">
            <a:off x="2449958" y="2140296"/>
            <a:ext cx="564034" cy="2957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33" idx="0"/>
            <a:endCxn id="31" idx="4"/>
          </p:cNvCxnSpPr>
          <p:nvPr/>
        </p:nvCxnSpPr>
        <p:spPr>
          <a:xfrm flipH="1" flipV="1">
            <a:off x="725376" y="1877970"/>
            <a:ext cx="44453" cy="5686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>
            <a:stCxn id="34" idx="0"/>
            <a:endCxn id="32" idx="4"/>
          </p:cNvCxnSpPr>
          <p:nvPr/>
        </p:nvCxnSpPr>
        <p:spPr>
          <a:xfrm flipV="1">
            <a:off x="2306526" y="1850271"/>
            <a:ext cx="22319" cy="52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100"/>
              <p:cNvSpPr/>
              <p:nvPr/>
            </p:nvSpPr>
            <p:spPr>
              <a:xfrm>
                <a:off x="5015096" y="5735076"/>
                <a:ext cx="27044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𝐧𝐞𝐱𝐭</m:t>
                      </m:r>
                      <m:d>
                        <m:dPr>
                          <m:begChr m:val="⟨"/>
                          <m:endChr m:val="⟩"/>
                          <m:ctrlPr>
                            <a:rPr lang="hu-HU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𝐬𝐞𝐞𝐧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pair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𝐟𝐫𝐨𝐧𝐭𝐢𝐞𝐫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7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096" y="5735076"/>
                <a:ext cx="2704486" cy="830997"/>
              </a:xfrm>
              <a:prstGeom prst="rect">
                <a:avLst/>
              </a:prstGeom>
              <a:blipFill>
                <a:blip r:embed="rId4"/>
                <a:stretch>
                  <a:fillRect l="-226" r="-1196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ekerekített téglalapbuborék 47"/>
          <p:cNvSpPr/>
          <p:nvPr/>
        </p:nvSpPr>
        <p:spPr>
          <a:xfrm>
            <a:off x="3662697" y="1472281"/>
            <a:ext cx="2127908" cy="1271609"/>
          </a:xfrm>
          <a:prstGeom prst="wedgeRoundRectCallout">
            <a:avLst>
              <a:gd name="adj1" fmla="val 46443"/>
              <a:gd name="adj2" fmla="val 84201"/>
              <a:gd name="adj3" fmla="val 16667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Boolean matrices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and vectors</a:t>
            </a:r>
            <a:endParaRPr lang="hu-HU" sz="2400" dirty="0" err="1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66146" y="3203014"/>
              <a:ext cx="87820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𝐬𝐞𝐞𝐧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66146" y="3203014"/>
              <a:ext cx="87820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r="-4828" b="-5426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Lekerekített téglalapbuborék 22"/>
              <p:cNvSpPr/>
              <p:nvPr/>
            </p:nvSpPr>
            <p:spPr>
              <a:xfrm>
                <a:off x="6997663" y="2605415"/>
                <a:ext cx="2220432" cy="565590"/>
              </a:xfrm>
              <a:prstGeom prst="wedgeRoundRectCallout">
                <a:avLst>
                  <a:gd name="adj1" fmla="val -55737"/>
                  <a:gd name="adj2" fmla="val 154534"/>
                  <a:gd name="adj3" fmla="val 16667"/>
                </a:avLst>
              </a:prstGeom>
              <a:solidFill>
                <a:schemeClr val="bg2"/>
              </a:solidFill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𝐬𝐞𝐞𝐧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mask</a:t>
                </a:r>
                <a:endParaRPr lang="hu-HU" sz="2400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Lekerekített téglalapbuboré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663" y="2605415"/>
                <a:ext cx="2220432" cy="565590"/>
              </a:xfrm>
              <a:prstGeom prst="wedgeRoundRectCallout">
                <a:avLst>
                  <a:gd name="adj1" fmla="val -55737"/>
                  <a:gd name="adj2" fmla="val 154534"/>
                  <a:gd name="adj3" fmla="val 16667"/>
                </a:avLst>
              </a:prstGeom>
              <a:blipFill>
                <a:blip r:embed="rId8"/>
                <a:stretch>
                  <a:fillRect r="-1535"/>
                </a:stretch>
              </a:blipFill>
              <a:ln w="3810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Lekerekített téglalapbuborék 23"/>
              <p:cNvSpPr/>
              <p:nvPr/>
            </p:nvSpPr>
            <p:spPr>
              <a:xfrm>
                <a:off x="2217520" y="5819775"/>
                <a:ext cx="2380748" cy="848573"/>
              </a:xfrm>
              <a:prstGeom prst="wedgeRoundRectCallout">
                <a:avLst>
                  <a:gd name="adj1" fmla="val 71079"/>
                  <a:gd name="adj2" fmla="val 13805"/>
                  <a:gd name="adj3" fmla="val 16667"/>
                </a:avLst>
              </a:prstGeom>
              <a:solidFill>
                <a:schemeClr val="bg2"/>
              </a:solidFill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: logical OR</a:t>
                </a:r>
                <a:br>
                  <a:rPr lang="en-US" sz="2400" dirty="0" smtClean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: logical AND</a:t>
                </a:r>
                <a:endParaRPr lang="hu-HU" sz="2400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Lekerekített téglalapbuboré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20" y="5819775"/>
                <a:ext cx="2380748" cy="848573"/>
              </a:xfrm>
              <a:prstGeom prst="wedgeRoundRectCallout">
                <a:avLst>
                  <a:gd name="adj1" fmla="val 71079"/>
                  <a:gd name="adj2" fmla="val 13805"/>
                  <a:gd name="adj3" fmla="val 16667"/>
                </a:avLst>
              </a:prstGeom>
              <a:blipFill>
                <a:blip r:embed="rId9"/>
                <a:stretch>
                  <a:fillRect t="-2069" b="-12414"/>
                </a:stretch>
              </a:blipFill>
              <a:ln w="3810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2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BFS: </a:t>
            </a:r>
            <a:r>
              <a:rPr lang="hu-HU" dirty="0" err="1" smtClean="0"/>
              <a:t>Breadth-First</a:t>
            </a:r>
            <a:r>
              <a:rPr lang="hu-HU" dirty="0" smtClean="0"/>
              <a:t> SEARCH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3562108"/>
                  </p:ext>
                </p:extLst>
              </p:nvPr>
            </p:nvGraphicFramePr>
            <p:xfrm>
              <a:off x="3712066" y="3203014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3562108"/>
                  </p:ext>
                </p:extLst>
              </p:nvPr>
            </p:nvGraphicFramePr>
            <p:xfrm>
              <a:off x="3712066" y="3203014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5000" r="-507353" b="-53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789839"/>
                  </p:ext>
                </p:extLst>
              </p:nvPr>
            </p:nvGraphicFramePr>
            <p:xfrm>
              <a:off x="5373881" y="878993"/>
              <a:ext cx="1404938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34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𝐟𝐫𝐨𝐧𝐭𝐢𝐞𝐫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789839"/>
                  </p:ext>
                </p:extLst>
              </p:nvPr>
            </p:nvGraphicFramePr>
            <p:xfrm>
              <a:off x="5373881" y="878993"/>
              <a:ext cx="1404938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34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r="-2586" b="-5426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0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21685"/>
              </p:ext>
            </p:extLst>
          </p:nvPr>
        </p:nvGraphicFramePr>
        <p:xfrm>
          <a:off x="5955859" y="3203014"/>
          <a:ext cx="82296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GB" sz="2600" b="1" i="0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Ellipszis 30"/>
          <p:cNvSpPr/>
          <p:nvPr/>
        </p:nvSpPr>
        <p:spPr>
          <a:xfrm>
            <a:off x="522531" y="1472281"/>
            <a:ext cx="405689" cy="40568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2126000" y="1444582"/>
            <a:ext cx="405689" cy="40568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3" name="Ellipszis 32"/>
          <p:cNvSpPr/>
          <p:nvPr/>
        </p:nvSpPr>
        <p:spPr>
          <a:xfrm>
            <a:off x="566984" y="2446629"/>
            <a:ext cx="405689" cy="40568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2103681" y="2376595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5" name="Ellipszis 34"/>
          <p:cNvSpPr/>
          <p:nvPr/>
        </p:nvSpPr>
        <p:spPr>
          <a:xfrm>
            <a:off x="2954580" y="179401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36" name="Egyenes összekötő 35"/>
          <p:cNvCxnSpPr>
            <a:stCxn id="31" idx="6"/>
            <a:endCxn id="32" idx="2"/>
          </p:cNvCxnSpPr>
          <p:nvPr/>
        </p:nvCxnSpPr>
        <p:spPr>
          <a:xfrm flipV="1">
            <a:off x="928220" y="1647427"/>
            <a:ext cx="1197780" cy="27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>
            <a:stCxn id="33" idx="6"/>
            <a:endCxn id="34" idx="2"/>
          </p:cNvCxnSpPr>
          <p:nvPr/>
        </p:nvCxnSpPr>
        <p:spPr>
          <a:xfrm flipV="1">
            <a:off x="972673" y="2579440"/>
            <a:ext cx="1131008" cy="70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>
            <a:stCxn id="35" idx="1"/>
            <a:endCxn id="32" idx="6"/>
          </p:cNvCxnSpPr>
          <p:nvPr/>
        </p:nvCxnSpPr>
        <p:spPr>
          <a:xfrm flipH="1" flipV="1">
            <a:off x="2531689" y="1647427"/>
            <a:ext cx="482303" cy="20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35" idx="3"/>
            <a:endCxn id="34" idx="7"/>
          </p:cNvCxnSpPr>
          <p:nvPr/>
        </p:nvCxnSpPr>
        <p:spPr>
          <a:xfrm flipH="1">
            <a:off x="2449958" y="2140296"/>
            <a:ext cx="564034" cy="2957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33" idx="0"/>
            <a:endCxn id="31" idx="4"/>
          </p:cNvCxnSpPr>
          <p:nvPr/>
        </p:nvCxnSpPr>
        <p:spPr>
          <a:xfrm flipH="1" flipV="1">
            <a:off x="725376" y="1877970"/>
            <a:ext cx="44453" cy="5686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>
            <a:stCxn id="34" idx="0"/>
            <a:endCxn id="32" idx="4"/>
          </p:cNvCxnSpPr>
          <p:nvPr/>
        </p:nvCxnSpPr>
        <p:spPr>
          <a:xfrm flipV="1">
            <a:off x="2306526" y="1850271"/>
            <a:ext cx="22319" cy="52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Jobbra nyíl 41"/>
          <p:cNvSpPr/>
          <p:nvPr/>
        </p:nvSpPr>
        <p:spPr>
          <a:xfrm>
            <a:off x="7065706" y="4464644"/>
            <a:ext cx="711013" cy="352184"/>
          </a:xfrm>
          <a:prstGeom prst="rightArrow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505266"/>
                  </p:ext>
                </p:extLst>
              </p:nvPr>
            </p:nvGraphicFramePr>
            <p:xfrm>
              <a:off x="7985636" y="3203014"/>
              <a:ext cx="87820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𝐬𝐞𝐞𝐧</m:t>
                              </m:r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505266"/>
                  </p:ext>
                </p:extLst>
              </p:nvPr>
            </p:nvGraphicFramePr>
            <p:xfrm>
              <a:off x="7985636" y="3203014"/>
              <a:ext cx="87820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r="-4110" b="-5426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100"/>
              <p:cNvSpPr/>
              <p:nvPr/>
            </p:nvSpPr>
            <p:spPr>
              <a:xfrm>
                <a:off x="8420099" y="5735913"/>
                <a:ext cx="28409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𝐬𝐞𝐞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latin typeface="Cambria Math" panose="02040503050406030204" pitchFamily="18" charset="0"/>
                  </a:rPr>
                </a:br>
                <a:r>
                  <a:rPr lang="en-US" sz="2400" i="1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𝐬𝐞𝐞𝐧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any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𝐧𝐞𝐱𝐭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46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099" y="5735913"/>
                <a:ext cx="2840925" cy="830997"/>
              </a:xfrm>
              <a:prstGeom prst="rect">
                <a:avLst/>
              </a:prstGeom>
              <a:blipFill>
                <a:blip r:embed="rId5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100"/>
              <p:cNvSpPr/>
              <p:nvPr/>
            </p:nvSpPr>
            <p:spPr>
              <a:xfrm>
                <a:off x="5015096" y="5735076"/>
                <a:ext cx="27044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𝐧𝐞𝐱𝐭</m:t>
                      </m:r>
                      <m:d>
                        <m:dPr>
                          <m:begChr m:val="⟨"/>
                          <m:endChr m:val="⟩"/>
                          <m:ctrlPr>
                            <a:rPr lang="hu-HU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𝐬𝐞𝐞𝐧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pair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𝐟𝐫𝐨𝐧𝐭𝐢𝐞𝐫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7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096" y="5735076"/>
                <a:ext cx="2704486" cy="830997"/>
              </a:xfrm>
              <a:prstGeom prst="rect">
                <a:avLst/>
              </a:prstGeom>
              <a:blipFill>
                <a:blip r:embed="rId6"/>
                <a:stretch>
                  <a:fillRect l="-226" r="-1196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062471"/>
                  </p:ext>
                </p:extLst>
              </p:nvPr>
            </p:nvGraphicFramePr>
            <p:xfrm>
              <a:off x="2066146" y="3203014"/>
              <a:ext cx="87820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𝐬𝐞𝐞𝐧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062471"/>
                  </p:ext>
                </p:extLst>
              </p:nvPr>
            </p:nvGraphicFramePr>
            <p:xfrm>
              <a:off x="2066146" y="3203014"/>
              <a:ext cx="87820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r="-4828" b="-5426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74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BFS: </a:t>
            </a:r>
            <a:r>
              <a:rPr lang="hu-HU" dirty="0" err="1" smtClean="0"/>
              <a:t>Breadth-First</a:t>
            </a:r>
            <a:r>
              <a:rPr lang="hu-HU" dirty="0" smtClean="0"/>
              <a:t> SEARCH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1225150"/>
                  </p:ext>
                </p:extLst>
              </p:nvPr>
            </p:nvGraphicFramePr>
            <p:xfrm>
              <a:off x="3712066" y="3203014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1225150"/>
                  </p:ext>
                </p:extLst>
              </p:nvPr>
            </p:nvGraphicFramePr>
            <p:xfrm>
              <a:off x="3712066" y="3203014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5000" r="-507353" b="-53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2078521"/>
                  </p:ext>
                </p:extLst>
              </p:nvPr>
            </p:nvGraphicFramePr>
            <p:xfrm>
              <a:off x="5373881" y="878993"/>
              <a:ext cx="1404938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34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𝐟𝐫𝐨𝐧𝐭𝐢𝐞𝐫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2078521"/>
                  </p:ext>
                </p:extLst>
              </p:nvPr>
            </p:nvGraphicFramePr>
            <p:xfrm>
              <a:off x="5373881" y="878993"/>
              <a:ext cx="1404938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34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r="-2586" b="-5426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0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88693"/>
              </p:ext>
            </p:extLst>
          </p:nvPr>
        </p:nvGraphicFramePr>
        <p:xfrm>
          <a:off x="5955859" y="3203014"/>
          <a:ext cx="82296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GB" sz="2600" b="1" i="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Ellipszis 30"/>
          <p:cNvSpPr/>
          <p:nvPr/>
        </p:nvSpPr>
        <p:spPr>
          <a:xfrm>
            <a:off x="522531" y="1472281"/>
            <a:ext cx="405689" cy="40568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2126000" y="1444582"/>
            <a:ext cx="405689" cy="40568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3" name="Ellipszis 32"/>
          <p:cNvSpPr/>
          <p:nvPr/>
        </p:nvSpPr>
        <p:spPr>
          <a:xfrm>
            <a:off x="566984" y="2446629"/>
            <a:ext cx="405689" cy="40568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2103681" y="2376595"/>
            <a:ext cx="405689" cy="40568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5" name="Ellipszis 34"/>
          <p:cNvSpPr/>
          <p:nvPr/>
        </p:nvSpPr>
        <p:spPr>
          <a:xfrm>
            <a:off x="2954580" y="1794019"/>
            <a:ext cx="405689" cy="40568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36" name="Egyenes összekötő 35"/>
          <p:cNvCxnSpPr>
            <a:stCxn id="31" idx="6"/>
            <a:endCxn id="32" idx="2"/>
          </p:cNvCxnSpPr>
          <p:nvPr/>
        </p:nvCxnSpPr>
        <p:spPr>
          <a:xfrm flipV="1">
            <a:off x="928220" y="1647427"/>
            <a:ext cx="1197780" cy="27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>
            <a:stCxn id="33" idx="6"/>
            <a:endCxn id="34" idx="2"/>
          </p:cNvCxnSpPr>
          <p:nvPr/>
        </p:nvCxnSpPr>
        <p:spPr>
          <a:xfrm flipV="1">
            <a:off x="972673" y="2579440"/>
            <a:ext cx="1131008" cy="70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>
            <a:stCxn id="35" idx="1"/>
            <a:endCxn id="32" idx="6"/>
          </p:cNvCxnSpPr>
          <p:nvPr/>
        </p:nvCxnSpPr>
        <p:spPr>
          <a:xfrm flipH="1" flipV="1">
            <a:off x="2531689" y="1647427"/>
            <a:ext cx="482303" cy="20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35" idx="3"/>
            <a:endCxn id="34" idx="7"/>
          </p:cNvCxnSpPr>
          <p:nvPr/>
        </p:nvCxnSpPr>
        <p:spPr>
          <a:xfrm flipH="1">
            <a:off x="2449958" y="2140296"/>
            <a:ext cx="564034" cy="2957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33" idx="0"/>
            <a:endCxn id="31" idx="4"/>
          </p:cNvCxnSpPr>
          <p:nvPr/>
        </p:nvCxnSpPr>
        <p:spPr>
          <a:xfrm flipH="1" flipV="1">
            <a:off x="725376" y="1877970"/>
            <a:ext cx="44453" cy="5686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>
            <a:stCxn id="34" idx="0"/>
            <a:endCxn id="32" idx="4"/>
          </p:cNvCxnSpPr>
          <p:nvPr/>
        </p:nvCxnSpPr>
        <p:spPr>
          <a:xfrm flipV="1">
            <a:off x="2306526" y="1850271"/>
            <a:ext cx="22319" cy="52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Jobbra nyíl 41"/>
          <p:cNvSpPr/>
          <p:nvPr/>
        </p:nvSpPr>
        <p:spPr>
          <a:xfrm>
            <a:off x="7065706" y="4464644"/>
            <a:ext cx="711013" cy="352184"/>
          </a:xfrm>
          <a:prstGeom prst="rightArrow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326516"/>
                  </p:ext>
                </p:extLst>
              </p:nvPr>
            </p:nvGraphicFramePr>
            <p:xfrm>
              <a:off x="7985636" y="3203014"/>
              <a:ext cx="87820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𝐬𝐞𝐞𝐧</m:t>
                              </m:r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4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4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326516"/>
                  </p:ext>
                </p:extLst>
              </p:nvPr>
            </p:nvGraphicFramePr>
            <p:xfrm>
              <a:off x="7985636" y="3203014"/>
              <a:ext cx="87820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r="-4110" b="-5426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4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4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2508392"/>
                  </p:ext>
                </p:extLst>
              </p:nvPr>
            </p:nvGraphicFramePr>
            <p:xfrm>
              <a:off x="2066146" y="3203014"/>
              <a:ext cx="87820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𝐬𝐞𝐞𝐧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2508392"/>
                  </p:ext>
                </p:extLst>
              </p:nvPr>
            </p:nvGraphicFramePr>
            <p:xfrm>
              <a:off x="2066146" y="3203014"/>
              <a:ext cx="87820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r="-4828" b="-5426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hu-HU" dirty="0">
                            <a:ln w="19050"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Lekerekített téglalapbuborék 21"/>
          <p:cNvSpPr/>
          <p:nvPr/>
        </p:nvSpPr>
        <p:spPr>
          <a:xfrm>
            <a:off x="6948661" y="1944387"/>
            <a:ext cx="2476073" cy="1268665"/>
          </a:xfrm>
          <a:prstGeom prst="wedgeRoundRectCallout">
            <a:avLst>
              <a:gd name="adj1" fmla="val -57846"/>
              <a:gd name="adj2" fmla="val 92623"/>
              <a:gd name="adj3" fmla="val 16667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mask prevents redundant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computations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100"/>
              <p:cNvSpPr/>
              <p:nvPr/>
            </p:nvSpPr>
            <p:spPr>
              <a:xfrm>
                <a:off x="8420099" y="5735913"/>
                <a:ext cx="28409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𝐬𝐞𝐞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latin typeface="Cambria Math" panose="02040503050406030204" pitchFamily="18" charset="0"/>
                  </a:rPr>
                </a:br>
                <a:r>
                  <a:rPr lang="en-US" sz="2400" i="1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𝐬𝐞𝐞𝐧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any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𝐧𝐞𝐱𝐭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25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099" y="5735913"/>
                <a:ext cx="2840925" cy="830997"/>
              </a:xfrm>
              <a:prstGeom prst="rect">
                <a:avLst/>
              </a:prstGeom>
              <a:blipFill>
                <a:blip r:embed="rId3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100"/>
              <p:cNvSpPr/>
              <p:nvPr/>
            </p:nvSpPr>
            <p:spPr>
              <a:xfrm>
                <a:off x="5015096" y="5735076"/>
                <a:ext cx="27044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𝐧𝐞𝐱𝐭</m:t>
                      </m:r>
                      <m:d>
                        <m:dPr>
                          <m:begChr m:val="⟨"/>
                          <m:endChr m:val="⟩"/>
                          <m:ctrlPr>
                            <a:rPr lang="hu-HU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𝐬𝐞𝐞𝐧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any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pair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𝐟𝐫𝐨𝐧𝐭𝐢𝐞𝐫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096" y="5735076"/>
                <a:ext cx="2704486" cy="830997"/>
              </a:xfrm>
              <a:prstGeom prst="rect">
                <a:avLst/>
              </a:prstGeom>
              <a:blipFill>
                <a:blip r:embed="rId6"/>
                <a:stretch>
                  <a:fillRect l="-226" r="-1196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4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 animBg="1"/>
      <p:bldP spid="22" grpId="1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SIGMOD 2014 Contest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0" y="4197345"/>
            <a:ext cx="12192000" cy="13620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 anchorCtr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b="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All-source BFS</a:t>
            </a:r>
            <a:endParaRPr lang="hu-HU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Q4: Closeness centrality </a:t>
            </a:r>
            <a:r>
              <a:rPr lang="en-US" dirty="0" err="1" smtClean="0"/>
              <a:t>valueS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115800" cy="58864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Q4 computes the top-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Person vertices based on their exact </a:t>
                </a:r>
                <a:r>
                  <a:rPr lang="en-US" i="1" dirty="0" smtClean="0"/>
                  <a:t>closeness centrality values</a:t>
                </a:r>
                <a:r>
                  <a:rPr lang="en-US" dirty="0" smtClean="0"/>
                  <a:t>:</a:t>
                </a: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𝐶𝐶𝑉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size of the connected component of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vertices in the induced </a:t>
                </a:r>
                <a:r>
                  <a:rPr lang="en-US" dirty="0" smtClean="0"/>
                  <a:t>graph,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is the sum of geodesic distances to all other </a:t>
                </a:r>
                <a:r>
                  <a:rPr lang="en-US" dirty="0" smtClean="0"/>
                  <a:t>reachable </a:t>
                </a:r>
                <a:r>
                  <a:rPr lang="en-US" dirty="0"/>
                  <a:t>persons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challenging: needs unweighted all-pairs shortest paths.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115800" cy="5886446"/>
              </a:xfrm>
              <a:blipFill>
                <a:blip r:embed="rId2"/>
                <a:stretch>
                  <a:fillRect l="-1258" t="-1347" b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5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All-Source </a:t>
            </a:r>
            <a:r>
              <a:rPr lang="hu-HU" dirty="0" smtClean="0"/>
              <a:t>BFS </a:t>
            </a:r>
            <a:r>
              <a:rPr lang="hu-HU" dirty="0" err="1" smtClean="0"/>
              <a:t>algorith</a:t>
            </a:r>
            <a:r>
              <a:rPr lang="en-US" dirty="0" smtClean="0"/>
              <a:t>m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869265"/>
                  </p:ext>
                </p:extLst>
              </p:nvPr>
            </p:nvGraphicFramePr>
            <p:xfrm>
              <a:off x="3249133" y="3300243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869265"/>
                  </p:ext>
                </p:extLst>
              </p:nvPr>
            </p:nvGraphicFramePr>
            <p:xfrm>
              <a:off x="3249133" y="3300243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5000" r="-507353" b="-53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39090"/>
              </p:ext>
            </p:extLst>
          </p:nvPr>
        </p:nvGraphicFramePr>
        <p:xfrm>
          <a:off x="5968097" y="3300243"/>
          <a:ext cx="20520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00">
                  <a:extLst>
                    <a:ext uri="{9D8B030D-6E8A-4147-A177-3AD203B41FA5}">
                      <a16:colId xmlns:a16="http://schemas.microsoft.com/office/drawing/2014/main" val="1151196032"/>
                    </a:ext>
                  </a:extLst>
                </a:gridCol>
                <a:gridCol w="41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148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969982"/>
                  </p:ext>
                </p:extLst>
              </p:nvPr>
            </p:nvGraphicFramePr>
            <p:xfrm>
              <a:off x="8868235" y="3300243"/>
              <a:ext cx="28670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𝐒𝐞𝐞𝐧</m:t>
                                </m:r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969982"/>
                  </p:ext>
                </p:extLst>
              </p:nvPr>
            </p:nvGraphicFramePr>
            <p:xfrm>
              <a:off x="8868235" y="3300243"/>
              <a:ext cx="28670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5882" r="-259398" b="-542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Jobbra nyíl 18"/>
          <p:cNvSpPr/>
          <p:nvPr/>
        </p:nvSpPr>
        <p:spPr>
          <a:xfrm>
            <a:off x="8280587" y="4534683"/>
            <a:ext cx="711013" cy="352184"/>
          </a:xfrm>
          <a:prstGeom prst="rightArrow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277452"/>
                  </p:ext>
                </p:extLst>
              </p:nvPr>
            </p:nvGraphicFramePr>
            <p:xfrm>
              <a:off x="4502859" y="914400"/>
              <a:ext cx="351155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4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𝐅𝐫𝐨𝐧𝐭𝐢𝐞𝐫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277452"/>
                  </p:ext>
                </p:extLst>
              </p:nvPr>
            </p:nvGraphicFramePr>
            <p:xfrm>
              <a:off x="4502859" y="914400"/>
              <a:ext cx="351155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4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5882" r="-143933" b="-542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églalap 22"/>
              <p:cNvSpPr/>
              <p:nvPr/>
            </p:nvSpPr>
            <p:spPr>
              <a:xfrm>
                <a:off x="9470824" y="5876724"/>
                <a:ext cx="22813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𝐒𝐞𝐞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𝐒𝐞𝐞𝐧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any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𝐍𝐞𝐱𝐭</m:t>
                    </m:r>
                  </m:oMath>
                </a14:m>
                <a:endParaRPr lang="hu-HU" sz="2400" dirty="0"/>
              </a:p>
            </p:txBody>
          </p:sp>
        </mc:Choice>
        <mc:Fallback>
          <p:sp>
            <p:nvSpPr>
              <p:cNvPr id="23" name="Téglalap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824" y="5876724"/>
                <a:ext cx="2281394" cy="830997"/>
              </a:xfrm>
              <a:prstGeom prst="rect">
                <a:avLst/>
              </a:prstGeom>
              <a:blipFill>
                <a:blip r:embed="rId5"/>
                <a:stretch>
                  <a:fillRect l="-80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2523077"/>
                  </p:ext>
                </p:extLst>
              </p:nvPr>
            </p:nvGraphicFramePr>
            <p:xfrm>
              <a:off x="28575" y="3300243"/>
              <a:ext cx="28670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𝐒𝐞𝐞𝐧</m:t>
                                </m:r>
                              </m:oMath>
                            </m:oMathPara>
                          </a14:m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2523077"/>
                  </p:ext>
                </p:extLst>
              </p:nvPr>
            </p:nvGraphicFramePr>
            <p:xfrm>
              <a:off x="28575" y="3300243"/>
              <a:ext cx="28670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t="-5882" r="-259398" b="-542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Lekerekített téglalapbuborék 24"/>
          <p:cNvSpPr/>
          <p:nvPr/>
        </p:nvSpPr>
        <p:spPr>
          <a:xfrm>
            <a:off x="8623393" y="682769"/>
            <a:ext cx="2093526" cy="544343"/>
          </a:xfrm>
          <a:prstGeom prst="wedgeRoundRectCallout">
            <a:avLst>
              <a:gd name="adj1" fmla="val -77522"/>
              <a:gd name="adj2" fmla="val 34337"/>
              <a:gd name="adj3" fmla="val 16667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traversals</a:t>
            </a:r>
            <a:endParaRPr lang="hu-HU" sz="2400" dirty="0" err="1">
              <a:solidFill>
                <a:schemeClr val="tx2"/>
              </a:solidFill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522531" y="1472281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2126000" y="1444582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8" name="Ellipszis 27"/>
          <p:cNvSpPr/>
          <p:nvPr/>
        </p:nvSpPr>
        <p:spPr>
          <a:xfrm>
            <a:off x="566984" y="244662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9" name="Ellipszis 28"/>
          <p:cNvSpPr/>
          <p:nvPr/>
        </p:nvSpPr>
        <p:spPr>
          <a:xfrm>
            <a:off x="2103681" y="2376595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2954580" y="179401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31" name="Egyenes összekötő 30"/>
          <p:cNvCxnSpPr>
            <a:stCxn id="26" idx="6"/>
            <a:endCxn id="27" idx="2"/>
          </p:cNvCxnSpPr>
          <p:nvPr/>
        </p:nvCxnSpPr>
        <p:spPr>
          <a:xfrm flipV="1">
            <a:off x="928220" y="1647427"/>
            <a:ext cx="1197780" cy="27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28" idx="6"/>
            <a:endCxn id="29" idx="2"/>
          </p:cNvCxnSpPr>
          <p:nvPr/>
        </p:nvCxnSpPr>
        <p:spPr>
          <a:xfrm flipV="1">
            <a:off x="972673" y="2579440"/>
            <a:ext cx="1131008" cy="70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stCxn id="30" idx="1"/>
            <a:endCxn id="27" idx="6"/>
          </p:cNvCxnSpPr>
          <p:nvPr/>
        </p:nvCxnSpPr>
        <p:spPr>
          <a:xfrm flipH="1" flipV="1">
            <a:off x="2531689" y="1647427"/>
            <a:ext cx="482303" cy="20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>
            <a:stCxn id="30" idx="3"/>
            <a:endCxn id="29" idx="7"/>
          </p:cNvCxnSpPr>
          <p:nvPr/>
        </p:nvCxnSpPr>
        <p:spPr>
          <a:xfrm flipH="1">
            <a:off x="2449958" y="2140296"/>
            <a:ext cx="564034" cy="2957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28" idx="0"/>
            <a:endCxn id="26" idx="4"/>
          </p:cNvCxnSpPr>
          <p:nvPr/>
        </p:nvCxnSpPr>
        <p:spPr>
          <a:xfrm flipH="1" flipV="1">
            <a:off x="725376" y="1877970"/>
            <a:ext cx="44453" cy="5686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>
            <a:stCxn id="29" idx="0"/>
            <a:endCxn id="27" idx="4"/>
          </p:cNvCxnSpPr>
          <p:nvPr/>
        </p:nvCxnSpPr>
        <p:spPr>
          <a:xfrm flipV="1">
            <a:off x="2306526" y="1850271"/>
            <a:ext cx="22319" cy="52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églalap 36"/>
              <p:cNvSpPr/>
              <p:nvPr/>
            </p:nvSpPr>
            <p:spPr>
              <a:xfrm>
                <a:off x="5407031" y="5876724"/>
                <a:ext cx="314541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𝐍𝐞𝐱𝐭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𝐒𝐞𝐞𝐧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any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pair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𝐅𝐫𝐨𝐧𝐭𝐢𝐞𝐫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400" dirty="0"/>
              </a:p>
            </p:txBody>
          </p:sp>
        </mc:Choice>
        <mc:Fallback>
          <p:sp>
            <p:nvSpPr>
              <p:cNvPr id="37" name="Téglalap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31" y="5876724"/>
                <a:ext cx="3145413" cy="830997"/>
              </a:xfrm>
              <a:prstGeom prst="rect">
                <a:avLst/>
              </a:prstGeom>
              <a:blipFill>
                <a:blip r:embed="rId9"/>
                <a:stretch>
                  <a:fillRect l="-58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3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5" grpId="0" animBg="1"/>
      <p:bldP spid="2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All-Source </a:t>
            </a:r>
            <a:r>
              <a:rPr lang="hu-HU" dirty="0" smtClean="0"/>
              <a:t>BFS </a:t>
            </a:r>
            <a:r>
              <a:rPr lang="hu-HU" dirty="0" err="1" smtClean="0"/>
              <a:t>algorith</a:t>
            </a:r>
            <a:r>
              <a:rPr lang="en-US" dirty="0" smtClean="0"/>
              <a:t>m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9721255"/>
                  </p:ext>
                </p:extLst>
              </p:nvPr>
            </p:nvGraphicFramePr>
            <p:xfrm>
              <a:off x="3245664" y="3300243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9721255"/>
                  </p:ext>
                </p:extLst>
              </p:nvPr>
            </p:nvGraphicFramePr>
            <p:xfrm>
              <a:off x="3245664" y="3300243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5000" r="-505882" b="-53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98322" y="914400"/>
              <a:ext cx="351155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4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𝐅𝐫𝐨𝐧𝐭𝐢𝐞𝐫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98322" y="914400"/>
              <a:ext cx="351155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4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5882" r="-144351" b="-542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08982"/>
              </p:ext>
            </p:extLst>
          </p:nvPr>
        </p:nvGraphicFramePr>
        <p:xfrm>
          <a:off x="5963560" y="3300243"/>
          <a:ext cx="20520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00">
                  <a:extLst>
                    <a:ext uri="{9D8B030D-6E8A-4147-A177-3AD203B41FA5}">
                      <a16:colId xmlns:a16="http://schemas.microsoft.com/office/drawing/2014/main" val="1151196032"/>
                    </a:ext>
                  </a:extLst>
                </a:gridCol>
                <a:gridCol w="41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148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506123"/>
                  </p:ext>
                </p:extLst>
              </p:nvPr>
            </p:nvGraphicFramePr>
            <p:xfrm>
              <a:off x="8868235" y="3300243"/>
              <a:ext cx="28670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𝐒𝐞𝐞𝐧</m:t>
                                </m:r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4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506123"/>
                  </p:ext>
                </p:extLst>
              </p:nvPr>
            </p:nvGraphicFramePr>
            <p:xfrm>
              <a:off x="8868235" y="3300243"/>
              <a:ext cx="28670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5882" r="-259398" b="-542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4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Jobbra nyíl 18"/>
          <p:cNvSpPr/>
          <p:nvPr/>
        </p:nvSpPr>
        <p:spPr>
          <a:xfrm>
            <a:off x="8280587" y="4534683"/>
            <a:ext cx="711013" cy="352184"/>
          </a:xfrm>
          <a:prstGeom prst="rightArrow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348754"/>
                  </p:ext>
                </p:extLst>
              </p:nvPr>
            </p:nvGraphicFramePr>
            <p:xfrm>
              <a:off x="28575" y="3300243"/>
              <a:ext cx="28670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𝐒𝐞𝐞𝐧</m:t>
                                </m:r>
                              </m:oMath>
                            </m:oMathPara>
                          </a14:m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348754"/>
                  </p:ext>
                </p:extLst>
              </p:nvPr>
            </p:nvGraphicFramePr>
            <p:xfrm>
              <a:off x="28575" y="3300243"/>
              <a:ext cx="28670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5882" r="-259398" b="-542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t1</a:t>
                          </a:r>
                          <a:endParaRPr lang="hu-HU" sz="20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t2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t3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t4</a:t>
                          </a:r>
                          <a:endParaRPr lang="hu-H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t5</a:t>
                          </a:r>
                          <a:endParaRPr lang="hu-H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Ellipszis 34"/>
          <p:cNvSpPr/>
          <p:nvPr/>
        </p:nvSpPr>
        <p:spPr>
          <a:xfrm>
            <a:off x="522531" y="1472281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6" name="Ellipszis 35"/>
          <p:cNvSpPr/>
          <p:nvPr/>
        </p:nvSpPr>
        <p:spPr>
          <a:xfrm>
            <a:off x="2126000" y="1444582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7" name="Ellipszis 36"/>
          <p:cNvSpPr/>
          <p:nvPr/>
        </p:nvSpPr>
        <p:spPr>
          <a:xfrm>
            <a:off x="566984" y="244662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8" name="Ellipszis 37"/>
          <p:cNvSpPr/>
          <p:nvPr/>
        </p:nvSpPr>
        <p:spPr>
          <a:xfrm>
            <a:off x="2103681" y="2376595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9" name="Ellipszis 38"/>
          <p:cNvSpPr/>
          <p:nvPr/>
        </p:nvSpPr>
        <p:spPr>
          <a:xfrm>
            <a:off x="2954580" y="179401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40" name="Egyenes összekötő 39"/>
          <p:cNvCxnSpPr>
            <a:stCxn id="35" idx="6"/>
            <a:endCxn id="36" idx="2"/>
          </p:cNvCxnSpPr>
          <p:nvPr/>
        </p:nvCxnSpPr>
        <p:spPr>
          <a:xfrm flipV="1">
            <a:off x="928220" y="1647427"/>
            <a:ext cx="1197780" cy="27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>
            <a:stCxn id="37" idx="6"/>
            <a:endCxn id="38" idx="2"/>
          </p:cNvCxnSpPr>
          <p:nvPr/>
        </p:nvCxnSpPr>
        <p:spPr>
          <a:xfrm flipV="1">
            <a:off x="972673" y="2579440"/>
            <a:ext cx="1131008" cy="70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39" idx="1"/>
            <a:endCxn id="36" idx="6"/>
          </p:cNvCxnSpPr>
          <p:nvPr/>
        </p:nvCxnSpPr>
        <p:spPr>
          <a:xfrm flipH="1" flipV="1">
            <a:off x="2531689" y="1647427"/>
            <a:ext cx="482303" cy="20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>
            <a:stCxn id="39" idx="3"/>
            <a:endCxn id="38" idx="7"/>
          </p:cNvCxnSpPr>
          <p:nvPr/>
        </p:nvCxnSpPr>
        <p:spPr>
          <a:xfrm flipH="1">
            <a:off x="2449958" y="2140296"/>
            <a:ext cx="564034" cy="2957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>
            <a:stCxn id="37" idx="0"/>
            <a:endCxn id="35" idx="4"/>
          </p:cNvCxnSpPr>
          <p:nvPr/>
        </p:nvCxnSpPr>
        <p:spPr>
          <a:xfrm flipH="1" flipV="1">
            <a:off x="725376" y="1877970"/>
            <a:ext cx="44453" cy="5686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38" idx="0"/>
            <a:endCxn id="36" idx="4"/>
          </p:cNvCxnSpPr>
          <p:nvPr/>
        </p:nvCxnSpPr>
        <p:spPr>
          <a:xfrm flipV="1">
            <a:off x="2306526" y="1850271"/>
            <a:ext cx="22319" cy="52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églalap 21"/>
              <p:cNvSpPr/>
              <p:nvPr/>
            </p:nvSpPr>
            <p:spPr>
              <a:xfrm>
                <a:off x="5407031" y="5876724"/>
                <a:ext cx="314541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𝐍𝐞𝐱𝐭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𝐒𝐞𝐞𝐧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any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pair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𝐅𝐫𝐨𝐧𝐭𝐢𝐞𝐫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400" dirty="0"/>
              </a:p>
            </p:txBody>
          </p:sp>
        </mc:Choice>
        <mc:Fallback>
          <p:sp>
            <p:nvSpPr>
              <p:cNvPr id="22" name="Téglalap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31" y="5876724"/>
                <a:ext cx="3145413" cy="830997"/>
              </a:xfrm>
              <a:prstGeom prst="rect">
                <a:avLst/>
              </a:prstGeom>
              <a:blipFill>
                <a:blip r:embed="rId2"/>
                <a:stretch>
                  <a:fillRect l="-58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églalap 22"/>
              <p:cNvSpPr/>
              <p:nvPr/>
            </p:nvSpPr>
            <p:spPr>
              <a:xfrm>
                <a:off x="9470824" y="5876724"/>
                <a:ext cx="22813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𝐒𝐞𝐞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𝐒𝐞𝐞𝐧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any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𝐍𝐞𝐱𝐭</m:t>
                    </m:r>
                  </m:oMath>
                </a14:m>
                <a:endParaRPr lang="hu-HU" sz="2400" dirty="0"/>
              </a:p>
            </p:txBody>
          </p:sp>
        </mc:Choice>
        <mc:Fallback>
          <p:sp>
            <p:nvSpPr>
              <p:cNvPr id="23" name="Téglalap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824" y="5876724"/>
                <a:ext cx="2281394" cy="830997"/>
              </a:xfrm>
              <a:prstGeom prst="rect">
                <a:avLst/>
              </a:prstGeom>
              <a:blipFill>
                <a:blip r:embed="rId6"/>
                <a:stretch>
                  <a:fillRect l="-80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3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SIGMOD 2014 Contest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0" y="4197345"/>
            <a:ext cx="12192000" cy="13620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 anchorCtr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b="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Bitwise all-source BFS</a:t>
            </a:r>
            <a:endParaRPr lang="hu-HU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Bitwise all-source </a:t>
            </a:r>
            <a:r>
              <a:rPr lang="en-US" dirty="0" err="1" smtClean="0"/>
              <a:t>bfs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1849100" cy="5529263"/>
              </a:xfrm>
            </p:spPr>
            <p:txBody>
              <a:bodyPr/>
              <a:lstStyle/>
              <a:p>
                <a:r>
                  <a:rPr lang="en-US" dirty="0" smtClean="0"/>
                  <a:t>For large graphs</a:t>
                </a:r>
                <a:r>
                  <a:rPr lang="hu-HU" dirty="0" smtClean="0"/>
                  <a:t>, </a:t>
                </a:r>
                <a:r>
                  <a:rPr lang="en-US" dirty="0" smtClean="0"/>
                  <a:t>the all-source BFS algorithm might need to run 500k+ traversals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r>
                  <a:rPr lang="en-US" dirty="0" smtClean="0"/>
                  <a:t>Two top-ranking teams used bitwise operations to process traversals in batches of 64 [</a:t>
                </a:r>
                <a:r>
                  <a:rPr lang="en-US" dirty="0" smtClean="0">
                    <a:hlinkClick r:id="rId2"/>
                  </a:rPr>
                  <a:t>Then et al., VLDB’15</a:t>
                </a:r>
                <a:r>
                  <a:rPr lang="en-US" dirty="0" smtClean="0"/>
                  <a:t>]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 smtClean="0"/>
                  <a:t>This idea can be adopted in the </a:t>
                </a:r>
                <a:r>
                  <a:rPr lang="en-US" dirty="0" err="1" smtClean="0"/>
                  <a:t>GraphBLAS</a:t>
                </a:r>
                <a:r>
                  <a:rPr lang="en-US" dirty="0" smtClean="0"/>
                  <a:t> algorithm by</a:t>
                </a:r>
              </a:p>
              <a:p>
                <a:pPr lvl="1"/>
                <a:r>
                  <a:rPr lang="en-US" dirty="0" smtClean="0"/>
                  <a:t>using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UINT64</a:t>
                </a:r>
                <a:r>
                  <a:rPr lang="en-US" dirty="0" smtClean="0"/>
                  <a:t> values</a:t>
                </a:r>
                <a:endParaRPr lang="en-US" dirty="0"/>
              </a:p>
              <a:p>
                <a:pPr lvl="1"/>
                <a:r>
                  <a:rPr lang="en-US" dirty="0" smtClean="0"/>
                  <a:t>performing the multiplication on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BOR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.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SECOND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semiring</a:t>
                </a:r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BOR</m:t>
                    </m:r>
                  </m:oMath>
                </a14:m>
                <a:r>
                  <a:rPr lang="en-US" dirty="0" smtClean="0"/>
                  <a:t> is “</a:t>
                </a:r>
                <a:r>
                  <a:rPr lang="en-US" dirty="0"/>
                  <a:t>bitwise or”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SECOND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 smtClean="0"/>
                  <a:t>5-10x speedup compared to the Boolean all-source BFS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1849100" cy="5529263"/>
              </a:xfrm>
              <a:blipFill>
                <a:blip r:embed="rId3"/>
                <a:stretch>
                  <a:fillRect l="-1132" t="-1433" r="-51" b="-5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Bitwise All-source </a:t>
            </a:r>
            <a:r>
              <a:rPr lang="hu-HU" dirty="0" smtClean="0"/>
              <a:t>BFS </a:t>
            </a:r>
            <a:r>
              <a:rPr lang="hu-HU" dirty="0" err="1" smtClean="0"/>
              <a:t>algorithm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322190" y="1053711"/>
              <a:ext cx="311015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4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𝐅𝐫𝐨𝐧𝐭𝐢𝐞𝐫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  <a:sym typeface="Wingdings" panose="05000000000000000000" pitchFamily="2" charset="2"/>
                            </a:rPr>
                            <a:t>1000</a:t>
                          </a:r>
                          <a:endParaRPr lang="hu-HU" sz="2600" b="0" dirty="0" smtClean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accent3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623989"/>
                  </p:ext>
                </p:extLst>
              </p:nvPr>
            </p:nvGraphicFramePr>
            <p:xfrm>
              <a:off x="4322190" y="1053711"/>
              <a:ext cx="311015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4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471" r="-116318" b="-54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  <a:sym typeface="Wingdings" panose="05000000000000000000" pitchFamily="2" charset="2"/>
                            </a:rPr>
                            <a:t>1000</a:t>
                          </a:r>
                          <a:endParaRPr lang="hu-HU" sz="2600" b="0" dirty="0" smtClean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accent3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áblázat 30"/>
          <p:cNvGraphicFramePr>
            <a:graphicFrameLocks noGrp="1"/>
          </p:cNvGraphicFramePr>
          <p:nvPr>
            <p:extLst/>
          </p:nvPr>
        </p:nvGraphicFramePr>
        <p:xfrm>
          <a:off x="5776340" y="3527998"/>
          <a:ext cx="16560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15119603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endParaRPr lang="hu-HU" sz="26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0101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0000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1010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1000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0101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1000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1010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0000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0110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0000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llipszis 6"/>
          <p:cNvSpPr/>
          <p:nvPr/>
        </p:nvSpPr>
        <p:spPr>
          <a:xfrm>
            <a:off x="705562" y="1472281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309031" y="1444582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750015" y="244662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286712" y="2376595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137611" y="179401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2" name="Egyenes összekötő 11"/>
          <p:cNvCxnSpPr>
            <a:stCxn id="7" idx="6"/>
            <a:endCxn id="8" idx="2"/>
          </p:cNvCxnSpPr>
          <p:nvPr/>
        </p:nvCxnSpPr>
        <p:spPr>
          <a:xfrm flipV="1">
            <a:off x="1111251" y="1647427"/>
            <a:ext cx="1197780" cy="27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>
            <a:stCxn id="9" idx="6"/>
            <a:endCxn id="10" idx="2"/>
          </p:cNvCxnSpPr>
          <p:nvPr/>
        </p:nvCxnSpPr>
        <p:spPr>
          <a:xfrm flipV="1">
            <a:off x="1155704" y="2579440"/>
            <a:ext cx="1131008" cy="70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stCxn id="11" idx="1"/>
            <a:endCxn id="8" idx="6"/>
          </p:cNvCxnSpPr>
          <p:nvPr/>
        </p:nvCxnSpPr>
        <p:spPr>
          <a:xfrm flipH="1" flipV="1">
            <a:off x="2714720" y="1647427"/>
            <a:ext cx="482303" cy="20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11" idx="3"/>
            <a:endCxn id="10" idx="7"/>
          </p:cNvCxnSpPr>
          <p:nvPr/>
        </p:nvCxnSpPr>
        <p:spPr>
          <a:xfrm flipH="1">
            <a:off x="2632989" y="2140296"/>
            <a:ext cx="564034" cy="2957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stCxn id="9" idx="0"/>
            <a:endCxn id="7" idx="4"/>
          </p:cNvCxnSpPr>
          <p:nvPr/>
        </p:nvCxnSpPr>
        <p:spPr>
          <a:xfrm flipH="1" flipV="1">
            <a:off x="908407" y="1877970"/>
            <a:ext cx="44453" cy="5686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>
            <a:stCxn id="10" idx="0"/>
            <a:endCxn id="8" idx="4"/>
          </p:cNvCxnSpPr>
          <p:nvPr/>
        </p:nvCxnSpPr>
        <p:spPr>
          <a:xfrm flipV="1">
            <a:off x="2489557" y="1850271"/>
            <a:ext cx="22319" cy="52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11881" y="3527998"/>
              <a:ext cx="24656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𝐒𝐞𝐞𝐧</m:t>
                                </m:r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823473"/>
                  </p:ext>
                </p:extLst>
              </p:nvPr>
            </p:nvGraphicFramePr>
            <p:xfrm>
              <a:off x="8811881" y="3527998"/>
              <a:ext cx="24656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1471" r="-209774" b="-542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Jobbra nyíl 18"/>
          <p:cNvSpPr/>
          <p:nvPr/>
        </p:nvSpPr>
        <p:spPr>
          <a:xfrm>
            <a:off x="8001000" y="4757031"/>
            <a:ext cx="711013" cy="352184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dirty="0" err="1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113769"/>
                  </p:ext>
                </p:extLst>
              </p:nvPr>
            </p:nvGraphicFramePr>
            <p:xfrm>
              <a:off x="2959300" y="3528764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113769"/>
                  </p:ext>
                </p:extLst>
              </p:nvPr>
            </p:nvGraphicFramePr>
            <p:xfrm>
              <a:off x="2959300" y="3528764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25000" r="-505882" b="-5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églalap 20"/>
              <p:cNvSpPr/>
              <p:nvPr/>
            </p:nvSpPr>
            <p:spPr>
              <a:xfrm>
                <a:off x="9220200" y="5989585"/>
                <a:ext cx="2432076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𝐒𝐞𝐞</m:t>
                      </m:r>
                      <m:sSup>
                        <m:sSupPr>
                          <m:ctrlPr>
                            <a:rPr lang="en-US" sz="2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6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𝐒𝐞𝐞𝐧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bor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𝐍𝐞𝐱𝐭</m:t>
                    </m:r>
                  </m:oMath>
                </a14:m>
                <a:endParaRPr lang="hu-HU" sz="2600" dirty="0"/>
              </a:p>
            </p:txBody>
          </p:sp>
        </mc:Choice>
        <mc:Fallback>
          <p:sp>
            <p:nvSpPr>
              <p:cNvPr id="21" name="Téglalap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5989585"/>
                <a:ext cx="2432076" cy="892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églalap 21"/>
              <p:cNvSpPr/>
              <p:nvPr/>
            </p:nvSpPr>
            <p:spPr>
              <a:xfrm>
                <a:off x="4953000" y="5989585"/>
                <a:ext cx="3794116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𝐍𝐞𝐱</m:t>
                      </m:r>
                      <m:r>
                        <a:rPr lang="en-US" sz="26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bor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m:rPr>
                        <m:sty m:val="p"/>
                      </m:rP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second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𝐅𝐫𝐨𝐧𝐭𝐢𝐞𝐫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600" dirty="0"/>
              </a:p>
            </p:txBody>
          </p:sp>
        </mc:Choice>
        <mc:Fallback>
          <p:sp>
            <p:nvSpPr>
              <p:cNvPr id="22" name="Téglalap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989585"/>
                <a:ext cx="3794116" cy="892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919" y="3522591"/>
              <a:ext cx="24656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𝐒𝐞𝐞𝐧</m:t>
                                </m:r>
                              </m:oMath>
                            </m:oMathPara>
                          </a14:m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  <a:sym typeface="Wingdings" panose="05000000000000000000" pitchFamily="2" charset="2"/>
                            </a:rPr>
                            <a:t>1000</a:t>
                          </a:r>
                          <a:endParaRPr lang="hu-HU" sz="2600" b="0" dirty="0" smtClean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accent3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763046"/>
                  </p:ext>
                </p:extLst>
              </p:nvPr>
            </p:nvGraphicFramePr>
            <p:xfrm>
              <a:off x="22919" y="3522591"/>
              <a:ext cx="24656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471" r="-209774" b="-54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  <a:sym typeface="Wingdings" panose="05000000000000000000" pitchFamily="2" charset="2"/>
                            </a:rPr>
                            <a:t>1000</a:t>
                          </a:r>
                          <a:endParaRPr lang="hu-HU" sz="2600" b="0" dirty="0" smtClean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accent3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Lekerekített téglalapbuborék 24"/>
          <p:cNvSpPr/>
          <p:nvPr/>
        </p:nvSpPr>
        <p:spPr>
          <a:xfrm>
            <a:off x="8001000" y="745335"/>
            <a:ext cx="2992020" cy="544343"/>
          </a:xfrm>
          <a:prstGeom prst="wedgeRoundRectCallout">
            <a:avLst>
              <a:gd name="adj1" fmla="val -73882"/>
              <a:gd name="adj2" fmla="val 50669"/>
              <a:gd name="adj3" fmla="val 16667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Using UINT4s here</a:t>
            </a:r>
            <a:endParaRPr lang="hu-HU" sz="2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benchmarks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Bitwise All-Source BFS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322190" y="1053711"/>
              <a:ext cx="311015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4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𝐅𝐫𝐨𝐧𝐭𝐢𝐞𝐫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145377"/>
                  </p:ext>
                </p:extLst>
              </p:nvPr>
            </p:nvGraphicFramePr>
            <p:xfrm>
              <a:off x="4322190" y="1053711"/>
              <a:ext cx="311015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4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471" r="-116318" b="-54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áblázat 30"/>
          <p:cNvGraphicFramePr>
            <a:graphicFrameLocks noGrp="1"/>
          </p:cNvGraphicFramePr>
          <p:nvPr>
            <p:extLst/>
          </p:nvPr>
        </p:nvGraphicFramePr>
        <p:xfrm>
          <a:off x="5776340" y="3527998"/>
          <a:ext cx="16560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15119603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endParaRPr lang="hu-HU" sz="26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0010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1000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0001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0000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1000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0000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0100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1000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1001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n w="19050"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Consolas" panose="020B0609020204030204" pitchFamily="49" charset="0"/>
                          <a:ea typeface="Open Sans" panose="020B0606030504020204" pitchFamily="34" charset="0"/>
                          <a:cs typeface="Consolas" panose="020B0609020204030204" pitchFamily="49" charset="0"/>
                        </a:rPr>
                        <a:t>0000</a:t>
                      </a:r>
                      <a:endParaRPr lang="hu-HU" sz="2600" b="0" dirty="0">
                        <a:ln w="19050"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  <a:ea typeface="Open Sans" panose="020B0606030504020204" pitchFamily="34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llipszis 6"/>
          <p:cNvSpPr/>
          <p:nvPr/>
        </p:nvSpPr>
        <p:spPr>
          <a:xfrm>
            <a:off x="705562" y="1472281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en-US" sz="20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309031" y="1444582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en-US" sz="20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750015" y="244662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en-US" sz="20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286712" y="2376595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en-US" sz="20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137611" y="179401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en-US" sz="20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2" name="Egyenes összekötő 11"/>
          <p:cNvCxnSpPr>
            <a:stCxn id="7" idx="6"/>
            <a:endCxn id="8" idx="2"/>
          </p:cNvCxnSpPr>
          <p:nvPr/>
        </p:nvCxnSpPr>
        <p:spPr>
          <a:xfrm flipV="1">
            <a:off x="1111251" y="1647427"/>
            <a:ext cx="1197780" cy="27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>
            <a:stCxn id="9" idx="6"/>
            <a:endCxn id="10" idx="2"/>
          </p:cNvCxnSpPr>
          <p:nvPr/>
        </p:nvCxnSpPr>
        <p:spPr>
          <a:xfrm flipV="1">
            <a:off x="1155704" y="2579440"/>
            <a:ext cx="1131008" cy="70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stCxn id="11" idx="1"/>
            <a:endCxn id="8" idx="6"/>
          </p:cNvCxnSpPr>
          <p:nvPr/>
        </p:nvCxnSpPr>
        <p:spPr>
          <a:xfrm flipH="1" flipV="1">
            <a:off x="2714720" y="1647427"/>
            <a:ext cx="482303" cy="20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11" idx="3"/>
            <a:endCxn id="10" idx="7"/>
          </p:cNvCxnSpPr>
          <p:nvPr/>
        </p:nvCxnSpPr>
        <p:spPr>
          <a:xfrm flipH="1">
            <a:off x="2632989" y="2140296"/>
            <a:ext cx="564034" cy="2957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stCxn id="9" idx="0"/>
            <a:endCxn id="7" idx="4"/>
          </p:cNvCxnSpPr>
          <p:nvPr/>
        </p:nvCxnSpPr>
        <p:spPr>
          <a:xfrm flipH="1" flipV="1">
            <a:off x="908407" y="1877970"/>
            <a:ext cx="44453" cy="5686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>
            <a:stCxn id="10" idx="0"/>
            <a:endCxn id="8" idx="4"/>
          </p:cNvCxnSpPr>
          <p:nvPr/>
        </p:nvCxnSpPr>
        <p:spPr>
          <a:xfrm flipV="1">
            <a:off x="2489557" y="1850271"/>
            <a:ext cx="22319" cy="52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11881" y="3527998"/>
              <a:ext cx="24656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𝐒𝐞𝐞𝐧</m:t>
                                </m:r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0298204"/>
                  </p:ext>
                </p:extLst>
              </p:nvPr>
            </p:nvGraphicFramePr>
            <p:xfrm>
              <a:off x="8811881" y="3527998"/>
              <a:ext cx="24656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1471" r="-209774" b="-542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Jobbra nyíl 18"/>
          <p:cNvSpPr/>
          <p:nvPr/>
        </p:nvSpPr>
        <p:spPr>
          <a:xfrm>
            <a:off x="8004500" y="4757031"/>
            <a:ext cx="711013" cy="352184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462100"/>
                  </p:ext>
                </p:extLst>
              </p:nvPr>
            </p:nvGraphicFramePr>
            <p:xfrm>
              <a:off x="2959300" y="3528764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462100"/>
                  </p:ext>
                </p:extLst>
              </p:nvPr>
            </p:nvGraphicFramePr>
            <p:xfrm>
              <a:off x="2959300" y="3528764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25000" r="-505882" b="-5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áblázat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919" y="3522591"/>
              <a:ext cx="24656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𝐒𝐞𝐞𝐧</m:t>
                                </m:r>
                              </m:oMath>
                            </m:oMathPara>
                          </a14:m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9646710"/>
                  </p:ext>
                </p:extLst>
              </p:nvPr>
            </p:nvGraphicFramePr>
            <p:xfrm>
              <a:off x="22919" y="3522591"/>
              <a:ext cx="24656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9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471" r="-209774" b="-54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t1-t4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t5</a:t>
                          </a:r>
                          <a:endParaRPr lang="hu-HU" dirty="0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r>
                            <a:rPr lang="en-US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 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0101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0110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smtClean="0">
                              <a:ln w="19050">
                                <a:noFill/>
                              </a:ln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onsolas" panose="020B0609020204030204" pitchFamily="49" charset="0"/>
                              <a:ea typeface="Open Sans" panose="020B0606030504020204" pitchFamily="34" charset="0"/>
                              <a:cs typeface="Consolas" panose="020B0609020204030204" pitchFamily="49" charset="0"/>
                            </a:rPr>
                            <a:t>0000</a:t>
                          </a:r>
                          <a:endParaRPr lang="hu-HU" sz="2600" b="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églalap 24"/>
              <p:cNvSpPr/>
              <p:nvPr/>
            </p:nvSpPr>
            <p:spPr>
              <a:xfrm>
                <a:off x="9220200" y="5989585"/>
                <a:ext cx="2432076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𝐒𝐞𝐞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6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𝐒𝐞𝐞𝐧</m:t>
                    </m:r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bor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𝐍𝐞𝐱𝐭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25" name="Téglalap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5989585"/>
                <a:ext cx="2432076" cy="892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églalap 25"/>
              <p:cNvSpPr/>
              <p:nvPr/>
            </p:nvSpPr>
            <p:spPr>
              <a:xfrm>
                <a:off x="4953000" y="5989585"/>
                <a:ext cx="3851824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𝐍𝐞𝐱</m:t>
                      </m:r>
                      <m:r>
                        <a:rPr lang="en-US" sz="2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bor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second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𝐅𝐫𝐨𝐧𝐭𝐢𝐞𝐫</m:t>
                    </m:r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26" name="Téglalap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989585"/>
                <a:ext cx="3851824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zövegdoboz 21"/>
          <p:cNvSpPr txBox="1"/>
          <p:nvPr/>
        </p:nvSpPr>
        <p:spPr>
          <a:xfrm>
            <a:off x="7992777" y="1063050"/>
            <a:ext cx="4103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Full VLDB paper 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on this algorithm</a:t>
            </a:r>
          </a:p>
          <a:p>
            <a:pPr algn="ctr"/>
            <a:r>
              <a:rPr lang="en-US" sz="1200" dirty="0" smtClean="0">
                <a:ln w="19050">
                  <a:noFill/>
                </a:ln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/>
            </a:r>
            <a:br>
              <a:rPr lang="en-US" sz="1200" dirty="0" smtClean="0">
                <a:ln w="19050">
                  <a:noFill/>
                </a:ln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</a:br>
            <a:r>
              <a:rPr lang="en-US" sz="2800" dirty="0" smtClean="0">
                <a:ln w="19050">
                  <a:noFill/>
                </a:ln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vs.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1200" dirty="0" smtClean="0">
                <a:ln w="19050">
                  <a:noFill/>
                </a:ln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/>
            </a:r>
            <a:br>
              <a:rPr lang="en-US" sz="1200" dirty="0" smtClean="0">
                <a:ln w="19050">
                  <a:noFill/>
                </a:ln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</a:br>
            <a:r>
              <a:rPr lang="en-US" sz="2800" dirty="0" smtClean="0">
                <a:ln w="19050">
                  <a:noFill/>
                </a:ln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9 </a:t>
            </a:r>
            <a:r>
              <a:rPr lang="en-US" sz="2800" dirty="0" err="1" smtClean="0">
                <a:ln w="19050">
                  <a:noFill/>
                </a:ln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GrB</a:t>
            </a:r>
            <a:r>
              <a:rPr lang="en-US" sz="2800" dirty="0" smtClean="0">
                <a:ln w="19050">
                  <a:noFill/>
                </a:ln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operations</a:t>
            </a:r>
          </a:p>
        </p:txBody>
      </p:sp>
    </p:spTree>
    <p:extLst>
      <p:ext uri="{BB962C8B-B14F-4D97-AF65-F5344CB8AC3E}">
        <p14:creationId xmlns:p14="http://schemas.microsoft.com/office/powerpoint/2010/main" val="4859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SIGMOD 2014 Contest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0" y="4197345"/>
            <a:ext cx="12192000" cy="13620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 anchorCtr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b="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Bidirectional BFS</a:t>
            </a:r>
            <a:endParaRPr lang="hu-HU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" y="50799"/>
            <a:ext cx="5035065" cy="756000"/>
          </a:xfrm>
        </p:spPr>
        <p:txBody>
          <a:bodyPr/>
          <a:lstStyle/>
          <a:p>
            <a:r>
              <a:rPr lang="hu-HU" dirty="0" err="1" smtClean="0"/>
              <a:t>Bidirectional</a:t>
            </a:r>
            <a:r>
              <a:rPr lang="hu-HU" dirty="0" smtClean="0"/>
              <a:t> BFS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39667" y="61932"/>
            <a:ext cx="4350260" cy="10268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Advance frontiers alternately</a:t>
            </a:r>
            <a:r>
              <a:rPr lang="hu-HU" sz="2400" dirty="0" smtClean="0"/>
              <a:t> and </a:t>
            </a:r>
            <a:r>
              <a:rPr lang="en-US" sz="2400" dirty="0" smtClean="0"/>
              <a:t>intersect</a:t>
            </a:r>
            <a:r>
              <a:rPr lang="hu-HU" sz="2400" dirty="0" smtClean="0"/>
              <a:t> </a:t>
            </a:r>
            <a:r>
              <a:rPr lang="en-US" sz="2400" dirty="0" smtClean="0"/>
              <a:t>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220130"/>
                  </p:ext>
                </p:extLst>
              </p:nvPr>
            </p:nvGraphicFramePr>
            <p:xfrm>
              <a:off x="998220" y="3470173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220130"/>
                  </p:ext>
                </p:extLst>
              </p:nvPr>
            </p:nvGraphicFramePr>
            <p:xfrm>
              <a:off x="998220" y="3470173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5000" r="-505882" b="-53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115533"/>
                  </p:ext>
                </p:extLst>
              </p:nvPr>
            </p:nvGraphicFramePr>
            <p:xfrm>
              <a:off x="2756819" y="1112520"/>
              <a:ext cx="1404938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34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𝐟𝐫𝐨𝐧𝐭𝐢𝐞𝐫𝟏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115533"/>
                  </p:ext>
                </p:extLst>
              </p:nvPr>
            </p:nvGraphicFramePr>
            <p:xfrm>
              <a:off x="2756819" y="1112520"/>
              <a:ext cx="1404938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34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r="-2597" b="-5426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63052"/>
              </p:ext>
            </p:extLst>
          </p:nvPr>
        </p:nvGraphicFramePr>
        <p:xfrm>
          <a:off x="3338797" y="3470173"/>
          <a:ext cx="82296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GB" sz="26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llipszis 6"/>
          <p:cNvSpPr/>
          <p:nvPr/>
        </p:nvSpPr>
        <p:spPr>
          <a:xfrm>
            <a:off x="269114" y="1823515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872583" y="1795816"/>
            <a:ext cx="405689" cy="40568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13567" y="2797863"/>
            <a:ext cx="405689" cy="40568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1850264" y="2727829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701163" y="2145253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2" name="Egyenes összekötő 11"/>
          <p:cNvCxnSpPr>
            <a:stCxn id="7" idx="6"/>
            <a:endCxn id="8" idx="2"/>
          </p:cNvCxnSpPr>
          <p:nvPr/>
        </p:nvCxnSpPr>
        <p:spPr>
          <a:xfrm flipV="1">
            <a:off x="674803" y="1998661"/>
            <a:ext cx="1197780" cy="27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>
            <a:stCxn id="9" idx="6"/>
            <a:endCxn id="10" idx="2"/>
          </p:cNvCxnSpPr>
          <p:nvPr/>
        </p:nvCxnSpPr>
        <p:spPr>
          <a:xfrm flipV="1">
            <a:off x="719256" y="2930674"/>
            <a:ext cx="1131008" cy="70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stCxn id="11" idx="1"/>
            <a:endCxn id="8" idx="6"/>
          </p:cNvCxnSpPr>
          <p:nvPr/>
        </p:nvCxnSpPr>
        <p:spPr>
          <a:xfrm flipH="1" flipV="1">
            <a:off x="2278272" y="1998661"/>
            <a:ext cx="482303" cy="20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11" idx="3"/>
            <a:endCxn id="10" idx="7"/>
          </p:cNvCxnSpPr>
          <p:nvPr/>
        </p:nvCxnSpPr>
        <p:spPr>
          <a:xfrm flipH="1">
            <a:off x="2196541" y="2491530"/>
            <a:ext cx="564034" cy="2957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stCxn id="9" idx="0"/>
            <a:endCxn id="7" idx="4"/>
          </p:cNvCxnSpPr>
          <p:nvPr/>
        </p:nvCxnSpPr>
        <p:spPr>
          <a:xfrm flipH="1" flipV="1">
            <a:off x="471959" y="2229204"/>
            <a:ext cx="44453" cy="5686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>
            <a:stCxn id="10" idx="0"/>
            <a:endCxn id="8" idx="4"/>
          </p:cNvCxnSpPr>
          <p:nvPr/>
        </p:nvCxnSpPr>
        <p:spPr>
          <a:xfrm flipV="1">
            <a:off x="2053109" y="2201505"/>
            <a:ext cx="22319" cy="52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0"/>
              <p:cNvSpPr/>
              <p:nvPr/>
            </p:nvSpPr>
            <p:spPr>
              <a:xfrm>
                <a:off x="3419104" y="6022288"/>
                <a:ext cx="10592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𝐧𝐞𝐱𝐭𝟏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104" y="6022288"/>
                <a:ext cx="105922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030431"/>
                  </p:ext>
                </p:extLst>
              </p:nvPr>
            </p:nvGraphicFramePr>
            <p:xfrm>
              <a:off x="5341620" y="3470173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030431"/>
                  </p:ext>
                </p:extLst>
              </p:nvPr>
            </p:nvGraphicFramePr>
            <p:xfrm>
              <a:off x="5341620" y="3470173"/>
              <a:ext cx="2468880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5000" r="-505882" b="-53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999507"/>
                  </p:ext>
                </p:extLst>
              </p:nvPr>
            </p:nvGraphicFramePr>
            <p:xfrm>
              <a:off x="6920832" y="1112520"/>
              <a:ext cx="15843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28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𝐟𝐫𝐨𝐧𝐭𝐢𝐞𝐫</m:t>
                              </m:r>
                            </m:oMath>
                          </a14:m>
                          <a:r>
                            <a:rPr lang="en-GB" sz="2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GB" sz="2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5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4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áblázat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999507"/>
                  </p:ext>
                </p:extLst>
              </p:nvPr>
            </p:nvGraphicFramePr>
            <p:xfrm>
              <a:off x="6920832" y="1112520"/>
              <a:ext cx="1584325" cy="2468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28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t="-22059" r="-2299" b="-5426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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5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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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6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2600" b="0" dirty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solidFill>
                                <a:schemeClr val="tx1"/>
                              </a:solidFill>
                              <a:latin typeface="+mj-lt"/>
                              <a:sym typeface="Wingdings" panose="05000000000000000000" pitchFamily="2" charset="2"/>
                            </a:rPr>
                            <a:t></a:t>
                          </a:r>
                          <a:r>
                            <a:rPr lang="en-US" sz="2600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.</a:t>
                          </a:r>
                          <a:endParaRPr lang="hu-HU" sz="2600" b="0" dirty="0" smtClean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4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9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39857"/>
              </p:ext>
            </p:extLst>
          </p:nvPr>
        </p:nvGraphicFramePr>
        <p:xfrm>
          <a:off x="7682197" y="3470173"/>
          <a:ext cx="82296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GB" sz="2600" b="1" i="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Ellipszis 29"/>
          <p:cNvSpPr/>
          <p:nvPr/>
        </p:nvSpPr>
        <p:spPr>
          <a:xfrm>
            <a:off x="4612514" y="1823515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6215983" y="1795816"/>
            <a:ext cx="405689" cy="405689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4656967" y="2797863"/>
            <a:ext cx="405689" cy="4056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3" name="Ellipszis 32"/>
          <p:cNvSpPr/>
          <p:nvPr/>
        </p:nvSpPr>
        <p:spPr>
          <a:xfrm>
            <a:off x="6193664" y="2727829"/>
            <a:ext cx="405689" cy="405689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7044563" y="2145253"/>
            <a:ext cx="405689" cy="40568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hu-HU" sz="20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35" name="Egyenes összekötő 34"/>
          <p:cNvCxnSpPr>
            <a:stCxn id="30" idx="6"/>
            <a:endCxn id="31" idx="2"/>
          </p:cNvCxnSpPr>
          <p:nvPr/>
        </p:nvCxnSpPr>
        <p:spPr>
          <a:xfrm flipV="1">
            <a:off x="5018203" y="1998661"/>
            <a:ext cx="1197780" cy="27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>
            <a:stCxn id="32" idx="6"/>
            <a:endCxn id="33" idx="2"/>
          </p:cNvCxnSpPr>
          <p:nvPr/>
        </p:nvCxnSpPr>
        <p:spPr>
          <a:xfrm flipV="1">
            <a:off x="5062656" y="2930674"/>
            <a:ext cx="1131008" cy="70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>
            <a:stCxn id="34" idx="1"/>
            <a:endCxn id="31" idx="6"/>
          </p:cNvCxnSpPr>
          <p:nvPr/>
        </p:nvCxnSpPr>
        <p:spPr>
          <a:xfrm flipH="1" flipV="1">
            <a:off x="6621672" y="1998661"/>
            <a:ext cx="482303" cy="206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>
            <a:stCxn id="34" idx="3"/>
            <a:endCxn id="33" idx="7"/>
          </p:cNvCxnSpPr>
          <p:nvPr/>
        </p:nvCxnSpPr>
        <p:spPr>
          <a:xfrm flipH="1">
            <a:off x="6539941" y="2491530"/>
            <a:ext cx="564034" cy="2957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32" idx="0"/>
            <a:endCxn id="30" idx="4"/>
          </p:cNvCxnSpPr>
          <p:nvPr/>
        </p:nvCxnSpPr>
        <p:spPr>
          <a:xfrm flipH="1" flipV="1">
            <a:off x="4815359" y="2229204"/>
            <a:ext cx="44453" cy="5686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33" idx="0"/>
            <a:endCxn id="31" idx="4"/>
          </p:cNvCxnSpPr>
          <p:nvPr/>
        </p:nvCxnSpPr>
        <p:spPr>
          <a:xfrm flipV="1">
            <a:off x="6396509" y="2201505"/>
            <a:ext cx="22319" cy="52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100"/>
              <p:cNvSpPr/>
              <p:nvPr/>
            </p:nvSpPr>
            <p:spPr>
              <a:xfrm>
                <a:off x="7762504" y="6022288"/>
                <a:ext cx="10592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𝐧𝐞𝐱𝐭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504" y="6022288"/>
                <a:ext cx="105922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71375"/>
              </p:ext>
            </p:extLst>
          </p:nvPr>
        </p:nvGraphicFramePr>
        <p:xfrm>
          <a:off x="9264456" y="3466233"/>
          <a:ext cx="82296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GB" sz="2600" b="1" i="0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4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10834"/>
              </p:ext>
            </p:extLst>
          </p:nvPr>
        </p:nvGraphicFramePr>
        <p:xfrm>
          <a:off x="10040605" y="3466233"/>
          <a:ext cx="82296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GB" sz="2600" b="1" i="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6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50378"/>
              </p:ext>
            </p:extLst>
          </p:nvPr>
        </p:nvGraphicFramePr>
        <p:xfrm>
          <a:off x="10816754" y="3466233"/>
          <a:ext cx="82296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GB" sz="26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gradFill flip="none" rotWithShape="1">
                            <a:gsLst>
                              <a:gs pos="51000">
                                <a:schemeClr val="accent6"/>
                              </a:gs>
                              <a:gs pos="50000">
                                <a:schemeClr val="accent3"/>
                              </a:gs>
                              <a:gs pos="0">
                                <a:schemeClr val="accent3"/>
                              </a:gs>
                              <a:gs pos="100000">
                                <a:schemeClr val="accent6"/>
                              </a:gs>
                            </a:gsLst>
                            <a:lin ang="2700000" scaled="0"/>
                            <a:tileRect/>
                          </a:gra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gradFill flip="none" rotWithShape="1">
                          <a:gsLst>
                            <a:gs pos="51000">
                              <a:schemeClr val="accent6"/>
                            </a:gs>
                            <a:gs pos="50000">
                              <a:schemeClr val="accent3"/>
                            </a:gs>
                            <a:gs pos="0">
                              <a:schemeClr val="accent3"/>
                            </a:gs>
                            <a:gs pos="100000">
                              <a:schemeClr val="accent6"/>
                            </a:gs>
                          </a:gsLst>
                          <a:lin ang="2700000" scaled="0"/>
                          <a:tileRect/>
                        </a:gra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églalap 46"/>
              <p:cNvSpPr/>
              <p:nvPr/>
            </p:nvSpPr>
            <p:spPr>
              <a:xfrm>
                <a:off x="10040605" y="4712105"/>
                <a:ext cx="445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47" name="Téglalap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605" y="4712105"/>
                <a:ext cx="44595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églalap 47"/>
              <p:cNvSpPr/>
              <p:nvPr/>
            </p:nvSpPr>
            <p:spPr>
              <a:xfrm>
                <a:off x="10812432" y="4712105"/>
                <a:ext cx="494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48" name="Téglalap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432" y="4712105"/>
                <a:ext cx="49404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02837"/>
              </p:ext>
            </p:extLst>
          </p:nvPr>
        </p:nvGraphicFramePr>
        <p:xfrm>
          <a:off x="9264456" y="1078021"/>
          <a:ext cx="82296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GB" sz="2600" b="1" i="0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0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43363"/>
              </p:ext>
            </p:extLst>
          </p:nvPr>
        </p:nvGraphicFramePr>
        <p:xfrm>
          <a:off x="10040605" y="1078021"/>
          <a:ext cx="82296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GB" sz="2600" b="1" i="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100"/>
              <p:cNvSpPr/>
              <p:nvPr/>
            </p:nvSpPr>
            <p:spPr>
              <a:xfrm>
                <a:off x="9213798" y="652168"/>
                <a:ext cx="27115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0" u="sng" dirty="0" smtClean="0"/>
                  <a:t>Length</a:t>
                </a:r>
                <a:r>
                  <a:rPr lang="hu-HU" sz="2400" i="0" u="sng" dirty="0" smtClean="0"/>
                  <a:t> = 1</a:t>
                </a:r>
                <a:r>
                  <a:rPr lang="en-US" sz="2400" dirty="0" smtClean="0"/>
                  <a:t> 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</a:t>
                </a:r>
                <a:endParaRPr lang="hu-HU" sz="2400" i="0" u="sng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𝐧𝐞𝐱𝐭𝟏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land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𝐟𝐫𝐨𝐧𝐭𝐢𝐞𝐫𝟐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798" y="652168"/>
                <a:ext cx="2711502" cy="830997"/>
              </a:xfrm>
              <a:prstGeom prst="rect">
                <a:avLst/>
              </a:prstGeom>
              <a:blipFill>
                <a:blip r:embed="rId10"/>
                <a:stretch>
                  <a:fillRect l="-449" t="-6618" r="-1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26797"/>
              </p:ext>
            </p:extLst>
          </p:nvPr>
        </p:nvGraphicFramePr>
        <p:xfrm>
          <a:off x="10816754" y="1078021"/>
          <a:ext cx="82296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GB" sz="26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gradFill flip="none" rotWithShape="1">
                          <a:gsLst>
                            <a:gs pos="50000">
                              <a:srgbClr val="98739D"/>
                            </a:gs>
                            <a:gs pos="49000">
                              <a:schemeClr val="accent3"/>
                            </a:gs>
                            <a:gs pos="0">
                              <a:schemeClr val="accent3"/>
                            </a:gs>
                            <a:gs pos="100000">
                              <a:schemeClr val="accent2"/>
                            </a:gs>
                          </a:gsLst>
                          <a:lin ang="2700000" scaled="0"/>
                          <a:tileRect/>
                        </a:gra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églalap 52"/>
              <p:cNvSpPr/>
              <p:nvPr/>
            </p:nvSpPr>
            <p:spPr>
              <a:xfrm>
                <a:off x="10058787" y="2319635"/>
                <a:ext cx="4277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53" name="Téglalap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787" y="2319635"/>
                <a:ext cx="42777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églalap 53"/>
              <p:cNvSpPr/>
              <p:nvPr/>
            </p:nvSpPr>
            <p:spPr>
              <a:xfrm>
                <a:off x="10792514" y="1858303"/>
                <a:ext cx="494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54" name="Téglalap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514" y="1858303"/>
                <a:ext cx="49404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100"/>
              <p:cNvSpPr/>
              <p:nvPr/>
            </p:nvSpPr>
            <p:spPr>
              <a:xfrm>
                <a:off x="9251898" y="5950803"/>
                <a:ext cx="27115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sz="2400" i="0" u="sng" dirty="0" smtClean="0"/>
                  <a:t>Length = 2</a:t>
                </a:r>
                <a:r>
                  <a:rPr lang="en-US" sz="2400" i="0" dirty="0" smtClean="0"/>
                  <a:t>  </a:t>
                </a:r>
                <a:r>
                  <a:rPr lang="en-US" sz="2400" i="0" dirty="0" smtClean="0">
                    <a:sym typeface="Wingdings" panose="05000000000000000000" pitchFamily="2" charset="2"/>
                  </a:rPr>
                  <a:t></a:t>
                </a:r>
                <a:endParaRPr lang="hu-HU" sz="2400" i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𝐧𝐞𝐱𝐭𝟏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land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b="1" i="0" smtClean="0">
                          <a:latin typeface="Cambria Math" panose="02040503050406030204" pitchFamily="18" charset="0"/>
                        </a:rPr>
                        <m:t>𝐧𝐞𝐱𝐭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5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98" y="5950803"/>
                <a:ext cx="2711502" cy="830997"/>
              </a:xfrm>
              <a:prstGeom prst="rect">
                <a:avLst/>
              </a:prstGeom>
              <a:blipFill>
                <a:blip r:embed="rId13"/>
                <a:stretch>
                  <a:fillRect t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6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  <p:bldP spid="47" grpId="0"/>
      <p:bldP spid="48" grpId="0"/>
      <p:bldP spid="51" grpId="0"/>
      <p:bldP spid="53" grpId="0"/>
      <p:bldP spid="54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SIGMOD 2014 Contest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0" y="4197345"/>
            <a:ext cx="12192000" cy="13620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 anchorCtr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b="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Bidirectional MSBFS</a:t>
            </a:r>
            <a:endParaRPr lang="hu-HU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MSBFS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5"/>
                <a:ext cx="12001500" cy="4277786"/>
              </a:xfrm>
            </p:spPr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Pairwise reachability problem: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From a given set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vertices, which pairs of vertices are reachable from each other with at most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hops?</a:t>
                </a:r>
              </a:p>
              <a:p>
                <a:r>
                  <a:rPr lang="en-US" dirty="0" smtClean="0">
                    <a:latin typeface="+mj-lt"/>
                  </a:rPr>
                  <a:t>Naïve solution</a:t>
                </a:r>
                <a:r>
                  <a:rPr lang="en-US" dirty="0">
                    <a:latin typeface="+mj-lt"/>
                  </a:rPr>
                  <a:t>:</a:t>
                </a: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dirty="0" smtClean="0"/>
                  <a:t>Run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-source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MSBFS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steps and check reachability.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The frontiers get large as they grow exponentially.</a:t>
                </a:r>
                <a:endParaRPr lang="en-US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Better solution:</a:t>
                </a:r>
                <a:br>
                  <a:rPr lang="en-US" dirty="0" smtClean="0">
                    <a:latin typeface="+mj-lt"/>
                  </a:rPr>
                </a:br>
                <a:r>
                  <a:rPr lang="en-US" dirty="0" smtClean="0"/>
                  <a:t>Advance all frontiers simultaneously for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dirty="0" smtClean="0"/>
                  <a:t> iterations.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5"/>
                <a:ext cx="12001500" cy="4277786"/>
              </a:xfrm>
              <a:blipFill>
                <a:blip r:embed="rId2"/>
                <a:stretch>
                  <a:fillRect l="-1117" t="-1854" b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zis 3"/>
          <p:cNvSpPr/>
          <p:nvPr/>
        </p:nvSpPr>
        <p:spPr>
          <a:xfrm>
            <a:off x="4515694" y="5806798"/>
            <a:ext cx="405689" cy="40568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790053" y="5635423"/>
            <a:ext cx="405689" cy="40568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719011" y="6283870"/>
            <a:ext cx="405689" cy="40568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719011" y="5174955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7697234" y="5635423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6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1" name="Egyenes összekötő 10"/>
          <p:cNvCxnSpPr>
            <a:stCxn id="4" idx="6"/>
            <a:endCxn id="5" idx="2"/>
          </p:cNvCxnSpPr>
          <p:nvPr/>
        </p:nvCxnSpPr>
        <p:spPr>
          <a:xfrm flipV="1">
            <a:off x="4921383" y="5838268"/>
            <a:ext cx="868670" cy="1713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>
            <a:stCxn id="7" idx="1"/>
            <a:endCxn id="5" idx="5"/>
          </p:cNvCxnSpPr>
          <p:nvPr/>
        </p:nvCxnSpPr>
        <p:spPr>
          <a:xfrm flipH="1" flipV="1">
            <a:off x="6136330" y="5981700"/>
            <a:ext cx="642093" cy="3615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stCxn id="8" idx="2"/>
            <a:endCxn id="5" idx="7"/>
          </p:cNvCxnSpPr>
          <p:nvPr/>
        </p:nvCxnSpPr>
        <p:spPr>
          <a:xfrm flipH="1">
            <a:off x="6136330" y="5377800"/>
            <a:ext cx="582681" cy="3170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8" idx="4"/>
            <a:endCxn id="7" idx="0"/>
          </p:cNvCxnSpPr>
          <p:nvPr/>
        </p:nvCxnSpPr>
        <p:spPr>
          <a:xfrm>
            <a:off x="6921856" y="5580644"/>
            <a:ext cx="0" cy="703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stCxn id="10" idx="3"/>
            <a:endCxn id="7" idx="6"/>
          </p:cNvCxnSpPr>
          <p:nvPr/>
        </p:nvCxnSpPr>
        <p:spPr>
          <a:xfrm flipH="1">
            <a:off x="7124700" y="5981700"/>
            <a:ext cx="631946" cy="5050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zis 41"/>
          <p:cNvSpPr/>
          <p:nvPr/>
        </p:nvSpPr>
        <p:spPr>
          <a:xfrm>
            <a:off x="3285972" y="5590338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43" name="Egyenes összekötő 42"/>
          <p:cNvCxnSpPr>
            <a:stCxn id="42" idx="6"/>
            <a:endCxn id="4" idx="2"/>
          </p:cNvCxnSpPr>
          <p:nvPr/>
        </p:nvCxnSpPr>
        <p:spPr>
          <a:xfrm>
            <a:off x="3691661" y="5793183"/>
            <a:ext cx="824033" cy="216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6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Bidirectional MSBFS</a:t>
            </a:r>
            <a:endParaRPr lang="hu-H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0212088"/>
                  </p:ext>
                </p:extLst>
              </p:nvPr>
            </p:nvGraphicFramePr>
            <p:xfrm>
              <a:off x="5487532" y="63089"/>
              <a:ext cx="32004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GB" sz="28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0212088"/>
                  </p:ext>
                </p:extLst>
              </p:nvPr>
            </p:nvGraphicFramePr>
            <p:xfrm>
              <a:off x="5487532" y="63089"/>
              <a:ext cx="32004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2667" r="-609333" b="-6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3382998"/>
                  </p:ext>
                </p:extLst>
              </p:nvPr>
            </p:nvGraphicFramePr>
            <p:xfrm>
              <a:off x="2499350" y="3073115"/>
              <a:ext cx="32004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𝐅</m:t>
                                </m:r>
                              </m:oMath>
                            </m:oMathPara>
                          </a14:m>
                          <a:endParaRPr lang="en-GB" sz="28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3382998"/>
                  </p:ext>
                </p:extLst>
              </p:nvPr>
            </p:nvGraphicFramePr>
            <p:xfrm>
              <a:off x="2499350" y="3073115"/>
              <a:ext cx="32004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22667" r="-610667" b="-6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Táblázat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3807"/>
              </p:ext>
            </p:extLst>
          </p:nvPr>
        </p:nvGraphicFramePr>
        <p:xfrm>
          <a:off x="5500232" y="3073115"/>
          <a:ext cx="32004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1" name="Táblázat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765922"/>
              </p:ext>
            </p:extLst>
          </p:nvPr>
        </p:nvGraphicFramePr>
        <p:xfrm>
          <a:off x="8815255" y="3073115"/>
          <a:ext cx="32004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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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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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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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églalap 32"/>
              <p:cNvSpPr/>
              <p:nvPr/>
            </p:nvSpPr>
            <p:spPr>
              <a:xfrm>
                <a:off x="6541787" y="6273515"/>
                <a:ext cx="14814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𝐍𝐞𝐱𝐭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églalap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787" y="6273515"/>
                <a:ext cx="14814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églalap 33"/>
              <p:cNvSpPr/>
              <p:nvPr/>
            </p:nvSpPr>
            <p:spPr>
              <a:xfrm>
                <a:off x="9850500" y="6273515"/>
                <a:ext cx="15135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𝐒𝐞𝐞𝐧</m:t>
                      </m:r>
                      <m:r>
                        <a:rPr lang="hu-HU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églalap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500" y="6273515"/>
                <a:ext cx="151355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208083"/>
                  </p:ext>
                </p:extLst>
              </p:nvPr>
            </p:nvGraphicFramePr>
            <p:xfrm>
              <a:off x="8548555" y="50799"/>
              <a:ext cx="34671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3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</m:t>
                                </m:r>
                                <m:r>
                                  <a:rPr lang="en-US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en-GB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208083"/>
                  </p:ext>
                </p:extLst>
              </p:nvPr>
            </p:nvGraphicFramePr>
            <p:xfrm>
              <a:off x="8548555" y="50799"/>
              <a:ext cx="34671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3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22667" r="-384034" b="-6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Ellipszis 36"/>
          <p:cNvSpPr/>
          <p:nvPr/>
        </p:nvSpPr>
        <p:spPr>
          <a:xfrm>
            <a:off x="1861865" y="1861921"/>
            <a:ext cx="405689" cy="40568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8" name="Ellipszis 37"/>
          <p:cNvSpPr/>
          <p:nvPr/>
        </p:nvSpPr>
        <p:spPr>
          <a:xfrm>
            <a:off x="2718031" y="1774726"/>
            <a:ext cx="405689" cy="4056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9" name="Ellipszis 38"/>
          <p:cNvSpPr/>
          <p:nvPr/>
        </p:nvSpPr>
        <p:spPr>
          <a:xfrm>
            <a:off x="3378237" y="2337511"/>
            <a:ext cx="405689" cy="4056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0" name="Ellipszis 39"/>
          <p:cNvSpPr/>
          <p:nvPr/>
        </p:nvSpPr>
        <p:spPr>
          <a:xfrm>
            <a:off x="3378237" y="1402242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1" name="Ellipszis 40"/>
          <p:cNvSpPr/>
          <p:nvPr/>
        </p:nvSpPr>
        <p:spPr>
          <a:xfrm>
            <a:off x="4193045" y="1774726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6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42" name="Egyenes összekötő 41"/>
          <p:cNvCxnSpPr>
            <a:stCxn id="37" idx="6"/>
            <a:endCxn id="38" idx="2"/>
          </p:cNvCxnSpPr>
          <p:nvPr/>
        </p:nvCxnSpPr>
        <p:spPr>
          <a:xfrm flipV="1">
            <a:off x="2267554" y="1977571"/>
            <a:ext cx="450477" cy="871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>
            <a:stCxn id="39" idx="1"/>
            <a:endCxn id="38" idx="5"/>
          </p:cNvCxnSpPr>
          <p:nvPr/>
        </p:nvCxnSpPr>
        <p:spPr>
          <a:xfrm flipH="1" flipV="1">
            <a:off x="3064308" y="2121003"/>
            <a:ext cx="373341" cy="2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>
            <a:stCxn id="40" idx="2"/>
            <a:endCxn id="38" idx="7"/>
          </p:cNvCxnSpPr>
          <p:nvPr/>
        </p:nvCxnSpPr>
        <p:spPr>
          <a:xfrm flipH="1">
            <a:off x="3064308" y="1605087"/>
            <a:ext cx="313929" cy="229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40" idx="4"/>
            <a:endCxn id="39" idx="0"/>
          </p:cNvCxnSpPr>
          <p:nvPr/>
        </p:nvCxnSpPr>
        <p:spPr>
          <a:xfrm>
            <a:off x="3581082" y="1807931"/>
            <a:ext cx="0" cy="5295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>
            <a:stCxn id="41" idx="3"/>
            <a:endCxn id="39" idx="6"/>
          </p:cNvCxnSpPr>
          <p:nvPr/>
        </p:nvCxnSpPr>
        <p:spPr>
          <a:xfrm flipH="1">
            <a:off x="3783926" y="2121003"/>
            <a:ext cx="468531" cy="4193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zis 46"/>
          <p:cNvSpPr/>
          <p:nvPr/>
        </p:nvSpPr>
        <p:spPr>
          <a:xfrm>
            <a:off x="901498" y="1784535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48" name="Egyenes összekötő 47"/>
          <p:cNvCxnSpPr>
            <a:stCxn id="47" idx="6"/>
            <a:endCxn id="37" idx="2"/>
          </p:cNvCxnSpPr>
          <p:nvPr/>
        </p:nvCxnSpPr>
        <p:spPr>
          <a:xfrm>
            <a:off x="1307187" y="1987380"/>
            <a:ext cx="554678" cy="77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églalap 23"/>
              <p:cNvSpPr/>
              <p:nvPr/>
            </p:nvSpPr>
            <p:spPr>
              <a:xfrm>
                <a:off x="38101" y="824193"/>
                <a:ext cx="54367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𝐒𝐞𝐞𝐧</m:t>
                    </m:r>
                    <m:d>
                      <m:dPr>
                        <m:begChr m:val="["/>
                        <m:endChr m:val="]"/>
                        <m:ctrlP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reachability with ≤ 1 </a:t>
                </a:r>
                <a:r>
                  <a:rPr lang="en-US" sz="2400" dirty="0"/>
                  <a:t>hops</a:t>
                </a:r>
              </a:p>
            </p:txBody>
          </p:sp>
        </mc:Choice>
        <mc:Fallback xmlns="">
          <p:sp>
            <p:nvSpPr>
              <p:cNvPr id="24" name="Téglalap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" y="824193"/>
                <a:ext cx="5436732" cy="461665"/>
              </a:xfrm>
              <a:prstGeom prst="rect">
                <a:avLst/>
              </a:prstGeom>
              <a:blipFill>
                <a:blip r:embed="rId8"/>
                <a:stretch>
                  <a:fillRect l="-22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7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Bidirectional MSBFS</a:t>
            </a:r>
            <a:endParaRPr lang="hu-H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4008824"/>
                  </p:ext>
                </p:extLst>
              </p:nvPr>
            </p:nvGraphicFramePr>
            <p:xfrm>
              <a:off x="5487532" y="63089"/>
              <a:ext cx="32004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GB" sz="28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4008824"/>
                  </p:ext>
                </p:extLst>
              </p:nvPr>
            </p:nvGraphicFramePr>
            <p:xfrm>
              <a:off x="5487532" y="63089"/>
              <a:ext cx="32004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2667" r="-609333" b="-6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58048"/>
                  </p:ext>
                </p:extLst>
              </p:nvPr>
            </p:nvGraphicFramePr>
            <p:xfrm>
              <a:off x="2499350" y="3073115"/>
              <a:ext cx="32004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𝐅</m:t>
                                </m:r>
                              </m:oMath>
                            </m:oMathPara>
                          </a14:m>
                          <a:endParaRPr lang="en-GB" sz="28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58048"/>
                  </p:ext>
                </p:extLst>
              </p:nvPr>
            </p:nvGraphicFramePr>
            <p:xfrm>
              <a:off x="2499350" y="3073115"/>
              <a:ext cx="32004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2667" r="-610667" b="-6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1" name="Táblázat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31446"/>
              </p:ext>
            </p:extLst>
          </p:nvPr>
        </p:nvGraphicFramePr>
        <p:xfrm>
          <a:off x="5500232" y="3073115"/>
          <a:ext cx="32004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églalap 32"/>
              <p:cNvSpPr/>
              <p:nvPr/>
            </p:nvSpPr>
            <p:spPr>
              <a:xfrm>
                <a:off x="5787639" y="6273515"/>
                <a:ext cx="29897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𝐍𝐞𝐱𝐭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[2]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𝐒𝐞𝐞𝐧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églalap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39" y="6273515"/>
                <a:ext cx="29897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áblázat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78479"/>
              </p:ext>
            </p:extLst>
          </p:nvPr>
        </p:nvGraphicFramePr>
        <p:xfrm>
          <a:off x="8815255" y="3073115"/>
          <a:ext cx="32004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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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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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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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églalap 24"/>
              <p:cNvSpPr/>
              <p:nvPr/>
            </p:nvSpPr>
            <p:spPr>
              <a:xfrm>
                <a:off x="9850500" y="6273515"/>
                <a:ext cx="15135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𝐒𝐞𝐞𝐧</m:t>
                      </m:r>
                      <m:r>
                        <a:rPr lang="hu-HU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églalap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500" y="6273515"/>
                <a:ext cx="15135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750309"/>
                  </p:ext>
                </p:extLst>
              </p:nvPr>
            </p:nvGraphicFramePr>
            <p:xfrm>
              <a:off x="8548555" y="50799"/>
              <a:ext cx="34671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3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𝐒</m:t>
                                </m:r>
                                <m:r>
                                  <a:rPr lang="en-US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GB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750309"/>
                  </p:ext>
                </p:extLst>
              </p:nvPr>
            </p:nvGraphicFramePr>
            <p:xfrm>
              <a:off x="8548555" y="50799"/>
              <a:ext cx="3467100" cy="3200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3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t="-22667" r="-384034" b="-6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ln w="19050"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 smtClean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8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7200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3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3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26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600" b="0" dirty="0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2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2600" b="0" dirty="0">
                            <a:solidFill>
                              <a:schemeClr val="accent2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Ellipszis 38"/>
          <p:cNvSpPr/>
          <p:nvPr/>
        </p:nvSpPr>
        <p:spPr>
          <a:xfrm>
            <a:off x="1861865" y="1861921"/>
            <a:ext cx="405689" cy="40568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0" name="Ellipszis 39"/>
          <p:cNvSpPr/>
          <p:nvPr/>
        </p:nvSpPr>
        <p:spPr>
          <a:xfrm>
            <a:off x="2718031" y="1774726"/>
            <a:ext cx="405689" cy="4056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1" name="Ellipszis 40"/>
          <p:cNvSpPr/>
          <p:nvPr/>
        </p:nvSpPr>
        <p:spPr>
          <a:xfrm>
            <a:off x="3378237" y="2337511"/>
            <a:ext cx="405689" cy="4056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2" name="Ellipszis 41"/>
          <p:cNvSpPr/>
          <p:nvPr/>
        </p:nvSpPr>
        <p:spPr>
          <a:xfrm>
            <a:off x="3378237" y="1402242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3" name="Ellipszis 42"/>
          <p:cNvSpPr/>
          <p:nvPr/>
        </p:nvSpPr>
        <p:spPr>
          <a:xfrm>
            <a:off x="4193045" y="1774726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6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44" name="Egyenes összekötő 43"/>
          <p:cNvCxnSpPr>
            <a:stCxn id="39" idx="6"/>
            <a:endCxn id="40" idx="2"/>
          </p:cNvCxnSpPr>
          <p:nvPr/>
        </p:nvCxnSpPr>
        <p:spPr>
          <a:xfrm flipV="1">
            <a:off x="2267554" y="1977571"/>
            <a:ext cx="450477" cy="871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41" idx="1"/>
            <a:endCxn id="40" idx="5"/>
          </p:cNvCxnSpPr>
          <p:nvPr/>
        </p:nvCxnSpPr>
        <p:spPr>
          <a:xfrm flipH="1" flipV="1">
            <a:off x="3064308" y="2121003"/>
            <a:ext cx="373341" cy="2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>
            <a:stCxn id="42" idx="2"/>
            <a:endCxn id="40" idx="7"/>
          </p:cNvCxnSpPr>
          <p:nvPr/>
        </p:nvCxnSpPr>
        <p:spPr>
          <a:xfrm flipH="1">
            <a:off x="3064308" y="1605087"/>
            <a:ext cx="313929" cy="229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>
            <a:stCxn id="42" idx="4"/>
            <a:endCxn id="41" idx="0"/>
          </p:cNvCxnSpPr>
          <p:nvPr/>
        </p:nvCxnSpPr>
        <p:spPr>
          <a:xfrm>
            <a:off x="3581082" y="1807931"/>
            <a:ext cx="0" cy="5295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43" idx="3"/>
            <a:endCxn id="41" idx="6"/>
          </p:cNvCxnSpPr>
          <p:nvPr/>
        </p:nvCxnSpPr>
        <p:spPr>
          <a:xfrm flipH="1">
            <a:off x="3783926" y="2121003"/>
            <a:ext cx="468531" cy="4193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zis 48"/>
          <p:cNvSpPr/>
          <p:nvPr/>
        </p:nvSpPr>
        <p:spPr>
          <a:xfrm>
            <a:off x="901498" y="1784535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hu-HU" sz="2400" dirty="0" err="1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50" name="Egyenes összekötő 49"/>
          <p:cNvCxnSpPr>
            <a:stCxn id="49" idx="6"/>
            <a:endCxn id="39" idx="2"/>
          </p:cNvCxnSpPr>
          <p:nvPr/>
        </p:nvCxnSpPr>
        <p:spPr>
          <a:xfrm>
            <a:off x="1307187" y="1987380"/>
            <a:ext cx="554678" cy="77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églalap 50"/>
              <p:cNvSpPr/>
              <p:nvPr/>
            </p:nvSpPr>
            <p:spPr>
              <a:xfrm>
                <a:off x="38101" y="824193"/>
                <a:ext cx="54367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𝐒𝐞𝐞𝐧</m:t>
                    </m:r>
                    <m:d>
                      <m:dPr>
                        <m:begChr m:val="["/>
                        <m:endChr m:val="]"/>
                        <m:ctrlP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/>
                  <a:t> reachability with ≤ 2 hops</a:t>
                </a:r>
                <a:endParaRPr lang="en-US" sz="2400" dirty="0"/>
              </a:p>
            </p:txBody>
          </p:sp>
        </mc:Choice>
        <mc:Fallback xmlns="">
          <p:sp>
            <p:nvSpPr>
              <p:cNvPr id="51" name="Téglalap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" y="824193"/>
                <a:ext cx="5436732" cy="461665"/>
              </a:xfrm>
              <a:prstGeom prst="rect">
                <a:avLst/>
              </a:prstGeom>
              <a:blipFill>
                <a:blip r:embed="rId7"/>
                <a:stretch>
                  <a:fillRect l="-22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5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" y="50798"/>
            <a:ext cx="4797735" cy="1106177"/>
          </a:xfrm>
        </p:spPr>
        <p:txBody>
          <a:bodyPr/>
          <a:lstStyle/>
          <a:p>
            <a:r>
              <a:rPr lang="en-US" sz="3000" dirty="0" smtClean="0"/>
              <a:t>Bidirectional MSBFS:</a:t>
            </a:r>
            <a:br>
              <a:rPr lang="en-US" sz="3000" dirty="0" smtClean="0"/>
            </a:br>
            <a:r>
              <a:rPr lang="en-US" sz="3000" dirty="0" smtClean="0"/>
              <a:t>paths of length ≤ 4</a:t>
            </a:r>
            <a:endParaRPr lang="en-US" sz="3000" dirty="0"/>
          </a:p>
        </p:txBody>
      </p:sp>
      <p:graphicFrame>
        <p:nvGraphicFramePr>
          <p:cNvPr id="4" name="Táblázat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78334"/>
              </p:ext>
            </p:extLst>
          </p:nvPr>
        </p:nvGraphicFramePr>
        <p:xfrm>
          <a:off x="1326832" y="3503888"/>
          <a:ext cx="32004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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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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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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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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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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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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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áblázat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28934"/>
              </p:ext>
            </p:extLst>
          </p:nvPr>
        </p:nvGraphicFramePr>
        <p:xfrm>
          <a:off x="4293706" y="507333"/>
          <a:ext cx="32004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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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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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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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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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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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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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áblázat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19911"/>
              </p:ext>
            </p:extLst>
          </p:nvPr>
        </p:nvGraphicFramePr>
        <p:xfrm>
          <a:off x="4348884" y="3505200"/>
          <a:ext cx="3148624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églalap 18"/>
              <p:cNvSpPr/>
              <p:nvPr/>
            </p:nvSpPr>
            <p:spPr>
              <a:xfrm>
                <a:off x="7719056" y="2286000"/>
                <a:ext cx="4308821" cy="4101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/>
                  <a:t>To get paths of at most</a:t>
                </a:r>
                <a:br>
                  <a:rPr lang="en-US" sz="2600" dirty="0" smtClean="0"/>
                </a:br>
                <a:r>
                  <a:rPr lang="en-US" sz="2600" dirty="0" smtClean="0"/>
                  <a:t>4 hops, we compute</a:t>
                </a:r>
              </a:p>
              <a:p>
                <a:endParaRPr lang="en-US" sz="2600" dirty="0" smtClean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𝐒𝐞𝐞𝐧</m:t>
                      </m:r>
                      <m:r>
                        <m:rPr>
                          <m:nor/>
                        </m:rPr>
                        <a:rPr lang="en-US" sz="2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any</m:t>
                      </m:r>
                      <m:r>
                        <m:rPr>
                          <m:nor/>
                        </m:rPr>
                        <a:rPr lang="en-US" sz="2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pair</m:t>
                      </m:r>
                      <m:r>
                        <m:rPr>
                          <m:nor/>
                        </m:rPr>
                        <a:rPr lang="en-US" sz="26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𝐒𝐞𝐞𝐧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Here, we found paths between all pairs: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from </a:t>
                </a:r>
                <a:r>
                  <a:rPr lang="en-US" sz="2600" dirty="0">
                    <a:sym typeface="Wingdings" panose="05000000000000000000" pitchFamily="2" charset="2"/>
                  </a:rPr>
                  <a:t>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to ,</a:t>
                </a:r>
                <a:endParaRPr lang="en-US" sz="2600" dirty="0">
                  <a:sym typeface="Wingdings" panose="05000000000000000000" pitchFamily="2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ym typeface="Wingdings" panose="05000000000000000000" pitchFamily="2" charset="2"/>
                  </a:rPr>
                  <a:t>from </a:t>
                </a:r>
                <a:r>
                  <a:rPr lang="en-US" sz="2600" dirty="0">
                    <a:sym typeface="Wingdings" panose="05000000000000000000" pitchFamily="2" charset="2"/>
                  </a:rPr>
                  <a:t>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to ,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ym typeface="Wingdings" panose="05000000000000000000" pitchFamily="2" charset="2"/>
                  </a:rPr>
                  <a:t>from  to .</a:t>
                </a:r>
                <a:endParaRPr lang="en-US" sz="2600" dirty="0"/>
              </a:p>
            </p:txBody>
          </p:sp>
        </mc:Choice>
        <mc:Fallback>
          <p:sp>
            <p:nvSpPr>
              <p:cNvPr id="19" name="Téglalap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056" y="2286000"/>
                <a:ext cx="4308821" cy="4101059"/>
              </a:xfrm>
              <a:prstGeom prst="rect">
                <a:avLst/>
              </a:prstGeom>
              <a:blipFill>
                <a:blip r:embed="rId2"/>
                <a:stretch>
                  <a:fillRect l="-2546" t="-1337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églalap 19"/>
              <p:cNvSpPr/>
              <p:nvPr/>
            </p:nvSpPr>
            <p:spPr>
              <a:xfrm>
                <a:off x="5435296" y="65195"/>
                <a:ext cx="14981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𝐒𝐞𝐞𝐧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églalap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96" y="65195"/>
                <a:ext cx="1498102" cy="461665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églalap 20"/>
              <p:cNvSpPr/>
              <p:nvPr/>
            </p:nvSpPr>
            <p:spPr>
              <a:xfrm>
                <a:off x="571500" y="3426941"/>
                <a:ext cx="1319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𝐒𝐞𝐞𝐧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[2]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églalap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3426941"/>
                <a:ext cx="1319592" cy="461665"/>
              </a:xfrm>
              <a:prstGeom prst="rect">
                <a:avLst/>
              </a:prstGeom>
              <a:blipFill>
                <a:blip r:embed="rId4"/>
                <a:stretch>
                  <a:fillRect l="-1389" t="-10526" r="-6481" b="-289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llipszis 23"/>
          <p:cNvSpPr/>
          <p:nvPr/>
        </p:nvSpPr>
        <p:spPr>
          <a:xfrm>
            <a:off x="1342490" y="1966303"/>
            <a:ext cx="405689" cy="40568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5" name="Ellipszis 24"/>
          <p:cNvSpPr/>
          <p:nvPr/>
        </p:nvSpPr>
        <p:spPr>
          <a:xfrm>
            <a:off x="2198656" y="1879108"/>
            <a:ext cx="405689" cy="4056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2858862" y="2441893"/>
            <a:ext cx="405689" cy="4056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2858862" y="1506624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8" name="Ellipszis 27"/>
          <p:cNvSpPr/>
          <p:nvPr/>
        </p:nvSpPr>
        <p:spPr>
          <a:xfrm>
            <a:off x="3673670" y="1879108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6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29" name="Egyenes összekötő 28"/>
          <p:cNvCxnSpPr>
            <a:stCxn id="24" idx="6"/>
            <a:endCxn id="25" idx="2"/>
          </p:cNvCxnSpPr>
          <p:nvPr/>
        </p:nvCxnSpPr>
        <p:spPr>
          <a:xfrm flipV="1">
            <a:off x="1748179" y="2081953"/>
            <a:ext cx="450477" cy="871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>
            <a:stCxn id="26" idx="1"/>
            <a:endCxn id="25" idx="5"/>
          </p:cNvCxnSpPr>
          <p:nvPr/>
        </p:nvCxnSpPr>
        <p:spPr>
          <a:xfrm flipH="1" flipV="1">
            <a:off x="2544933" y="2225385"/>
            <a:ext cx="373341" cy="2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>
            <a:stCxn id="27" idx="2"/>
            <a:endCxn id="25" idx="7"/>
          </p:cNvCxnSpPr>
          <p:nvPr/>
        </p:nvCxnSpPr>
        <p:spPr>
          <a:xfrm flipH="1">
            <a:off x="2544933" y="1709469"/>
            <a:ext cx="313929" cy="229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27" idx="4"/>
            <a:endCxn id="26" idx="0"/>
          </p:cNvCxnSpPr>
          <p:nvPr/>
        </p:nvCxnSpPr>
        <p:spPr>
          <a:xfrm>
            <a:off x="3061707" y="1912313"/>
            <a:ext cx="0" cy="5295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stCxn id="28" idx="3"/>
            <a:endCxn id="26" idx="6"/>
          </p:cNvCxnSpPr>
          <p:nvPr/>
        </p:nvCxnSpPr>
        <p:spPr>
          <a:xfrm flipH="1">
            <a:off x="3264551" y="2225385"/>
            <a:ext cx="468531" cy="4193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zis 33"/>
          <p:cNvSpPr/>
          <p:nvPr/>
        </p:nvSpPr>
        <p:spPr>
          <a:xfrm>
            <a:off x="382123" y="1888917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35" name="Egyenes összekötő 34"/>
          <p:cNvCxnSpPr>
            <a:stCxn id="34" idx="6"/>
            <a:endCxn id="24" idx="2"/>
          </p:cNvCxnSpPr>
          <p:nvPr/>
        </p:nvCxnSpPr>
        <p:spPr>
          <a:xfrm>
            <a:off x="787812" y="2091762"/>
            <a:ext cx="554678" cy="77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kerekített téglalapbuborék 21"/>
          <p:cNvSpPr/>
          <p:nvPr/>
        </p:nvSpPr>
        <p:spPr>
          <a:xfrm>
            <a:off x="1957751" y="4488099"/>
            <a:ext cx="3466526" cy="1198030"/>
          </a:xfrm>
          <a:prstGeom prst="wedgeRoundRectCallout">
            <a:avLst>
              <a:gd name="adj1" fmla="val 9342"/>
              <a:gd name="adj2" fmla="val 67035"/>
              <a:gd name="adj3" fmla="val 16667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From vertex 5, we could get to these vertices with ≤ 2 hops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" name="Lekerekített téglalapbuborék 22"/>
          <p:cNvSpPr/>
          <p:nvPr/>
        </p:nvSpPr>
        <p:spPr>
          <a:xfrm>
            <a:off x="5440905" y="905670"/>
            <a:ext cx="4617495" cy="992039"/>
          </a:xfrm>
          <a:prstGeom prst="wedgeRoundRectCallout">
            <a:avLst>
              <a:gd name="adj1" fmla="val -56848"/>
              <a:gd name="adj2" fmla="val -21932"/>
              <a:gd name="adj3" fmla="val 16667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From vertex 1, we could get to these vertices with ≤ 2 hops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" y="50799"/>
            <a:ext cx="5322114" cy="756000"/>
          </a:xfrm>
        </p:spPr>
        <p:txBody>
          <a:bodyPr/>
          <a:lstStyle/>
          <a:p>
            <a:r>
              <a:rPr lang="en-US" sz="3000" dirty="0" smtClean="0"/>
              <a:t>Bidirectional MSBFS:</a:t>
            </a:r>
            <a:br>
              <a:rPr lang="en-US" sz="3000" dirty="0" smtClean="0"/>
            </a:br>
            <a:r>
              <a:rPr lang="en-US" sz="3000" dirty="0" smtClean="0"/>
              <a:t>paths of length = 3</a:t>
            </a:r>
            <a:endParaRPr lang="en-US" sz="3000" dirty="0"/>
          </a:p>
        </p:txBody>
      </p:sp>
      <p:graphicFrame>
        <p:nvGraphicFramePr>
          <p:cNvPr id="4" name="Táblázat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00741"/>
              </p:ext>
            </p:extLst>
          </p:nvPr>
        </p:nvGraphicFramePr>
        <p:xfrm>
          <a:off x="4298974" y="506305"/>
          <a:ext cx="32004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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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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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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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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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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 smtClean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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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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áblázat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8623"/>
              </p:ext>
            </p:extLst>
          </p:nvPr>
        </p:nvGraphicFramePr>
        <p:xfrm>
          <a:off x="1333500" y="3505200"/>
          <a:ext cx="32004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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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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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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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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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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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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</a:t>
                      </a:r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accent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Ellipszis 5"/>
          <p:cNvSpPr/>
          <p:nvPr/>
        </p:nvSpPr>
        <p:spPr>
          <a:xfrm>
            <a:off x="1342490" y="1966303"/>
            <a:ext cx="405689" cy="40568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2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198656" y="1879108"/>
            <a:ext cx="405689" cy="4056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3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858862" y="2441893"/>
            <a:ext cx="405689" cy="4056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4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858862" y="1506624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5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3673670" y="1879108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6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1" name="Egyenes összekötő 10"/>
          <p:cNvCxnSpPr>
            <a:stCxn id="6" idx="6"/>
            <a:endCxn id="7" idx="2"/>
          </p:cNvCxnSpPr>
          <p:nvPr/>
        </p:nvCxnSpPr>
        <p:spPr>
          <a:xfrm flipV="1">
            <a:off x="1748179" y="2081953"/>
            <a:ext cx="450477" cy="871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>
            <a:stCxn id="8" idx="1"/>
            <a:endCxn id="7" idx="5"/>
          </p:cNvCxnSpPr>
          <p:nvPr/>
        </p:nvCxnSpPr>
        <p:spPr>
          <a:xfrm flipH="1" flipV="1">
            <a:off x="2544933" y="2225385"/>
            <a:ext cx="373341" cy="2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>
            <a:stCxn id="9" idx="2"/>
            <a:endCxn id="7" idx="7"/>
          </p:cNvCxnSpPr>
          <p:nvPr/>
        </p:nvCxnSpPr>
        <p:spPr>
          <a:xfrm flipH="1">
            <a:off x="2544933" y="1709469"/>
            <a:ext cx="313929" cy="229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stCxn id="9" idx="4"/>
            <a:endCxn id="8" idx="0"/>
          </p:cNvCxnSpPr>
          <p:nvPr/>
        </p:nvCxnSpPr>
        <p:spPr>
          <a:xfrm>
            <a:off x="3061707" y="1912313"/>
            <a:ext cx="0" cy="5295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10" idx="3"/>
            <a:endCxn id="8" idx="6"/>
          </p:cNvCxnSpPr>
          <p:nvPr/>
        </p:nvCxnSpPr>
        <p:spPr>
          <a:xfrm flipH="1">
            <a:off x="3264551" y="2225385"/>
            <a:ext cx="468531" cy="4193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zis 15"/>
          <p:cNvSpPr/>
          <p:nvPr/>
        </p:nvSpPr>
        <p:spPr>
          <a:xfrm>
            <a:off x="382123" y="1888917"/>
            <a:ext cx="405689" cy="40568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n w="12700">
                  <a:noFill/>
                </a:ln>
                <a:solidFill>
                  <a:schemeClr val="tx1"/>
                </a:solidFill>
              </a:rPr>
              <a:t>1</a:t>
            </a:r>
            <a:endParaRPr lang="en-US" sz="24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7" name="Egyenes összekötő 16"/>
          <p:cNvCxnSpPr>
            <a:stCxn id="16" idx="6"/>
            <a:endCxn id="6" idx="2"/>
          </p:cNvCxnSpPr>
          <p:nvPr/>
        </p:nvCxnSpPr>
        <p:spPr>
          <a:xfrm>
            <a:off x="787812" y="2091762"/>
            <a:ext cx="554678" cy="77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áblázat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29548"/>
              </p:ext>
            </p:extLst>
          </p:nvPr>
        </p:nvGraphicFramePr>
        <p:xfrm>
          <a:off x="4303890" y="3505200"/>
          <a:ext cx="32004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600" b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églalap 18"/>
              <p:cNvSpPr/>
              <p:nvPr/>
            </p:nvSpPr>
            <p:spPr>
              <a:xfrm>
                <a:off x="7581900" y="2356950"/>
                <a:ext cx="4473011" cy="3700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/>
                  <a:t>To get exactly 3-length paths we compute</a:t>
                </a:r>
              </a:p>
              <a:p>
                <a:endParaRPr lang="en-US" sz="2600" dirty="0" smtClean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𝐍𝐞𝐱𝐭</m:t>
                      </m:r>
                      <m:r>
                        <m:rPr>
                          <m:nor/>
                        </m:rPr>
                        <a:rPr lang="en-US" sz="2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6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sz="26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any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pair</m:t>
                      </m:r>
                      <m:r>
                        <m:rPr>
                          <m:nor/>
                        </m:rPr>
                        <a:rPr lang="en-US" sz="2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𝐍𝐞𝐱𝐭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We found two 3-length paths: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from </a:t>
                </a:r>
                <a:r>
                  <a:rPr lang="en-US" sz="2600" dirty="0">
                    <a:sym typeface="Wingdings" panose="05000000000000000000" pitchFamily="2" charset="2"/>
                  </a:rPr>
                  <a:t>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to </a:t>
                </a:r>
                <a:endParaRPr lang="en-US" sz="26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ym typeface="Wingdings" panose="05000000000000000000" pitchFamily="2" charset="2"/>
                  </a:rPr>
                  <a:t>from  to .</a:t>
                </a:r>
                <a:endParaRPr lang="en-US" sz="2600" dirty="0"/>
              </a:p>
            </p:txBody>
          </p:sp>
        </mc:Choice>
        <mc:Fallback>
          <p:sp>
            <p:nvSpPr>
              <p:cNvPr id="19" name="Téglalap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2356950"/>
                <a:ext cx="4473011" cy="3700950"/>
              </a:xfrm>
              <a:prstGeom prst="rect">
                <a:avLst/>
              </a:prstGeom>
              <a:blipFill>
                <a:blip r:embed="rId2"/>
                <a:stretch>
                  <a:fillRect l="-2452" t="-1647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églalap 19"/>
              <p:cNvSpPr/>
              <p:nvPr/>
            </p:nvSpPr>
            <p:spPr>
              <a:xfrm>
                <a:off x="613323" y="3419868"/>
                <a:ext cx="135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𝐍𝐞𝐱𝐭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églalap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23" y="3419868"/>
                <a:ext cx="1358064" cy="461665"/>
              </a:xfrm>
              <a:prstGeom prst="rect">
                <a:avLst/>
              </a:prstGeom>
              <a:blipFill>
                <a:blip r:embed="rId3"/>
                <a:stretch>
                  <a:fillRect l="-90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églalap 20"/>
              <p:cNvSpPr/>
              <p:nvPr/>
            </p:nvSpPr>
            <p:spPr>
              <a:xfrm>
                <a:off x="5437959" y="38100"/>
                <a:ext cx="1469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𝐍𝐞𝐱𝐭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Téglalap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959" y="38100"/>
                <a:ext cx="1469248" cy="461665"/>
              </a:xfrm>
              <a:prstGeom prst="rect">
                <a:avLst/>
              </a:prstGeom>
              <a:blipFill>
                <a:blip r:embed="rId4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kerekített téglalapbuborék 21"/>
          <p:cNvSpPr/>
          <p:nvPr/>
        </p:nvSpPr>
        <p:spPr>
          <a:xfrm>
            <a:off x="1926645" y="4487311"/>
            <a:ext cx="3167788" cy="1198030"/>
          </a:xfrm>
          <a:prstGeom prst="wedgeRoundRectCallout">
            <a:avLst>
              <a:gd name="adj1" fmla="val 2151"/>
              <a:gd name="adj2" fmla="val 74864"/>
              <a:gd name="adj3" fmla="val 16667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From vertex 5, we could get to these vertices with 1 hop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" name="Lekerekített téglalapbuborék 22"/>
          <p:cNvSpPr/>
          <p:nvPr/>
        </p:nvSpPr>
        <p:spPr>
          <a:xfrm>
            <a:off x="5558629" y="896878"/>
            <a:ext cx="4271263" cy="992039"/>
          </a:xfrm>
          <a:prstGeom prst="wedgeRoundRectCallout">
            <a:avLst>
              <a:gd name="adj1" fmla="val -60802"/>
              <a:gd name="adj2" fmla="val 52644"/>
              <a:gd name="adj3" fmla="val 16667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From vertex 1, we could get to this vertex with 2 hops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SIGMOD 2014 Contest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0" y="4197345"/>
            <a:ext cx="12192000" cy="13620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 anchorCtr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b="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</a:t>
            </a:r>
            <a:endParaRPr lang="hu-HU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" y="50799"/>
            <a:ext cx="12382500" cy="756000"/>
          </a:xfrm>
        </p:spPr>
        <p:txBody>
          <a:bodyPr>
            <a:noAutofit/>
          </a:bodyPr>
          <a:lstStyle/>
          <a:p>
            <a:r>
              <a:rPr lang="en-US" sz="3350" dirty="0" smtClean="0"/>
              <a:t>TPC: Transaction </a:t>
            </a:r>
            <a:r>
              <a:rPr lang="en-US" sz="3350" dirty="0"/>
              <a:t>P</a:t>
            </a:r>
            <a:r>
              <a:rPr lang="en-US" sz="3350" dirty="0" smtClean="0"/>
              <a:t>rocessing Performance Council</a:t>
            </a:r>
            <a:endParaRPr lang="en-GB" sz="3350" dirty="0"/>
          </a:p>
        </p:txBody>
      </p:sp>
      <p:pic>
        <p:nvPicPr>
          <p:cNvPr id="1030" name="Picture 6" descr="TPC-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915" y="5421257"/>
            <a:ext cx="2629164" cy="13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857254"/>
            <a:ext cx="5511766" cy="59081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</a:t>
            </a:r>
            <a:r>
              <a:rPr lang="hu-HU" dirty="0" err="1" smtClean="0"/>
              <a:t>tandard</a:t>
            </a:r>
            <a:r>
              <a:rPr lang="hu-HU" dirty="0" smtClean="0"/>
              <a:t> </a:t>
            </a:r>
            <a:r>
              <a:rPr lang="hu-HU" dirty="0" err="1" smtClean="0"/>
              <a:t>specifications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benchmarking </a:t>
            </a:r>
            <a:r>
              <a:rPr lang="en-US" dirty="0" smtClean="0"/>
              <a:t>certain aspects of </a:t>
            </a:r>
            <a:r>
              <a:rPr lang="hu-HU" dirty="0" err="1" smtClean="0"/>
              <a:t>relationa</a:t>
            </a:r>
            <a:r>
              <a:rPr lang="en-US" dirty="0" smtClean="0"/>
              <a:t>l DBs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56876"/>
            <a:ext cx="5514095" cy="39166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rcRect r="19242"/>
          <a:stretch/>
        </p:blipFill>
        <p:spPr>
          <a:xfrm>
            <a:off x="6362700" y="838200"/>
            <a:ext cx="5600700" cy="572287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1949112" y="2743200"/>
            <a:ext cx="76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Results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857255"/>
            <a:ext cx="12039600" cy="1785486"/>
          </a:xfrm>
        </p:spPr>
        <p:txBody>
          <a:bodyPr/>
          <a:lstStyle/>
          <a:p>
            <a:r>
              <a:rPr lang="en-US" dirty="0" smtClean="0"/>
              <a:t>The top solution of </a:t>
            </a:r>
            <a:r>
              <a:rPr lang="en-US" dirty="0"/>
              <a:t>AWFY vs. </a:t>
            </a:r>
            <a:r>
              <a:rPr lang="en-US" dirty="0" err="1"/>
              <a:t>SuiteSparse:GraphBLAS</a:t>
            </a:r>
            <a:r>
              <a:rPr lang="en-US" dirty="0"/>
              <a:t> </a:t>
            </a:r>
            <a:r>
              <a:rPr lang="en-US" dirty="0" smtClean="0"/>
              <a:t>v3.3.3</a:t>
            </a:r>
          </a:p>
          <a:p>
            <a:r>
              <a:rPr lang="en-US" dirty="0" smtClean="0"/>
              <a:t>AWFY’s solution uses SIMD instructions → difficult to port</a:t>
            </a:r>
          </a:p>
          <a:p>
            <a:r>
              <a:rPr lang="en-US" dirty="0" err="1" smtClean="0"/>
              <a:t>GraphBLAS</a:t>
            </a:r>
            <a:r>
              <a:rPr lang="en-US" dirty="0" smtClean="0"/>
              <a:t> load times are slow (see details in paper)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39700" y="2949123"/>
            <a:ext cx="11833435" cy="3489777"/>
            <a:chOff x="114300" y="3200400"/>
            <a:chExt cx="11833435" cy="3489777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50"/>
            <a:stretch/>
          </p:blipFill>
          <p:spPr>
            <a:xfrm>
              <a:off x="114300" y="3200400"/>
              <a:ext cx="11833435" cy="2918277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56"/>
            <a:stretch/>
          </p:blipFill>
          <p:spPr>
            <a:xfrm>
              <a:off x="114300" y="6093277"/>
              <a:ext cx="11833435" cy="596900"/>
            </a:xfrm>
            <a:prstGeom prst="rect">
              <a:avLst/>
            </a:prstGeom>
          </p:spPr>
        </p:pic>
      </p:grpSp>
      <p:sp>
        <p:nvSpPr>
          <p:cNvPr id="7" name="Lekerekített téglalapbuborék 6"/>
          <p:cNvSpPr/>
          <p:nvPr/>
        </p:nvSpPr>
        <p:spPr>
          <a:xfrm>
            <a:off x="8991600" y="2984312"/>
            <a:ext cx="1371600" cy="464167"/>
          </a:xfrm>
          <a:prstGeom prst="wedgeRoundRectCallout">
            <a:avLst>
              <a:gd name="adj1" fmla="val 104647"/>
              <a:gd name="adj2" fmla="val 112799"/>
              <a:gd name="adj3" fmla="val 16667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Outliers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Lekerekített téglalapbuborék 7"/>
          <p:cNvSpPr/>
          <p:nvPr/>
        </p:nvSpPr>
        <p:spPr>
          <a:xfrm>
            <a:off x="914400" y="5894296"/>
            <a:ext cx="3276600" cy="883267"/>
          </a:xfrm>
          <a:prstGeom prst="wedgeRoundRectCallout">
            <a:avLst>
              <a:gd name="adj1" fmla="val 515"/>
              <a:gd name="adj2" fmla="val -87233"/>
              <a:gd name="adj3" fmla="val 16667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80 executions with different parameters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857254"/>
            <a:ext cx="11811000" cy="4862871"/>
          </a:xfrm>
        </p:spPr>
        <p:txBody>
          <a:bodyPr/>
          <a:lstStyle/>
          <a:p>
            <a:r>
              <a:rPr lang="en-US" dirty="0" smtClean="0"/>
              <a:t>An interesting case study, see </a:t>
            </a:r>
            <a:r>
              <a:rPr lang="en-US" dirty="0" smtClean="0">
                <a:hlinkClick r:id="rId2"/>
              </a:rPr>
              <a:t>technical report</a:t>
            </a: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err="1" smtClean="0"/>
              <a:t>GraphBLAS</a:t>
            </a:r>
            <a:r>
              <a:rPr lang="en-US" dirty="0" smtClean="0"/>
              <a:t> can capture mixed workloads</a:t>
            </a:r>
          </a:p>
          <a:p>
            <a:pPr lvl="1"/>
            <a:r>
              <a:rPr lang="en-US" dirty="0" smtClean="0"/>
              <a:t>Induced subgraph computations are simple to express</a:t>
            </a:r>
          </a:p>
          <a:p>
            <a:pPr lvl="1"/>
            <a:r>
              <a:rPr lang="en-US" dirty="0" smtClean="0"/>
              <a:t>Algorithms are concise, bitwise optimizations can be adopted</a:t>
            </a:r>
          </a:p>
          <a:p>
            <a:pPr lvl="1"/>
            <a:r>
              <a:rPr lang="en-US" dirty="0" smtClean="0"/>
              <a:t>Performance is </a:t>
            </a:r>
            <a:r>
              <a:rPr lang="en-US" i="1" dirty="0" smtClean="0"/>
              <a:t>sometimes</a:t>
            </a:r>
            <a:r>
              <a:rPr lang="en-US" dirty="0" smtClean="0"/>
              <a:t> on par with specialized solutions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Future optimizations</a:t>
            </a:r>
          </a:p>
          <a:p>
            <a:pPr lvl="1"/>
            <a:r>
              <a:rPr lang="en-US" dirty="0" smtClean="0"/>
              <a:t>Bitmap-based matrix</a:t>
            </a:r>
            <a:r>
              <a:rPr lang="hu-HU" dirty="0" smtClean="0"/>
              <a:t>/</a:t>
            </a:r>
            <a:r>
              <a:rPr lang="hu-HU" dirty="0" err="1" smtClean="0"/>
              <a:t>vector</a:t>
            </a:r>
            <a:r>
              <a:rPr lang="en-US" dirty="0" smtClean="0"/>
              <a:t> compression is WIP by Tim Davis </a:t>
            </a:r>
            <a:br>
              <a:rPr lang="en-US" dirty="0" smtClean="0"/>
            </a:br>
            <a:r>
              <a:rPr lang="en-US" dirty="0" smtClean="0"/>
              <a:t>→ </a:t>
            </a:r>
            <a:r>
              <a:rPr lang="en-US" dirty="0" smtClean="0">
                <a:latin typeface="+mj-lt"/>
              </a:rPr>
              <a:t>≈5</a:t>
            </a:r>
            <a:r>
              <a:rPr lang="hu-HU" dirty="0" smtClean="0">
                <a:latin typeface="+mj-lt"/>
              </a:rPr>
              <a:t>×</a:t>
            </a:r>
            <a:r>
              <a:rPr lang="en-US" dirty="0" smtClean="0">
                <a:latin typeface="+mj-lt"/>
              </a:rPr>
              <a:t> speedup </a:t>
            </a:r>
            <a:r>
              <a:rPr lang="en-US" dirty="0" smtClean="0"/>
              <a:t>without using bitwise operators in our code</a:t>
            </a:r>
          </a:p>
        </p:txBody>
      </p:sp>
      <p:pic>
        <p:nvPicPr>
          <p:cNvPr id="1026" name="Picture 2" descr="https://static01.nyt.com/images/2014/08/10/magazine/10wmt/10wmt-articleLarge-v4.jpg?quality=75&amp;auto=webp&amp;disable=up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5" y="5869328"/>
            <a:ext cx="1045968" cy="7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037565" y="6018532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hlinkClick r:id="rId4"/>
              </a:rPr>
              <a:t>GraphBLAS</a:t>
            </a:r>
            <a:endParaRPr lang="en-US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95" y="5943930"/>
            <a:ext cx="605903" cy="610869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6909698" y="6018532"/>
            <a:ext cx="4634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6"/>
              </a:rPr>
              <a:t>sigmod2014-contest-graphblas</a:t>
            </a:r>
            <a:endParaRPr lang="en-US" sz="2400" dirty="0"/>
          </a:p>
        </p:txBody>
      </p:sp>
      <p:pic>
        <p:nvPicPr>
          <p:cNvPr id="10" name="Kép 9">
            <a:hlinkClick r:id="rId2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78" y="121578"/>
            <a:ext cx="1735318" cy="2265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Lekerekített téglalapbuborék 10"/>
          <p:cNvSpPr/>
          <p:nvPr/>
        </p:nvSpPr>
        <p:spPr>
          <a:xfrm>
            <a:off x="3238500" y="5746133"/>
            <a:ext cx="1828800" cy="883267"/>
          </a:xfrm>
          <a:prstGeom prst="wedgeRoundRectCallout">
            <a:avLst>
              <a:gd name="adj1" fmla="val -69760"/>
              <a:gd name="adj2" fmla="val 6986"/>
              <a:gd name="adj3" fmla="val 16667"/>
            </a:avLst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Extended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slide deck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SIGMOD 2014 Programming Contest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857254"/>
            <a:ext cx="7962900" cy="5529263"/>
          </a:xfrm>
        </p:spPr>
        <p:txBody>
          <a:bodyPr/>
          <a:lstStyle/>
          <a:p>
            <a:r>
              <a:rPr lang="en-US" dirty="0" smtClean="0"/>
              <a:t>Useful case study</a:t>
            </a:r>
          </a:p>
          <a:p>
            <a:pPr lvl="1"/>
            <a:r>
              <a:rPr lang="en-US" dirty="0" smtClean="0"/>
              <a:t>Interesting mix of queries and algorithms</a:t>
            </a:r>
          </a:p>
          <a:p>
            <a:pPr lvl="1"/>
            <a:r>
              <a:rPr lang="en-US" dirty="0" smtClean="0"/>
              <a:t>Realistic graph data sets</a:t>
            </a:r>
          </a:p>
          <a:p>
            <a:pPr lvl="1"/>
            <a:r>
              <a:rPr lang="en-US" dirty="0"/>
              <a:t>Easy to create an initial solution</a:t>
            </a:r>
          </a:p>
          <a:p>
            <a:pPr lvl="1"/>
            <a:r>
              <a:rPr lang="en-US" dirty="0" smtClean="0"/>
              <a:t>Strong baseline implementations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Detailed specification: </a:t>
            </a:r>
            <a:r>
              <a:rPr lang="en-US" dirty="0" err="1" smtClean="0">
                <a:hlinkClick r:id="rId3"/>
              </a:rPr>
              <a:t>te</a:t>
            </a:r>
            <a:r>
              <a:rPr lang="hu-HU" dirty="0" err="1" smtClean="0">
                <a:hlinkClick r:id="rId3"/>
              </a:rPr>
              <a:t>chnical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repor</a:t>
            </a:r>
            <a:r>
              <a:rPr lang="en-US" dirty="0" smtClean="0">
                <a:hlinkClick r:id="rId3"/>
              </a:rPr>
              <a:t>t</a:t>
            </a:r>
            <a:endParaRPr lang="en-US" dirty="0" smtClean="0"/>
          </a:p>
          <a:p>
            <a:pPr lvl="1"/>
            <a:r>
              <a:rPr lang="en-US" dirty="0" smtClean="0"/>
              <a:t>Illustration and analysis of queries</a:t>
            </a:r>
          </a:p>
          <a:p>
            <a:pPr lvl="1"/>
            <a:r>
              <a:rPr lang="en-US" dirty="0" smtClean="0"/>
              <a:t>Discussion on </a:t>
            </a:r>
            <a:r>
              <a:rPr lang="en-US" dirty="0"/>
              <a:t>c</a:t>
            </a:r>
            <a:r>
              <a:rPr lang="en-US" dirty="0" smtClean="0"/>
              <a:t>aveats and corner cases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61" y="952500"/>
            <a:ext cx="3854235" cy="5031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25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LDBC: Linked </a:t>
            </a:r>
            <a:r>
              <a:rPr lang="en-US" dirty="0"/>
              <a:t>Data Benchmark </a:t>
            </a:r>
            <a:r>
              <a:rPr lang="en-US" dirty="0" smtClean="0"/>
              <a:t>Council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857254"/>
            <a:ext cx="12001500" cy="5529263"/>
          </a:xfrm>
        </p:spPr>
        <p:txBody>
          <a:bodyPr/>
          <a:lstStyle/>
          <a:p>
            <a:r>
              <a:rPr lang="en-US" sz="3000" dirty="0" smtClean="0"/>
              <a:t>A non-profit academic &amp; industrial organization </a:t>
            </a:r>
          </a:p>
          <a:p>
            <a:r>
              <a:rPr lang="en-US" sz="3000" dirty="0" smtClean="0"/>
              <a:t>Dedicated to define standard benchmarks for </a:t>
            </a:r>
            <a:r>
              <a:rPr lang="en-US" sz="3000" i="1" dirty="0" smtClean="0"/>
              <a:t>graph databases</a:t>
            </a:r>
            <a:endParaRPr lang="en-US" sz="3000" dirty="0" smtClean="0"/>
          </a:p>
        </p:txBody>
      </p:sp>
      <p:sp>
        <p:nvSpPr>
          <p:cNvPr id="161" name="Tartalom helye 2"/>
          <p:cNvSpPr txBox="1">
            <a:spLocks/>
          </p:cNvSpPr>
          <p:nvPr/>
        </p:nvSpPr>
        <p:spPr>
          <a:xfrm>
            <a:off x="-1868" y="2133600"/>
            <a:ext cx="12193868" cy="51596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28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EU FP7 </a:t>
            </a:r>
            <a:r>
              <a:rPr lang="en-US" sz="28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project</a:t>
            </a:r>
            <a:r>
              <a:rPr lang="en-US" sz="28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—</a:t>
            </a:r>
            <a:r>
              <a:rPr lang="en-US" sz="28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Community meetings </a:t>
            </a:r>
            <a:r>
              <a:rPr lang="en-US" sz="28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— </a:t>
            </a:r>
            <a:r>
              <a:rPr lang="en-US" sz="28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Benchmark papers</a:t>
            </a:r>
          </a:p>
        </p:txBody>
      </p:sp>
      <p:cxnSp>
        <p:nvCxnSpPr>
          <p:cNvPr id="559" name="Egyenes összekötő 558"/>
          <p:cNvCxnSpPr/>
          <p:nvPr/>
        </p:nvCxnSpPr>
        <p:spPr>
          <a:xfrm>
            <a:off x="11369011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Egyenes összekötő 559"/>
          <p:cNvCxnSpPr/>
          <p:nvPr/>
        </p:nvCxnSpPr>
        <p:spPr>
          <a:xfrm>
            <a:off x="10147986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Egyenes összekötő 560"/>
          <p:cNvCxnSpPr/>
          <p:nvPr/>
        </p:nvCxnSpPr>
        <p:spPr>
          <a:xfrm>
            <a:off x="10045240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Egyenes összekötő 561"/>
          <p:cNvCxnSpPr/>
          <p:nvPr/>
        </p:nvCxnSpPr>
        <p:spPr>
          <a:xfrm>
            <a:off x="8207741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Egyenes összekötő 562"/>
          <p:cNvCxnSpPr/>
          <p:nvPr/>
        </p:nvCxnSpPr>
        <p:spPr>
          <a:xfrm>
            <a:off x="8310487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Egyenes összekötő 563"/>
          <p:cNvCxnSpPr/>
          <p:nvPr/>
        </p:nvCxnSpPr>
        <p:spPr>
          <a:xfrm>
            <a:off x="8413233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Egyenes összekötő 564"/>
          <p:cNvCxnSpPr/>
          <p:nvPr/>
        </p:nvCxnSpPr>
        <p:spPr>
          <a:xfrm>
            <a:off x="8515978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Egyenes összekötő 565"/>
          <p:cNvCxnSpPr/>
          <p:nvPr/>
        </p:nvCxnSpPr>
        <p:spPr>
          <a:xfrm>
            <a:off x="8618724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Egyenes összekötő 566"/>
          <p:cNvCxnSpPr/>
          <p:nvPr/>
        </p:nvCxnSpPr>
        <p:spPr>
          <a:xfrm>
            <a:off x="8721469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Egyenes összekötő 567"/>
          <p:cNvCxnSpPr/>
          <p:nvPr/>
        </p:nvCxnSpPr>
        <p:spPr>
          <a:xfrm>
            <a:off x="8824215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Egyenes összekötő 568"/>
          <p:cNvCxnSpPr/>
          <p:nvPr/>
        </p:nvCxnSpPr>
        <p:spPr>
          <a:xfrm>
            <a:off x="8926960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Egyenes összekötő 569"/>
          <p:cNvCxnSpPr/>
          <p:nvPr/>
        </p:nvCxnSpPr>
        <p:spPr>
          <a:xfrm>
            <a:off x="9029706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Egyenes összekötő 570"/>
          <p:cNvCxnSpPr/>
          <p:nvPr/>
        </p:nvCxnSpPr>
        <p:spPr>
          <a:xfrm>
            <a:off x="9132451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Egyenes összekötő 571"/>
          <p:cNvCxnSpPr/>
          <p:nvPr/>
        </p:nvCxnSpPr>
        <p:spPr>
          <a:xfrm>
            <a:off x="9235197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Egyenes összekötő 572"/>
          <p:cNvCxnSpPr/>
          <p:nvPr/>
        </p:nvCxnSpPr>
        <p:spPr>
          <a:xfrm>
            <a:off x="9440683" y="3251590"/>
            <a:ext cx="0" cy="7112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Egyenes összekötő 573"/>
          <p:cNvCxnSpPr/>
          <p:nvPr/>
        </p:nvCxnSpPr>
        <p:spPr>
          <a:xfrm>
            <a:off x="9337943" y="340562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Egyenes összekötő 574"/>
          <p:cNvCxnSpPr/>
          <p:nvPr/>
        </p:nvCxnSpPr>
        <p:spPr>
          <a:xfrm>
            <a:off x="97972" y="3255573"/>
            <a:ext cx="0" cy="7112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Egyenes összekötő 575"/>
          <p:cNvCxnSpPr/>
          <p:nvPr/>
        </p:nvCxnSpPr>
        <p:spPr>
          <a:xfrm>
            <a:off x="200718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Egyenes összekötő 576"/>
          <p:cNvCxnSpPr/>
          <p:nvPr/>
        </p:nvCxnSpPr>
        <p:spPr>
          <a:xfrm>
            <a:off x="303463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Egyenes összekötő 577"/>
          <p:cNvCxnSpPr/>
          <p:nvPr/>
        </p:nvCxnSpPr>
        <p:spPr>
          <a:xfrm>
            <a:off x="406209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Egyenes összekötő 578"/>
          <p:cNvCxnSpPr/>
          <p:nvPr/>
        </p:nvCxnSpPr>
        <p:spPr>
          <a:xfrm>
            <a:off x="508954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Egyenes összekötő 579"/>
          <p:cNvCxnSpPr/>
          <p:nvPr/>
        </p:nvCxnSpPr>
        <p:spPr>
          <a:xfrm>
            <a:off x="611700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Egyenes összekötő 580"/>
          <p:cNvCxnSpPr/>
          <p:nvPr/>
        </p:nvCxnSpPr>
        <p:spPr>
          <a:xfrm>
            <a:off x="717620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Egyenes összekötő 581"/>
          <p:cNvCxnSpPr/>
          <p:nvPr/>
        </p:nvCxnSpPr>
        <p:spPr>
          <a:xfrm>
            <a:off x="817191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Egyenes összekötő 582"/>
          <p:cNvCxnSpPr/>
          <p:nvPr/>
        </p:nvCxnSpPr>
        <p:spPr>
          <a:xfrm>
            <a:off x="919936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Egyenes összekötő 583"/>
          <p:cNvCxnSpPr/>
          <p:nvPr/>
        </p:nvCxnSpPr>
        <p:spPr>
          <a:xfrm>
            <a:off x="1022682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Egyenes összekötő 584"/>
          <p:cNvCxnSpPr/>
          <p:nvPr/>
        </p:nvCxnSpPr>
        <p:spPr>
          <a:xfrm>
            <a:off x="1125428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Egyenes összekötő 585"/>
          <p:cNvCxnSpPr/>
          <p:nvPr/>
        </p:nvCxnSpPr>
        <p:spPr>
          <a:xfrm>
            <a:off x="1228173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Egyenes összekötő 586"/>
          <p:cNvCxnSpPr/>
          <p:nvPr/>
        </p:nvCxnSpPr>
        <p:spPr>
          <a:xfrm>
            <a:off x="1433664" y="3255573"/>
            <a:ext cx="0" cy="7112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Szövegdoboz 587"/>
          <p:cNvSpPr txBox="1"/>
          <p:nvPr/>
        </p:nvSpPr>
        <p:spPr>
          <a:xfrm>
            <a:off x="314866" y="2846089"/>
            <a:ext cx="979756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2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2012</a:t>
            </a:r>
          </a:p>
        </p:txBody>
      </p:sp>
      <p:sp>
        <p:nvSpPr>
          <p:cNvPr id="589" name="Szövegdoboz 588"/>
          <p:cNvSpPr txBox="1"/>
          <p:nvPr/>
        </p:nvSpPr>
        <p:spPr>
          <a:xfrm>
            <a:off x="1657333" y="2846089"/>
            <a:ext cx="979756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2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</a:p>
        </p:txBody>
      </p:sp>
      <p:sp>
        <p:nvSpPr>
          <p:cNvPr id="590" name="Szövegdoboz 589"/>
          <p:cNvSpPr txBox="1"/>
          <p:nvPr/>
        </p:nvSpPr>
        <p:spPr>
          <a:xfrm>
            <a:off x="3000928" y="2846090"/>
            <a:ext cx="979756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2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</a:p>
        </p:txBody>
      </p:sp>
      <p:sp>
        <p:nvSpPr>
          <p:cNvPr id="591" name="Szövegdoboz 590"/>
          <p:cNvSpPr txBox="1"/>
          <p:nvPr/>
        </p:nvSpPr>
        <p:spPr>
          <a:xfrm>
            <a:off x="4328803" y="2846089"/>
            <a:ext cx="979756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2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</a:p>
        </p:txBody>
      </p:sp>
      <p:sp>
        <p:nvSpPr>
          <p:cNvPr id="592" name="Szövegdoboz 591"/>
          <p:cNvSpPr txBox="1"/>
          <p:nvPr/>
        </p:nvSpPr>
        <p:spPr>
          <a:xfrm>
            <a:off x="5664860" y="2846090"/>
            <a:ext cx="979756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2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</a:p>
        </p:txBody>
      </p:sp>
      <p:sp>
        <p:nvSpPr>
          <p:cNvPr id="593" name="Szövegdoboz 592"/>
          <p:cNvSpPr txBox="1"/>
          <p:nvPr/>
        </p:nvSpPr>
        <p:spPr>
          <a:xfrm>
            <a:off x="7004634" y="2846089"/>
            <a:ext cx="979756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2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</a:p>
        </p:txBody>
      </p:sp>
      <p:sp>
        <p:nvSpPr>
          <p:cNvPr id="594" name="Szövegdoboz 593"/>
          <p:cNvSpPr txBox="1"/>
          <p:nvPr/>
        </p:nvSpPr>
        <p:spPr>
          <a:xfrm>
            <a:off x="8336194" y="2846088"/>
            <a:ext cx="979756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2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cxnSp>
        <p:nvCxnSpPr>
          <p:cNvPr id="595" name="Egyenes összekötő 594"/>
          <p:cNvCxnSpPr/>
          <p:nvPr/>
        </p:nvCxnSpPr>
        <p:spPr>
          <a:xfrm>
            <a:off x="1330919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Egyenes összekötő 595"/>
          <p:cNvCxnSpPr/>
          <p:nvPr/>
        </p:nvCxnSpPr>
        <p:spPr>
          <a:xfrm>
            <a:off x="1536410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Egyenes összekötő 596"/>
          <p:cNvCxnSpPr/>
          <p:nvPr/>
        </p:nvCxnSpPr>
        <p:spPr>
          <a:xfrm>
            <a:off x="1639155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Egyenes összekötő 597"/>
          <p:cNvCxnSpPr/>
          <p:nvPr/>
        </p:nvCxnSpPr>
        <p:spPr>
          <a:xfrm>
            <a:off x="1741901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Egyenes összekötő 598"/>
          <p:cNvCxnSpPr/>
          <p:nvPr/>
        </p:nvCxnSpPr>
        <p:spPr>
          <a:xfrm>
            <a:off x="1844645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Egyenes összekötő 599"/>
          <p:cNvCxnSpPr/>
          <p:nvPr/>
        </p:nvCxnSpPr>
        <p:spPr>
          <a:xfrm>
            <a:off x="1947391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Egyenes összekötő 600"/>
          <p:cNvCxnSpPr/>
          <p:nvPr/>
        </p:nvCxnSpPr>
        <p:spPr>
          <a:xfrm>
            <a:off x="2050137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Egyenes összekötő 601"/>
          <p:cNvCxnSpPr/>
          <p:nvPr/>
        </p:nvCxnSpPr>
        <p:spPr>
          <a:xfrm>
            <a:off x="2152882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Egyenes összekötő 602"/>
          <p:cNvCxnSpPr/>
          <p:nvPr/>
        </p:nvCxnSpPr>
        <p:spPr>
          <a:xfrm>
            <a:off x="2255628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Egyenes összekötő 603"/>
          <p:cNvCxnSpPr/>
          <p:nvPr/>
        </p:nvCxnSpPr>
        <p:spPr>
          <a:xfrm>
            <a:off x="2358373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Egyenes összekötő 604"/>
          <p:cNvCxnSpPr/>
          <p:nvPr/>
        </p:nvCxnSpPr>
        <p:spPr>
          <a:xfrm>
            <a:off x="2461119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Egyenes összekötő 605"/>
          <p:cNvCxnSpPr/>
          <p:nvPr/>
        </p:nvCxnSpPr>
        <p:spPr>
          <a:xfrm>
            <a:off x="2563864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Egyenes összekötő 606"/>
          <p:cNvCxnSpPr/>
          <p:nvPr/>
        </p:nvCxnSpPr>
        <p:spPr>
          <a:xfrm>
            <a:off x="2769355" y="3255573"/>
            <a:ext cx="0" cy="7112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Egyenes összekötő 607"/>
          <p:cNvCxnSpPr/>
          <p:nvPr/>
        </p:nvCxnSpPr>
        <p:spPr>
          <a:xfrm>
            <a:off x="2666610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Egyenes összekötő 608"/>
          <p:cNvCxnSpPr/>
          <p:nvPr/>
        </p:nvCxnSpPr>
        <p:spPr>
          <a:xfrm>
            <a:off x="2872101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Egyenes összekötő 609"/>
          <p:cNvCxnSpPr/>
          <p:nvPr/>
        </p:nvCxnSpPr>
        <p:spPr>
          <a:xfrm>
            <a:off x="2974847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Egyenes összekötő 610"/>
          <p:cNvCxnSpPr/>
          <p:nvPr/>
        </p:nvCxnSpPr>
        <p:spPr>
          <a:xfrm>
            <a:off x="3077592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Egyenes összekötő 611"/>
          <p:cNvCxnSpPr/>
          <p:nvPr/>
        </p:nvCxnSpPr>
        <p:spPr>
          <a:xfrm>
            <a:off x="3180338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Egyenes összekötő 612"/>
          <p:cNvCxnSpPr/>
          <p:nvPr/>
        </p:nvCxnSpPr>
        <p:spPr>
          <a:xfrm>
            <a:off x="3283083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Egyenes összekötő 613"/>
          <p:cNvCxnSpPr/>
          <p:nvPr/>
        </p:nvCxnSpPr>
        <p:spPr>
          <a:xfrm>
            <a:off x="3385829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Egyenes összekötő 614"/>
          <p:cNvCxnSpPr/>
          <p:nvPr/>
        </p:nvCxnSpPr>
        <p:spPr>
          <a:xfrm>
            <a:off x="3488574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Egyenes összekötő 615"/>
          <p:cNvCxnSpPr/>
          <p:nvPr/>
        </p:nvCxnSpPr>
        <p:spPr>
          <a:xfrm>
            <a:off x="3591320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Egyenes összekötő 616"/>
          <p:cNvCxnSpPr/>
          <p:nvPr/>
        </p:nvCxnSpPr>
        <p:spPr>
          <a:xfrm>
            <a:off x="3694065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Egyenes összekötő 617"/>
          <p:cNvCxnSpPr/>
          <p:nvPr/>
        </p:nvCxnSpPr>
        <p:spPr>
          <a:xfrm>
            <a:off x="3796811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Egyenes összekötő 618"/>
          <p:cNvCxnSpPr/>
          <p:nvPr/>
        </p:nvCxnSpPr>
        <p:spPr>
          <a:xfrm>
            <a:off x="3899556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Egyenes összekötő 619"/>
          <p:cNvCxnSpPr/>
          <p:nvPr/>
        </p:nvCxnSpPr>
        <p:spPr>
          <a:xfrm>
            <a:off x="4105047" y="3255573"/>
            <a:ext cx="0" cy="7112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Egyenes összekötő 620"/>
          <p:cNvCxnSpPr/>
          <p:nvPr/>
        </p:nvCxnSpPr>
        <p:spPr>
          <a:xfrm>
            <a:off x="4002301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Egyenes összekötő 621"/>
          <p:cNvCxnSpPr/>
          <p:nvPr/>
        </p:nvCxnSpPr>
        <p:spPr>
          <a:xfrm>
            <a:off x="4207792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Egyenes összekötő 622"/>
          <p:cNvCxnSpPr/>
          <p:nvPr/>
        </p:nvCxnSpPr>
        <p:spPr>
          <a:xfrm>
            <a:off x="4310538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Egyenes összekötő 623"/>
          <p:cNvCxnSpPr/>
          <p:nvPr/>
        </p:nvCxnSpPr>
        <p:spPr>
          <a:xfrm>
            <a:off x="4413283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Egyenes összekötő 624"/>
          <p:cNvCxnSpPr/>
          <p:nvPr/>
        </p:nvCxnSpPr>
        <p:spPr>
          <a:xfrm>
            <a:off x="4516029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Egyenes összekötő 625"/>
          <p:cNvCxnSpPr/>
          <p:nvPr/>
        </p:nvCxnSpPr>
        <p:spPr>
          <a:xfrm>
            <a:off x="4618774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Egyenes összekötő 626"/>
          <p:cNvCxnSpPr/>
          <p:nvPr/>
        </p:nvCxnSpPr>
        <p:spPr>
          <a:xfrm>
            <a:off x="4721520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Egyenes összekötő 627"/>
          <p:cNvCxnSpPr/>
          <p:nvPr/>
        </p:nvCxnSpPr>
        <p:spPr>
          <a:xfrm>
            <a:off x="4824266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Egyenes összekötő 628"/>
          <p:cNvCxnSpPr/>
          <p:nvPr/>
        </p:nvCxnSpPr>
        <p:spPr>
          <a:xfrm>
            <a:off x="4927011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Egyenes összekötő 629"/>
          <p:cNvCxnSpPr/>
          <p:nvPr/>
        </p:nvCxnSpPr>
        <p:spPr>
          <a:xfrm>
            <a:off x="5029757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Egyenes összekötő 630"/>
          <p:cNvCxnSpPr/>
          <p:nvPr/>
        </p:nvCxnSpPr>
        <p:spPr>
          <a:xfrm>
            <a:off x="5132502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Egyenes összekötő 631"/>
          <p:cNvCxnSpPr/>
          <p:nvPr/>
        </p:nvCxnSpPr>
        <p:spPr>
          <a:xfrm>
            <a:off x="5235248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Egyenes összekötő 632"/>
          <p:cNvCxnSpPr/>
          <p:nvPr/>
        </p:nvCxnSpPr>
        <p:spPr>
          <a:xfrm>
            <a:off x="5440739" y="3255573"/>
            <a:ext cx="0" cy="7112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Egyenes összekötő 633"/>
          <p:cNvCxnSpPr/>
          <p:nvPr/>
        </p:nvCxnSpPr>
        <p:spPr>
          <a:xfrm>
            <a:off x="5337993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Egyenes összekötő 634"/>
          <p:cNvCxnSpPr/>
          <p:nvPr/>
        </p:nvCxnSpPr>
        <p:spPr>
          <a:xfrm>
            <a:off x="5543484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Egyenes összekötő 635"/>
          <p:cNvCxnSpPr/>
          <p:nvPr/>
        </p:nvCxnSpPr>
        <p:spPr>
          <a:xfrm>
            <a:off x="5646230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Egyenes összekötő 636"/>
          <p:cNvCxnSpPr/>
          <p:nvPr/>
        </p:nvCxnSpPr>
        <p:spPr>
          <a:xfrm>
            <a:off x="5748975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Egyenes összekötő 637"/>
          <p:cNvCxnSpPr/>
          <p:nvPr/>
        </p:nvCxnSpPr>
        <p:spPr>
          <a:xfrm>
            <a:off x="5851721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Egyenes összekötő 638"/>
          <p:cNvCxnSpPr/>
          <p:nvPr/>
        </p:nvCxnSpPr>
        <p:spPr>
          <a:xfrm>
            <a:off x="5954466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Egyenes összekötő 639"/>
          <p:cNvCxnSpPr/>
          <p:nvPr/>
        </p:nvCxnSpPr>
        <p:spPr>
          <a:xfrm>
            <a:off x="6057211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Egyenes összekötő 640"/>
          <p:cNvCxnSpPr/>
          <p:nvPr/>
        </p:nvCxnSpPr>
        <p:spPr>
          <a:xfrm>
            <a:off x="6159957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Egyenes összekötő 641"/>
          <p:cNvCxnSpPr/>
          <p:nvPr/>
        </p:nvCxnSpPr>
        <p:spPr>
          <a:xfrm>
            <a:off x="6262702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Egyenes összekötő 642"/>
          <p:cNvCxnSpPr/>
          <p:nvPr/>
        </p:nvCxnSpPr>
        <p:spPr>
          <a:xfrm>
            <a:off x="6365448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Egyenes összekötő 643"/>
          <p:cNvCxnSpPr/>
          <p:nvPr/>
        </p:nvCxnSpPr>
        <p:spPr>
          <a:xfrm>
            <a:off x="6468193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Egyenes összekötő 644"/>
          <p:cNvCxnSpPr/>
          <p:nvPr/>
        </p:nvCxnSpPr>
        <p:spPr>
          <a:xfrm>
            <a:off x="6570939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Egyenes összekötő 645"/>
          <p:cNvCxnSpPr/>
          <p:nvPr/>
        </p:nvCxnSpPr>
        <p:spPr>
          <a:xfrm>
            <a:off x="6776430" y="3255573"/>
            <a:ext cx="0" cy="7112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Egyenes összekötő 646"/>
          <p:cNvCxnSpPr/>
          <p:nvPr/>
        </p:nvCxnSpPr>
        <p:spPr>
          <a:xfrm>
            <a:off x="6673685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Egyenes összekötő 647"/>
          <p:cNvCxnSpPr/>
          <p:nvPr/>
        </p:nvCxnSpPr>
        <p:spPr>
          <a:xfrm>
            <a:off x="6879176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Egyenes összekötő 648"/>
          <p:cNvCxnSpPr/>
          <p:nvPr/>
        </p:nvCxnSpPr>
        <p:spPr>
          <a:xfrm>
            <a:off x="6981921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Egyenes összekötő 649"/>
          <p:cNvCxnSpPr/>
          <p:nvPr/>
        </p:nvCxnSpPr>
        <p:spPr>
          <a:xfrm>
            <a:off x="7084667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Egyenes összekötő 650"/>
          <p:cNvCxnSpPr/>
          <p:nvPr/>
        </p:nvCxnSpPr>
        <p:spPr>
          <a:xfrm>
            <a:off x="7187412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Egyenes összekötő 651"/>
          <p:cNvCxnSpPr/>
          <p:nvPr/>
        </p:nvCxnSpPr>
        <p:spPr>
          <a:xfrm>
            <a:off x="7290158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Egyenes összekötő 652"/>
          <p:cNvCxnSpPr/>
          <p:nvPr/>
        </p:nvCxnSpPr>
        <p:spPr>
          <a:xfrm>
            <a:off x="7392903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Egyenes összekötő 653"/>
          <p:cNvCxnSpPr/>
          <p:nvPr/>
        </p:nvCxnSpPr>
        <p:spPr>
          <a:xfrm>
            <a:off x="7495649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Egyenes összekötő 654"/>
          <p:cNvCxnSpPr/>
          <p:nvPr/>
        </p:nvCxnSpPr>
        <p:spPr>
          <a:xfrm>
            <a:off x="7598395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Egyenes összekötő 655"/>
          <p:cNvCxnSpPr/>
          <p:nvPr/>
        </p:nvCxnSpPr>
        <p:spPr>
          <a:xfrm>
            <a:off x="7701140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Egyenes összekötő 656"/>
          <p:cNvCxnSpPr/>
          <p:nvPr/>
        </p:nvCxnSpPr>
        <p:spPr>
          <a:xfrm>
            <a:off x="7803886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Egyenes összekötő 657"/>
          <p:cNvCxnSpPr/>
          <p:nvPr/>
        </p:nvCxnSpPr>
        <p:spPr>
          <a:xfrm>
            <a:off x="7906631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Egyenes összekötő 658"/>
          <p:cNvCxnSpPr/>
          <p:nvPr/>
        </p:nvCxnSpPr>
        <p:spPr>
          <a:xfrm>
            <a:off x="8112117" y="3255573"/>
            <a:ext cx="0" cy="7112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Egyenes összekötő 659"/>
          <p:cNvCxnSpPr/>
          <p:nvPr/>
        </p:nvCxnSpPr>
        <p:spPr>
          <a:xfrm>
            <a:off x="8009376" y="3406704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1" name="Csoportba foglalás 660"/>
          <p:cNvGrpSpPr/>
          <p:nvPr/>
        </p:nvGrpSpPr>
        <p:grpSpPr>
          <a:xfrm>
            <a:off x="1228402" y="3254121"/>
            <a:ext cx="3080860" cy="711224"/>
            <a:chOff x="2260600" y="2169988"/>
            <a:chExt cx="4104005" cy="836734"/>
          </a:xfrm>
        </p:grpSpPr>
        <p:cxnSp>
          <p:nvCxnSpPr>
            <p:cNvPr id="662" name="Egyenes összekötő 661"/>
            <p:cNvCxnSpPr/>
            <p:nvPr/>
          </p:nvCxnSpPr>
          <p:spPr>
            <a:xfrm>
              <a:off x="22606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Egyenes összekötő 662"/>
            <p:cNvCxnSpPr/>
            <p:nvPr/>
          </p:nvCxnSpPr>
          <p:spPr>
            <a:xfrm>
              <a:off x="2534200" y="2169988"/>
              <a:ext cx="0" cy="836734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Egyenes összekötő 663"/>
            <p:cNvCxnSpPr/>
            <p:nvPr/>
          </p:nvCxnSpPr>
          <p:spPr>
            <a:xfrm>
              <a:off x="23974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Egyenes összekötő 664"/>
            <p:cNvCxnSpPr/>
            <p:nvPr/>
          </p:nvCxnSpPr>
          <p:spPr>
            <a:xfrm>
              <a:off x="26710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Egyenes összekötő 665"/>
            <p:cNvCxnSpPr/>
            <p:nvPr/>
          </p:nvCxnSpPr>
          <p:spPr>
            <a:xfrm>
              <a:off x="28078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Egyenes összekötő 666"/>
            <p:cNvCxnSpPr/>
            <p:nvPr/>
          </p:nvCxnSpPr>
          <p:spPr>
            <a:xfrm>
              <a:off x="29446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Egyenes összekötő 667"/>
            <p:cNvCxnSpPr/>
            <p:nvPr/>
          </p:nvCxnSpPr>
          <p:spPr>
            <a:xfrm>
              <a:off x="30814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Egyenes összekötő 668"/>
            <p:cNvCxnSpPr/>
            <p:nvPr/>
          </p:nvCxnSpPr>
          <p:spPr>
            <a:xfrm>
              <a:off x="32182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Egyenes összekötő 669"/>
            <p:cNvCxnSpPr/>
            <p:nvPr/>
          </p:nvCxnSpPr>
          <p:spPr>
            <a:xfrm>
              <a:off x="33550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Egyenes összekötő 670"/>
            <p:cNvCxnSpPr/>
            <p:nvPr/>
          </p:nvCxnSpPr>
          <p:spPr>
            <a:xfrm>
              <a:off x="34918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Egyenes összekötő 671"/>
            <p:cNvCxnSpPr/>
            <p:nvPr/>
          </p:nvCxnSpPr>
          <p:spPr>
            <a:xfrm>
              <a:off x="36286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Egyenes összekötő 672"/>
            <p:cNvCxnSpPr/>
            <p:nvPr/>
          </p:nvCxnSpPr>
          <p:spPr>
            <a:xfrm>
              <a:off x="37654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Egyenes összekötő 673"/>
            <p:cNvCxnSpPr/>
            <p:nvPr/>
          </p:nvCxnSpPr>
          <p:spPr>
            <a:xfrm>
              <a:off x="39022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Egyenes összekötő 674"/>
            <p:cNvCxnSpPr/>
            <p:nvPr/>
          </p:nvCxnSpPr>
          <p:spPr>
            <a:xfrm>
              <a:off x="40390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Egyenes összekötő 675"/>
            <p:cNvCxnSpPr/>
            <p:nvPr/>
          </p:nvCxnSpPr>
          <p:spPr>
            <a:xfrm>
              <a:off x="4312600" y="2169988"/>
              <a:ext cx="0" cy="836734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Egyenes összekötő 676"/>
            <p:cNvCxnSpPr/>
            <p:nvPr/>
          </p:nvCxnSpPr>
          <p:spPr>
            <a:xfrm>
              <a:off x="41758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Egyenes összekötő 677"/>
            <p:cNvCxnSpPr/>
            <p:nvPr/>
          </p:nvCxnSpPr>
          <p:spPr>
            <a:xfrm>
              <a:off x="44494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Egyenes összekötő 678"/>
            <p:cNvCxnSpPr/>
            <p:nvPr/>
          </p:nvCxnSpPr>
          <p:spPr>
            <a:xfrm>
              <a:off x="45862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Egyenes összekötő 679"/>
            <p:cNvCxnSpPr/>
            <p:nvPr/>
          </p:nvCxnSpPr>
          <p:spPr>
            <a:xfrm>
              <a:off x="47230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Egyenes összekötő 680"/>
            <p:cNvCxnSpPr/>
            <p:nvPr/>
          </p:nvCxnSpPr>
          <p:spPr>
            <a:xfrm>
              <a:off x="48598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Egyenes összekötő 681"/>
            <p:cNvCxnSpPr/>
            <p:nvPr/>
          </p:nvCxnSpPr>
          <p:spPr>
            <a:xfrm>
              <a:off x="49966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Egyenes összekötő 682"/>
            <p:cNvCxnSpPr/>
            <p:nvPr/>
          </p:nvCxnSpPr>
          <p:spPr>
            <a:xfrm>
              <a:off x="51334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Egyenes összekötő 683"/>
            <p:cNvCxnSpPr/>
            <p:nvPr/>
          </p:nvCxnSpPr>
          <p:spPr>
            <a:xfrm>
              <a:off x="52702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Egyenes összekötő 684"/>
            <p:cNvCxnSpPr/>
            <p:nvPr/>
          </p:nvCxnSpPr>
          <p:spPr>
            <a:xfrm>
              <a:off x="54070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Egyenes összekötő 685"/>
            <p:cNvCxnSpPr/>
            <p:nvPr/>
          </p:nvCxnSpPr>
          <p:spPr>
            <a:xfrm>
              <a:off x="55438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Egyenes összekötő 686"/>
            <p:cNvCxnSpPr/>
            <p:nvPr/>
          </p:nvCxnSpPr>
          <p:spPr>
            <a:xfrm>
              <a:off x="56806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Egyenes összekötő 687"/>
            <p:cNvCxnSpPr/>
            <p:nvPr/>
          </p:nvCxnSpPr>
          <p:spPr>
            <a:xfrm>
              <a:off x="58174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Egyenes összekötő 688"/>
            <p:cNvCxnSpPr/>
            <p:nvPr/>
          </p:nvCxnSpPr>
          <p:spPr>
            <a:xfrm>
              <a:off x="6091000" y="2169988"/>
              <a:ext cx="0" cy="836734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Egyenes összekötő 689"/>
            <p:cNvCxnSpPr/>
            <p:nvPr/>
          </p:nvCxnSpPr>
          <p:spPr>
            <a:xfrm>
              <a:off x="59542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Egyenes összekötő 690"/>
            <p:cNvCxnSpPr/>
            <p:nvPr/>
          </p:nvCxnSpPr>
          <p:spPr>
            <a:xfrm>
              <a:off x="6227800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Egyenes összekötő 691"/>
            <p:cNvCxnSpPr/>
            <p:nvPr/>
          </p:nvCxnSpPr>
          <p:spPr>
            <a:xfrm>
              <a:off x="6364605" y="2349500"/>
              <a:ext cx="0" cy="571500"/>
            </a:xfrm>
            <a:prstGeom prst="line">
              <a:avLst/>
            </a:prstGeom>
            <a:ln w="76200">
              <a:solidFill>
                <a:srgbClr val="003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3" name="Egyenes összekötő 692"/>
          <p:cNvCxnSpPr/>
          <p:nvPr/>
        </p:nvCxnSpPr>
        <p:spPr>
          <a:xfrm>
            <a:off x="9531513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Egyenes összekötő 693"/>
          <p:cNvCxnSpPr/>
          <p:nvPr/>
        </p:nvCxnSpPr>
        <p:spPr>
          <a:xfrm>
            <a:off x="9634258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Egyenes összekötő 694"/>
          <p:cNvCxnSpPr/>
          <p:nvPr/>
        </p:nvCxnSpPr>
        <p:spPr>
          <a:xfrm>
            <a:off x="9737004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Egyenes összekötő 695"/>
          <p:cNvCxnSpPr/>
          <p:nvPr/>
        </p:nvCxnSpPr>
        <p:spPr>
          <a:xfrm>
            <a:off x="9839749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Egyenes összekötő 696"/>
          <p:cNvCxnSpPr/>
          <p:nvPr/>
        </p:nvCxnSpPr>
        <p:spPr>
          <a:xfrm>
            <a:off x="9942495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Egyenes összekötő 697"/>
          <p:cNvCxnSpPr/>
          <p:nvPr/>
        </p:nvCxnSpPr>
        <p:spPr>
          <a:xfrm>
            <a:off x="10250731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Egyenes összekötő 698"/>
          <p:cNvCxnSpPr/>
          <p:nvPr/>
        </p:nvCxnSpPr>
        <p:spPr>
          <a:xfrm>
            <a:off x="10353477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Egyenes összekötő 699"/>
          <p:cNvCxnSpPr/>
          <p:nvPr/>
        </p:nvCxnSpPr>
        <p:spPr>
          <a:xfrm>
            <a:off x="10456223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Egyenes összekötő 700"/>
          <p:cNvCxnSpPr/>
          <p:nvPr/>
        </p:nvCxnSpPr>
        <p:spPr>
          <a:xfrm>
            <a:off x="10558968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Egyenes összekötő 701"/>
          <p:cNvCxnSpPr/>
          <p:nvPr/>
        </p:nvCxnSpPr>
        <p:spPr>
          <a:xfrm>
            <a:off x="10764454" y="3253042"/>
            <a:ext cx="0" cy="7112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Egyenes összekötő 702"/>
          <p:cNvCxnSpPr/>
          <p:nvPr/>
        </p:nvCxnSpPr>
        <p:spPr>
          <a:xfrm>
            <a:off x="10661714" y="3404172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4" name="Szövegdoboz 703"/>
          <p:cNvSpPr txBox="1"/>
          <p:nvPr/>
        </p:nvSpPr>
        <p:spPr>
          <a:xfrm>
            <a:off x="9659965" y="2844636"/>
            <a:ext cx="979756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2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cxnSp>
        <p:nvCxnSpPr>
          <p:cNvPr id="705" name="Egyenes összekötő 704"/>
          <p:cNvCxnSpPr/>
          <p:nvPr/>
        </p:nvCxnSpPr>
        <p:spPr>
          <a:xfrm>
            <a:off x="10855284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Egyenes összekötő 705"/>
          <p:cNvCxnSpPr/>
          <p:nvPr/>
        </p:nvCxnSpPr>
        <p:spPr>
          <a:xfrm>
            <a:off x="10958029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Egyenes összekötő 706"/>
          <p:cNvCxnSpPr/>
          <p:nvPr/>
        </p:nvCxnSpPr>
        <p:spPr>
          <a:xfrm>
            <a:off x="11060775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Egyenes összekötő 707"/>
          <p:cNvCxnSpPr/>
          <p:nvPr/>
        </p:nvCxnSpPr>
        <p:spPr>
          <a:xfrm>
            <a:off x="11163520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Egyenes összekötő 708"/>
          <p:cNvCxnSpPr/>
          <p:nvPr/>
        </p:nvCxnSpPr>
        <p:spPr>
          <a:xfrm>
            <a:off x="11266266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Egyenes összekötő 709"/>
          <p:cNvCxnSpPr/>
          <p:nvPr/>
        </p:nvCxnSpPr>
        <p:spPr>
          <a:xfrm>
            <a:off x="11471757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Egyenes összekötő 710"/>
          <p:cNvCxnSpPr/>
          <p:nvPr/>
        </p:nvCxnSpPr>
        <p:spPr>
          <a:xfrm>
            <a:off x="11574503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Egyenes összekötő 711"/>
          <p:cNvCxnSpPr/>
          <p:nvPr/>
        </p:nvCxnSpPr>
        <p:spPr>
          <a:xfrm>
            <a:off x="11677248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Egyenes összekötő 712"/>
          <p:cNvCxnSpPr/>
          <p:nvPr/>
        </p:nvCxnSpPr>
        <p:spPr>
          <a:xfrm>
            <a:off x="11779994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Egyenes összekötő 713"/>
          <p:cNvCxnSpPr/>
          <p:nvPr/>
        </p:nvCxnSpPr>
        <p:spPr>
          <a:xfrm>
            <a:off x="11882739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Egyenes összekötő 714"/>
          <p:cNvCxnSpPr/>
          <p:nvPr/>
        </p:nvCxnSpPr>
        <p:spPr>
          <a:xfrm>
            <a:off x="12088225" y="3251590"/>
            <a:ext cx="0" cy="7112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Egyenes összekötő 715"/>
          <p:cNvCxnSpPr/>
          <p:nvPr/>
        </p:nvCxnSpPr>
        <p:spPr>
          <a:xfrm>
            <a:off x="11985485" y="3402720"/>
            <a:ext cx="0" cy="485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" name="Szövegdoboz 716"/>
          <p:cNvSpPr txBox="1"/>
          <p:nvPr/>
        </p:nvSpPr>
        <p:spPr>
          <a:xfrm>
            <a:off x="10982350" y="2844015"/>
            <a:ext cx="979756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7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endParaRPr lang="en-US" sz="272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18" name="Csoportba foglalás 717"/>
          <p:cNvGrpSpPr/>
          <p:nvPr/>
        </p:nvGrpSpPr>
        <p:grpSpPr>
          <a:xfrm>
            <a:off x="987314" y="3402667"/>
            <a:ext cx="10664844" cy="973901"/>
            <a:chOff x="1018588" y="2079985"/>
            <a:chExt cx="10664844" cy="973901"/>
          </a:xfrm>
        </p:grpSpPr>
        <p:sp>
          <p:nvSpPr>
            <p:cNvPr id="719" name="Téglalap 718"/>
            <p:cNvSpPr/>
            <p:nvPr/>
          </p:nvSpPr>
          <p:spPr>
            <a:xfrm>
              <a:off x="1018588" y="2555620"/>
              <a:ext cx="477254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hu-HU" sz="272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0" name="Téglalap 719"/>
            <p:cNvSpPr/>
            <p:nvPr/>
          </p:nvSpPr>
          <p:spPr>
            <a:xfrm>
              <a:off x="1697191" y="2555620"/>
              <a:ext cx="393067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hu-HU" sz="272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1" name="Téglalap 720"/>
            <p:cNvSpPr/>
            <p:nvPr/>
          </p:nvSpPr>
          <p:spPr>
            <a:xfrm>
              <a:off x="2413990" y="2555620"/>
              <a:ext cx="388066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hu-HU" sz="2720" b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2" name="Téglalap 721"/>
            <p:cNvSpPr/>
            <p:nvPr/>
          </p:nvSpPr>
          <p:spPr>
            <a:xfrm>
              <a:off x="3020302" y="2555620"/>
              <a:ext cx="385308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hu-HU" sz="2720" b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3" name="Téglalap 722"/>
            <p:cNvSpPr/>
            <p:nvPr/>
          </p:nvSpPr>
          <p:spPr>
            <a:xfrm>
              <a:off x="3685108" y="2555620"/>
              <a:ext cx="477254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hu-HU" sz="272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4" name="Téglalap 723"/>
            <p:cNvSpPr/>
            <p:nvPr/>
          </p:nvSpPr>
          <p:spPr>
            <a:xfrm>
              <a:off x="4231108" y="2555620"/>
              <a:ext cx="446450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hu-HU" sz="272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5" name="Téglalap 724"/>
            <p:cNvSpPr/>
            <p:nvPr/>
          </p:nvSpPr>
          <p:spPr>
            <a:xfrm>
              <a:off x="5021869" y="2555620"/>
              <a:ext cx="477254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hu-HU" sz="2720" b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6" name="Téglalap 725"/>
            <p:cNvSpPr/>
            <p:nvPr/>
          </p:nvSpPr>
          <p:spPr>
            <a:xfrm>
              <a:off x="5837787" y="2555620"/>
              <a:ext cx="477254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  <a:endParaRPr lang="hu-HU" sz="2720" b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7" name="Téglalap 726"/>
            <p:cNvSpPr/>
            <p:nvPr/>
          </p:nvSpPr>
          <p:spPr>
            <a:xfrm>
              <a:off x="6767480" y="2555620"/>
              <a:ext cx="477254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</a:t>
              </a:r>
              <a:endParaRPr lang="hu-HU" sz="272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8" name="Téglalap 727"/>
            <p:cNvSpPr/>
            <p:nvPr/>
          </p:nvSpPr>
          <p:spPr>
            <a:xfrm>
              <a:off x="7359643" y="2555620"/>
              <a:ext cx="643196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 spc="-298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</a:t>
              </a:r>
              <a:endParaRPr lang="hu-HU" sz="2720" b="1" spc="-298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9" name="Téglalap 728"/>
            <p:cNvSpPr/>
            <p:nvPr/>
          </p:nvSpPr>
          <p:spPr>
            <a:xfrm>
              <a:off x="8393701" y="2556827"/>
              <a:ext cx="643196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 spc="-553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11</a:t>
              </a:r>
              <a:endParaRPr lang="hu-HU" sz="2720" b="1" spc="-553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0" name="Téglalap 729"/>
            <p:cNvSpPr/>
            <p:nvPr/>
          </p:nvSpPr>
          <p:spPr>
            <a:xfrm>
              <a:off x="9818362" y="2555620"/>
              <a:ext cx="643196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en-US" sz="2720" b="1" spc="-553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</a:t>
              </a:r>
              <a:endParaRPr lang="hu-HU" sz="2720" b="1" spc="-553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1" name="Téglalap 730"/>
            <p:cNvSpPr/>
            <p:nvPr/>
          </p:nvSpPr>
          <p:spPr>
            <a:xfrm>
              <a:off x="11040236" y="2555617"/>
              <a:ext cx="643196" cy="497059"/>
            </a:xfrm>
            <a:prstGeom prst="rect">
              <a:avLst/>
            </a:prstGeom>
            <a:noFill/>
            <a:effectLst/>
          </p:spPr>
          <p:txBody>
            <a:bodyPr wrap="square" lIns="77724" tIns="38862" rIns="77724" bIns="38862">
              <a:spAutoFit/>
            </a:bodyPr>
            <a:lstStyle/>
            <a:p>
              <a:pPr algn="ctr"/>
              <a:r>
                <a:rPr lang="hu-HU" sz="2720" b="1" spc="-553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C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</a:t>
              </a:r>
              <a:endParaRPr lang="hu-HU" sz="2720" b="1" spc="-553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2" name="Téglalap 731"/>
            <p:cNvSpPr/>
            <p:nvPr/>
          </p:nvSpPr>
          <p:spPr>
            <a:xfrm>
              <a:off x="1839594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3" name="Téglalap 732"/>
            <p:cNvSpPr/>
            <p:nvPr/>
          </p:nvSpPr>
          <p:spPr>
            <a:xfrm>
              <a:off x="1225098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4" name="Téglalap 733"/>
            <p:cNvSpPr/>
            <p:nvPr/>
          </p:nvSpPr>
          <p:spPr>
            <a:xfrm>
              <a:off x="3174691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5" name="Téglalap 734"/>
            <p:cNvSpPr/>
            <p:nvPr/>
          </p:nvSpPr>
          <p:spPr>
            <a:xfrm>
              <a:off x="2560195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6" name="Téglalap 735"/>
            <p:cNvSpPr/>
            <p:nvPr/>
          </p:nvSpPr>
          <p:spPr>
            <a:xfrm>
              <a:off x="4408401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7" name="Téglalap 736"/>
            <p:cNvSpPr/>
            <p:nvPr/>
          </p:nvSpPr>
          <p:spPr>
            <a:xfrm>
              <a:off x="3893817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8" name="Téglalap 737"/>
            <p:cNvSpPr/>
            <p:nvPr/>
          </p:nvSpPr>
          <p:spPr>
            <a:xfrm>
              <a:off x="5229787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9" name="Téglalap 738"/>
            <p:cNvSpPr/>
            <p:nvPr/>
          </p:nvSpPr>
          <p:spPr>
            <a:xfrm>
              <a:off x="6051173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0" name="Téglalap 739"/>
            <p:cNvSpPr/>
            <p:nvPr/>
          </p:nvSpPr>
          <p:spPr>
            <a:xfrm>
              <a:off x="6976292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1" name="Téglalap 740"/>
            <p:cNvSpPr/>
            <p:nvPr/>
          </p:nvSpPr>
          <p:spPr>
            <a:xfrm>
              <a:off x="7696219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2" name="Téglalap 741"/>
            <p:cNvSpPr/>
            <p:nvPr/>
          </p:nvSpPr>
          <p:spPr>
            <a:xfrm>
              <a:off x="8715582" y="2079985"/>
              <a:ext cx="75330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3" name="Téglalap 742"/>
            <p:cNvSpPr/>
            <p:nvPr/>
          </p:nvSpPr>
          <p:spPr>
            <a:xfrm>
              <a:off x="10141677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4" name="Téglalap 743"/>
            <p:cNvSpPr/>
            <p:nvPr/>
          </p:nvSpPr>
          <p:spPr>
            <a:xfrm>
              <a:off x="11363551" y="2079985"/>
              <a:ext cx="76056" cy="486609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45" name="Csoportba foglalás 744"/>
          <p:cNvGrpSpPr/>
          <p:nvPr/>
        </p:nvGrpSpPr>
        <p:grpSpPr>
          <a:xfrm>
            <a:off x="-1868" y="3402846"/>
            <a:ext cx="12291840" cy="3172440"/>
            <a:chOff x="32707" y="2081040"/>
            <a:chExt cx="12291840" cy="3172440"/>
          </a:xfrm>
        </p:grpSpPr>
        <p:pic>
          <p:nvPicPr>
            <p:cNvPr id="746" name="Tartalom helye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0191" y="3079249"/>
              <a:ext cx="1059998" cy="1375082"/>
            </a:xfrm>
            <a:prstGeom prst="rect">
              <a:avLst/>
            </a:prstGeom>
            <a:ln w="12700">
              <a:solidFill>
                <a:srgbClr val="0D0D0D"/>
              </a:solidFill>
            </a:ln>
          </p:spPr>
        </p:pic>
        <p:pic>
          <p:nvPicPr>
            <p:cNvPr id="747" name="Kép 746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0841" y="3082731"/>
              <a:ext cx="1065871" cy="137508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748" name="Téglalap 747"/>
            <p:cNvSpPr/>
            <p:nvPr/>
          </p:nvSpPr>
          <p:spPr>
            <a:xfrm>
              <a:off x="4589190" y="4545594"/>
              <a:ext cx="3641998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Graphalytics</a:t>
              </a:r>
              <a:endParaRPr lang="en-US" sz="20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hu-HU" sz="2000" dirty="0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VLDB 2016, </a:t>
              </a:r>
              <a:r>
                <a:rPr lang="hu-HU" sz="2000" dirty="0" err="1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Iosup</a:t>
              </a:r>
              <a:r>
                <a:rPr lang="hu-HU" sz="2000" dirty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hu-HU" sz="2000" dirty="0" err="1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</a:t>
              </a:r>
              <a:r>
                <a:rPr lang="hu-HU" sz="2000" dirty="0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hu-H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9" name="Téglalap 748"/>
            <p:cNvSpPr/>
            <p:nvPr/>
          </p:nvSpPr>
          <p:spPr>
            <a:xfrm>
              <a:off x="32707" y="3092614"/>
              <a:ext cx="4031873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Social Network Benchmark</a:t>
              </a:r>
            </a:p>
            <a:p>
              <a:pPr algn="r"/>
              <a:r>
                <a:rPr lang="en-US" sz="2000" b="1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Interactive workload</a:t>
              </a:r>
              <a:br>
                <a:rPr lang="en-US" sz="2000" b="1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2000" dirty="0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SIGMOD 2015</a:t>
              </a:r>
              <a:br>
                <a:rPr lang="hu-HU" sz="2000" dirty="0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2000" dirty="0" err="1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Erling</a:t>
              </a:r>
              <a:r>
                <a:rPr lang="hu-HU" sz="2000" dirty="0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hu-HU" sz="2000" dirty="0" err="1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</a:t>
              </a:r>
              <a:r>
                <a:rPr lang="hu-HU" sz="2000" dirty="0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20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750" name="Kép 749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9076" y="3082731"/>
              <a:ext cx="1057463" cy="13716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751" name="Téglalap 750"/>
            <p:cNvSpPr/>
            <p:nvPr/>
          </p:nvSpPr>
          <p:spPr>
            <a:xfrm>
              <a:off x="9001236" y="3092614"/>
              <a:ext cx="332331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SNB </a:t>
              </a:r>
              <a:r>
                <a:rPr lang="en-US" sz="2000" b="1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2000" b="1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2000" b="1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Business Intelligence</a:t>
              </a:r>
            </a:p>
            <a:p>
              <a:r>
                <a:rPr lang="en-US" sz="2000" dirty="0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GRADES@SIGMOD 2018</a:t>
              </a:r>
              <a:br>
                <a:rPr lang="en-US" sz="2000" dirty="0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2000" dirty="0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</a:t>
              </a:r>
              <a:r>
                <a:rPr lang="hu-HU" sz="2000" dirty="0" err="1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zárnyas</a:t>
              </a:r>
              <a:r>
                <a:rPr lang="hu-HU" sz="2000" dirty="0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hu-HU" sz="2000" dirty="0" err="1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</a:t>
              </a:r>
              <a:r>
                <a:rPr lang="hu-HU" sz="2000" dirty="0" smtClean="0">
                  <a:ln w="0"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2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4" name="Téglalap 753"/>
            <p:cNvSpPr/>
            <p:nvPr/>
          </p:nvSpPr>
          <p:spPr>
            <a:xfrm>
              <a:off x="6359945" y="2081040"/>
              <a:ext cx="76056" cy="48660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6" name="Téglalap 755"/>
            <p:cNvSpPr/>
            <p:nvPr/>
          </p:nvSpPr>
          <p:spPr>
            <a:xfrm>
              <a:off x="4714404" y="2081040"/>
              <a:ext cx="76056" cy="48660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7" name="Téglalap 756"/>
            <p:cNvSpPr/>
            <p:nvPr/>
          </p:nvSpPr>
          <p:spPr>
            <a:xfrm>
              <a:off x="8612414" y="2081040"/>
              <a:ext cx="76056" cy="48660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9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gyenes összekötő 2"/>
          <p:cNvSpPr/>
          <p:nvPr/>
        </p:nvSpPr>
        <p:spPr>
          <a:xfrm>
            <a:off x="197266" y="6057900"/>
            <a:ext cx="11842334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tailEnd type="arrow"/>
          </a:ln>
        </p:spPr>
        <p:txBody>
          <a:bodyPr vert="horz" wrap="none" lIns="67500" tIns="33750" rIns="67500" bIns="33750" anchor="ctr" anchorCtr="0" compatLnSpc="0"/>
          <a:lstStyle/>
          <a:p>
            <a:pPr hangingPunct="0"/>
            <a:endParaRPr lang="es-ES" sz="1350" dirty="0"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4" name="Egyenes összekötő 3"/>
          <p:cNvSpPr/>
          <p:nvPr/>
        </p:nvSpPr>
        <p:spPr>
          <a:xfrm flipH="1" flipV="1">
            <a:off x="743572" y="1066799"/>
            <a:ext cx="10076" cy="552449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tailEnd type="arrow"/>
          </a:ln>
        </p:spPr>
        <p:txBody>
          <a:bodyPr vert="horz" wrap="none" lIns="67500" tIns="33750" rIns="67500" bIns="33750" anchor="ctr" anchorCtr="0" compatLnSpc="0"/>
          <a:lstStyle/>
          <a:p>
            <a:pPr hangingPunct="0"/>
            <a:endParaRPr lang="es-ES" sz="1350" dirty="0"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5176734" y="2265119"/>
            <a:ext cx="2332867" cy="10781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  <a:prstDash val="solid"/>
          </a:ln>
        </p:spPr>
        <p:txBody>
          <a:bodyPr vert="horz" wrap="none" lIns="67500" tIns="33750" rIns="67500" bIns="33750" anchor="ctr" anchorCtr="0" compatLnSpc="0">
            <a:noAutofit/>
          </a:bodyPr>
          <a:lstStyle/>
          <a:p>
            <a:pPr algn="ctr" hangingPunct="0"/>
            <a:r>
              <a:rPr lang="en-US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OLAP:</a:t>
            </a:r>
            <a:br>
              <a:rPr lang="en-US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SNB </a:t>
            </a:r>
            <a:r>
              <a:rPr lang="hu-HU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BI</a:t>
            </a:r>
            <a:r>
              <a:rPr lang="es-ES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es-ES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52500" y="6059452"/>
            <a:ext cx="11010900" cy="487248"/>
          </a:xfrm>
          <a:prstGeom prst="rect">
            <a:avLst/>
          </a:prstGeom>
          <a:noFill/>
          <a:ln>
            <a:noFill/>
          </a:ln>
        </p:spPr>
        <p:txBody>
          <a:bodyPr vert="horz" wrap="square" lIns="67500" tIns="33750" rIns="67500" bIns="33750" anchorCtr="0" compatLnSpc="0">
            <a:spAutoFit/>
          </a:bodyPr>
          <a:lstStyle/>
          <a:p>
            <a:pPr algn="r" hangingPunct="0"/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portion</a:t>
            </a:r>
            <a:r>
              <a:rPr lang="hu-HU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graph </a:t>
            </a:r>
            <a:r>
              <a:rPr lang="hu-HU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accessed</a:t>
            </a:r>
            <a:endParaRPr lang="es-E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 rot="16200000">
            <a:off x="-1778998" y="3247297"/>
            <a:ext cx="4619642" cy="487248"/>
          </a:xfrm>
          <a:prstGeom prst="rect">
            <a:avLst/>
          </a:prstGeom>
          <a:noFill/>
          <a:ln>
            <a:noFill/>
          </a:ln>
        </p:spPr>
        <p:txBody>
          <a:bodyPr vert="horz" wrap="square" lIns="67500" tIns="33750" rIns="67500" bIns="33750" anchorCtr="0" compatLnSpc="0">
            <a:spAutoFit/>
          </a:bodyPr>
          <a:lstStyle/>
          <a:p>
            <a:pPr algn="r" hangingPunct="0"/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expected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execution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  <a:endParaRPr lang="es-E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1071320" y="4722630"/>
            <a:ext cx="2332867" cy="10781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  <a:prstDash val="solid"/>
          </a:ln>
        </p:spPr>
        <p:txBody>
          <a:bodyPr vert="horz" wrap="none" lIns="67500" tIns="33750" rIns="67500" bIns="33750" anchor="ctr" anchorCtr="0" compatLnSpc="0">
            <a:noAutofit/>
          </a:bodyPr>
          <a:lstStyle/>
          <a:p>
            <a:pPr algn="ctr" hangingPunct="0"/>
            <a:r>
              <a:rPr lang="en-US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OLTP:</a:t>
            </a:r>
          </a:p>
          <a:p>
            <a:pPr algn="ctr" hangingPunct="0"/>
            <a:r>
              <a:rPr lang="en-US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SNB Int.</a:t>
            </a:r>
            <a:endParaRPr lang="es-ES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processing</a:t>
            </a:r>
            <a:r>
              <a:rPr lang="hu-HU" dirty="0" smtClean="0"/>
              <a:t> </a:t>
            </a:r>
            <a:r>
              <a:rPr lang="hu-HU" dirty="0" err="1" smtClean="0"/>
              <a:t>categories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LDBC</a:t>
            </a:r>
            <a:endParaRPr lang="en-GB" dirty="0"/>
          </a:p>
        </p:txBody>
      </p:sp>
      <p:sp>
        <p:nvSpPr>
          <p:cNvPr id="12" name="Szabadkézi sokszög 11"/>
          <p:cNvSpPr/>
          <p:nvPr/>
        </p:nvSpPr>
        <p:spPr>
          <a:xfrm>
            <a:off x="9311065" y="3493874"/>
            <a:ext cx="2332867" cy="10781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  <a:prstDash val="solid"/>
          </a:ln>
        </p:spPr>
        <p:txBody>
          <a:bodyPr vert="horz" wrap="none" lIns="67500" tIns="33750" rIns="67500" bIns="33750" anchor="ctr" anchorCtr="0" compatLnSpc="0">
            <a:noAutofit/>
          </a:bodyPr>
          <a:lstStyle/>
          <a:p>
            <a:pPr algn="ctr" hangingPunct="0"/>
            <a:r>
              <a:rPr lang="hu-HU" sz="2400" dirty="0" err="1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Graphalytics</a:t>
            </a:r>
            <a:endParaRPr lang="es-ES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083266" y="1026750"/>
            <a:ext cx="722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en-GB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raph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queries</a:t>
            </a:r>
            <a:r>
              <a:rPr lang="hu-HU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types,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prop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erties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182100" y="195195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en-GB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raph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</a:t>
            </a:r>
            <a:r>
              <a:rPr lang="hu-HU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tic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 only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1273759" y="4226732"/>
                <a:ext cx="19279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59" y="4226732"/>
                <a:ext cx="1927989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5379173" y="3400334"/>
                <a:ext cx="19279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73" y="3400334"/>
                <a:ext cx="1927989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/>
              <p:cNvSpPr txBox="1"/>
              <p:nvPr/>
            </p:nvSpPr>
            <p:spPr>
              <a:xfrm>
                <a:off x="9513504" y="4601971"/>
                <a:ext cx="19279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Szövegdoboz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504" y="4601971"/>
                <a:ext cx="192798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Jobb oldali kapcsos zárójel 5"/>
          <p:cNvSpPr/>
          <p:nvPr/>
        </p:nvSpPr>
        <p:spPr>
          <a:xfrm rot="16200000">
            <a:off x="10296525" y="1701788"/>
            <a:ext cx="285750" cy="2803128"/>
          </a:xfrm>
          <a:prstGeom prst="rightBrace">
            <a:avLst>
              <a:gd name="adj1" fmla="val 7166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Jobb oldali kapcsos zárójel 6"/>
          <p:cNvSpPr/>
          <p:nvPr/>
        </p:nvSpPr>
        <p:spPr>
          <a:xfrm rot="16200000">
            <a:off x="4399258" y="-1649785"/>
            <a:ext cx="285750" cy="6917734"/>
          </a:xfrm>
          <a:prstGeom prst="rightBrace">
            <a:avLst>
              <a:gd name="adj1" fmla="val 7166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with </a:t>
            </a:r>
            <a:r>
              <a:rPr lang="en-US" dirty="0" err="1" smtClean="0"/>
              <a:t>SuiteSparse:GB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473"/>
          <a:stretch/>
        </p:blipFill>
        <p:spPr>
          <a:xfrm>
            <a:off x="55033" y="914400"/>
            <a:ext cx="12073132" cy="56956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38500" y="3407833"/>
            <a:ext cx="1543050" cy="838200"/>
          </a:xfrm>
          <a:prstGeom prst="roundRect">
            <a:avLst/>
          </a:prstGeom>
          <a:solidFill>
            <a:srgbClr val="DB72FB"/>
          </a:solidFill>
          <a:ln w="38100">
            <a:solidFill>
              <a:srgbClr val="DB72FB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u="sng" dirty="0" smtClean="0">
                <a:solidFill>
                  <a:schemeClr val="tx2"/>
                </a:solidFill>
              </a:rPr>
              <a:t>Twitter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50M </a:t>
            </a:r>
            <a:r>
              <a:rPr lang="hu-HU" sz="1600" dirty="0" err="1" smtClean="0">
                <a:solidFill>
                  <a:schemeClr val="tx2"/>
                </a:solidFill>
              </a:rPr>
              <a:t>vertices</a:t>
            </a:r>
            <a:r>
              <a:rPr lang="en-US" sz="1600" dirty="0" smtClean="0">
                <a:solidFill>
                  <a:schemeClr val="tx2"/>
                </a:solidFill>
              </a:rPr>
              <a:t>,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2B edges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84266" y="5950079"/>
            <a:ext cx="2438399" cy="65996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loading often takes longer than processing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15600" y="2569029"/>
            <a:ext cx="1610751" cy="800100"/>
          </a:xfrm>
          <a:prstGeom prst="roundRect">
            <a:avLst/>
          </a:prstGeom>
          <a:solidFill>
            <a:srgbClr val="009DC0"/>
          </a:solidFill>
          <a:ln w="38100">
            <a:solidFill>
              <a:srgbClr val="009DC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u="sng" dirty="0" smtClean="0">
                <a:solidFill>
                  <a:schemeClr val="tx2"/>
                </a:solidFill>
              </a:rPr>
              <a:t>graph500-26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33M </a:t>
            </a:r>
            <a:r>
              <a:rPr lang="hu-HU" sz="1600" dirty="0" err="1">
                <a:solidFill>
                  <a:schemeClr val="tx2"/>
                </a:solidFill>
              </a:rPr>
              <a:t>vertices</a:t>
            </a:r>
            <a:r>
              <a:rPr lang="en-US" sz="1600" dirty="0" smtClean="0">
                <a:solidFill>
                  <a:schemeClr val="tx2"/>
                </a:solidFill>
              </a:rPr>
              <a:t>,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1.1B edges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9800" y="3429000"/>
            <a:ext cx="1714500" cy="800100"/>
          </a:xfrm>
          <a:prstGeom prst="roundRect">
            <a:avLst/>
          </a:prstGeom>
          <a:solidFill>
            <a:srgbClr val="93AA00"/>
          </a:solidFill>
          <a:ln w="38100">
            <a:solidFill>
              <a:srgbClr val="93AA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u="sng" dirty="0" smtClean="0">
                <a:solidFill>
                  <a:schemeClr val="tx2"/>
                </a:solidFill>
              </a:rPr>
              <a:t>d-8.8-zf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168M </a:t>
            </a:r>
            <a:r>
              <a:rPr lang="hu-HU" sz="1600" dirty="0" err="1">
                <a:solidFill>
                  <a:schemeClr val="tx2"/>
                </a:solidFill>
              </a:rPr>
              <a:t>vertices</a:t>
            </a:r>
            <a:r>
              <a:rPr lang="en-US" sz="1600" dirty="0" smtClean="0">
                <a:solidFill>
                  <a:schemeClr val="tx2"/>
                </a:solidFill>
              </a:rPr>
              <a:t>,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413M edges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03466" y="4686300"/>
            <a:ext cx="1409700" cy="800100"/>
          </a:xfrm>
          <a:prstGeom prst="roundRect">
            <a:avLst/>
          </a:prstGeom>
          <a:solidFill>
            <a:srgbClr val="00BA38"/>
          </a:solidFill>
          <a:ln w="38100">
            <a:solidFill>
              <a:srgbClr val="00BA38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u="sng" dirty="0" smtClean="0">
                <a:solidFill>
                  <a:schemeClr val="tx2"/>
                </a:solidFill>
              </a:rPr>
              <a:t>d-8.6-fb</a:t>
            </a:r>
            <a:br>
              <a:rPr lang="en-US" sz="1600" u="sng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6M </a:t>
            </a:r>
            <a:r>
              <a:rPr lang="hu-HU" sz="1600" dirty="0" err="1">
                <a:solidFill>
                  <a:schemeClr val="tx2"/>
                </a:solidFill>
              </a:rPr>
              <a:t>vertices</a:t>
            </a:r>
            <a:r>
              <a:rPr lang="en-US" sz="1600" dirty="0" smtClean="0">
                <a:solidFill>
                  <a:schemeClr val="tx2"/>
                </a:solidFill>
              </a:rPr>
              <a:t>,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422M edges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5963715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Ubuntu Server, 512 GB RAM,</a:t>
            </a:r>
            <a:br>
              <a:rPr lang="en-US" dirty="0" smtClean="0"/>
            </a:br>
            <a:r>
              <a:rPr lang="en-US" dirty="0" smtClean="0"/>
              <a:t>64 CPU cores, 128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GAP benchmark</a:t>
            </a:r>
            <a:r>
              <a:rPr lang="hu-HU" dirty="0" smtClean="0"/>
              <a:t> </a:t>
            </a:r>
            <a:r>
              <a:rPr lang="hu-HU" dirty="0" err="1" smtClean="0"/>
              <a:t>suite</a:t>
            </a:r>
            <a:endParaRPr lang="en-US" dirty="0"/>
          </a:p>
        </p:txBody>
      </p:sp>
      <p:pic>
        <p:nvPicPr>
          <p:cNvPr id="4" name="Tartalom helye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8250"/>
            <a:ext cx="585225" cy="757350"/>
          </a:xfrm>
          <a:ln w="12700">
            <a:solidFill>
              <a:schemeClr val="accent1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781463" y="5911426"/>
            <a:ext cx="5466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S. </a:t>
            </a:r>
            <a:r>
              <a:rPr lang="hu-HU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Beamer</a:t>
            </a:r>
            <a:r>
              <a:rPr lang="hu-HU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K. </a:t>
            </a:r>
            <a:r>
              <a:rPr lang="hu-HU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Asanovic</a:t>
            </a:r>
            <a:r>
              <a:rPr lang="hu-HU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D. </a:t>
            </a:r>
            <a:r>
              <a:rPr lang="hu-HU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Patterson</a:t>
            </a:r>
            <a:r>
              <a:rPr lang="hu-HU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GAP Benchmark </a:t>
            </a:r>
            <a:r>
              <a:rPr lang="hu-HU" sz="22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Suite</a:t>
            </a:r>
            <a:r>
              <a:rPr lang="en-US" sz="2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arXiv</a:t>
            </a:r>
            <a:r>
              <a:rPr lang="hu-HU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2017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90500" y="857255"/>
            <a:ext cx="11811000" cy="508880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of the </a:t>
            </a:r>
            <a: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Berkeley 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 Algorithm </a:t>
            </a:r>
            <a: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</a:t>
            </a:r>
          </a:p>
          <a:p>
            <a:pPr defTabSz="914400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authors as the direction-optimizing BFS algorithm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Six algorithms: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BFS, SSSP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PageRank, connected components,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betweenness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centrality, triangle count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Five data sets</a:t>
            </a:r>
            <a:r>
              <a:rPr lang="en-U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Twitter, Web, Road, </a:t>
            </a:r>
            <a:r>
              <a:rPr lang="en-US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Kron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Urand</a:t>
            </a:r>
            <a:endParaRPr lang="en-US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24M to 134M vertices, 68M to 2.1B edges</a:t>
            </a:r>
          </a:p>
          <a:p>
            <a:pPr lvl="1" defTabSz="914400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Weighted/unweighted, directed/undirected</a:t>
            </a:r>
            <a:endParaRPr lang="en-US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 efficient baseline implementation in C++</a:t>
            </a:r>
          </a:p>
          <a:p>
            <a:pPr defTabSz="914400"/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Maintained on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arXiv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v1: 2015, …, v4: 2017</a:t>
            </a:r>
          </a:p>
          <a:p>
            <a:pPr defTabSz="914400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Kép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946057"/>
            <a:ext cx="714175" cy="757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7124500" y="6080702"/>
            <a:ext cx="50786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gap.cs.berkeley.edu/benchmark.html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SuiteSparse:GraphBLAS</a:t>
            </a:r>
            <a:r>
              <a:rPr lang="en-US" dirty="0" smtClean="0"/>
              <a:t> and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 IISWC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SRG presentation">
  <a:themeElements>
    <a:clrScheme name="3. egyéni séma">
      <a:dk1>
        <a:srgbClr val="000000"/>
      </a:dk1>
      <a:lt1>
        <a:srgbClr val="FFFFFF"/>
      </a:lt1>
      <a:dk2>
        <a:srgbClr val="FFFFFF"/>
      </a:dk2>
      <a:lt2>
        <a:srgbClr val="262626"/>
      </a:lt2>
      <a:accent1>
        <a:srgbClr val="000000"/>
      </a:accent1>
      <a:accent2>
        <a:srgbClr val="FBB4AE"/>
      </a:accent2>
      <a:accent3>
        <a:srgbClr val="B3CDE3"/>
      </a:accent3>
      <a:accent4>
        <a:srgbClr val="CCEBC5"/>
      </a:accent4>
      <a:accent5>
        <a:srgbClr val="DECBE4"/>
      </a:accent5>
      <a:accent6>
        <a:srgbClr val="FED9A6"/>
      </a:accent6>
      <a:hlink>
        <a:srgbClr val="0038AE"/>
      </a:hlink>
      <a:folHlink>
        <a:srgbClr val="0038AE"/>
      </a:folHlink>
    </a:clrScheme>
    <a:fontScheme name="2. egyéni sém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>
            <a:solidFill>
              <a:schemeClr val="tx2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39469</TotalTime>
  <Words>2066</Words>
  <Application>Microsoft Office PowerPoint</Application>
  <PresentationFormat>Szélesvásznú</PresentationFormat>
  <Paragraphs>1192</Paragraphs>
  <Slides>42</Slides>
  <Notes>7</Notes>
  <HiddenSlides>6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54" baseType="lpstr">
      <vt:lpstr>Clear Sans Bold</vt:lpstr>
      <vt:lpstr>Courier New</vt:lpstr>
      <vt:lpstr>DejaVu Sans</vt:lpstr>
      <vt:lpstr>Open Sans SemiBold</vt:lpstr>
      <vt:lpstr>Consolas</vt:lpstr>
      <vt:lpstr>Calibri</vt:lpstr>
      <vt:lpstr>Wingdings</vt:lpstr>
      <vt:lpstr>Open Sans</vt:lpstr>
      <vt:lpstr>Cambria Math</vt:lpstr>
      <vt:lpstr>Arial</vt:lpstr>
      <vt:lpstr>Trebuchet MS</vt:lpstr>
      <vt:lpstr>FTSRG presentation</vt:lpstr>
      <vt:lpstr>PowerPoint-bemutató</vt:lpstr>
      <vt:lpstr>Colour coding for traversals</vt:lpstr>
      <vt:lpstr>Graph benchmarks</vt:lpstr>
      <vt:lpstr>TPC: Transaction Processing Performance Council</vt:lpstr>
      <vt:lpstr>LDBC: Linked Data Benchmark Council</vt:lpstr>
      <vt:lpstr>Graph processing categories in LDBC</vt:lpstr>
      <vt:lpstr>Preliminary results with SuiteSparse:GB</vt:lpstr>
      <vt:lpstr>The GAP benchmark suite</vt:lpstr>
      <vt:lpstr>SuiteSparse:GraphBLAS and GAP</vt:lpstr>
      <vt:lpstr>Case study: SIGMOD 2014 Contest</vt:lpstr>
      <vt:lpstr>SIGMOD 2014 Programming Contest</vt:lpstr>
      <vt:lpstr>Query template</vt:lpstr>
      <vt:lpstr>Overview of Queries 1, 2, 3</vt:lpstr>
      <vt:lpstr>Q1</vt:lpstr>
      <vt:lpstr>Q2</vt:lpstr>
      <vt:lpstr>Q3</vt:lpstr>
      <vt:lpstr>Q4</vt:lpstr>
      <vt:lpstr>GraphBLAS solution of the queries</vt:lpstr>
      <vt:lpstr>Case study: SIGMOD 2014 Contest</vt:lpstr>
      <vt:lpstr>BFS: Breadth-First SEARCH</vt:lpstr>
      <vt:lpstr>BFS: Breadth-First SEARCH</vt:lpstr>
      <vt:lpstr>BFS: Breadth-First SEARCH</vt:lpstr>
      <vt:lpstr>Case study: SIGMOD 2014 Contest</vt:lpstr>
      <vt:lpstr>Q4: Closeness centrality valueS</vt:lpstr>
      <vt:lpstr>Boolean All-Source BFS algorithm</vt:lpstr>
      <vt:lpstr>Boolean All-Source BFS algorithm</vt:lpstr>
      <vt:lpstr>Case study: SIGMOD 2014 Contest</vt:lpstr>
      <vt:lpstr>Bitwise all-source bfs algorithm</vt:lpstr>
      <vt:lpstr>Bitwise All-source BFS algorithm</vt:lpstr>
      <vt:lpstr>Bitwise All-Source BFS algorithm</vt:lpstr>
      <vt:lpstr>Case study: SIGMOD 2014 Contest</vt:lpstr>
      <vt:lpstr>Bidirectional BFS</vt:lpstr>
      <vt:lpstr>Case study: SIGMOD 2014 Contest</vt:lpstr>
      <vt:lpstr>Bidirectional MSBFS algorithm</vt:lpstr>
      <vt:lpstr>Bidirectional MSBFS</vt:lpstr>
      <vt:lpstr>Bidirectional MSBFS</vt:lpstr>
      <vt:lpstr>Bidirectional MSBFS: paths of length ≤ 4</vt:lpstr>
      <vt:lpstr>Bidirectional MSBFS: paths of length = 3</vt:lpstr>
      <vt:lpstr>Case study: SIGMOD 2014 Contest</vt:lpstr>
      <vt:lpstr>Benchmark Results</vt:lpstr>
      <vt:lpstr>Summary</vt:lpstr>
      <vt:lpstr>SIGMOD 2014 Programming Contest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GraphBLAS</dc:title>
  <dc:creator>szarnyasg</dc:creator>
  <cp:lastModifiedBy>Gabor Szarnyas</cp:lastModifiedBy>
  <cp:revision>6492</cp:revision>
  <dcterms:created xsi:type="dcterms:W3CDTF">2013-06-08T09:47:17Z</dcterms:created>
  <dcterms:modified xsi:type="dcterms:W3CDTF">2020-10-01T16:14:35Z</dcterms:modified>
</cp:coreProperties>
</file>