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917" r:id="rId2"/>
    <p:sldId id="1446" r:id="rId3"/>
    <p:sldId id="1447" r:id="rId4"/>
    <p:sldId id="1545" r:id="rId5"/>
    <p:sldId id="1451" r:id="rId6"/>
    <p:sldId id="1602" r:id="rId7"/>
    <p:sldId id="1603" r:id="rId8"/>
  </p:sldIdLst>
  <p:sldSz cx="12192000" cy="6858000"/>
  <p:notesSz cx="6858000" cy="9144000"/>
  <p:embeddedFontLs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 Math" panose="02040503050406030204" pitchFamily="18" charset="0"/>
      <p:regular r:id="rId19"/>
    </p:embeddedFont>
    <p:embeddedFont>
      <p:font typeface="Clear Sans Bold" panose="020B0604020202020204" charset="0"/>
      <p:bold r:id="rId20"/>
    </p:embeddedFont>
    <p:embeddedFont>
      <p:font typeface="Trebuchet MS" panose="020B0603020202020204" pitchFamily="34" charset="0"/>
      <p:regular r:id="rId21"/>
      <p:bold r:id="rId22"/>
      <p:italic r:id="rId23"/>
      <p:boldItalic r:id="rId24"/>
    </p:embeddedFont>
    <p:embeddedFont>
      <p:font typeface="Open Sans SemiBold" panose="020B0706030804020204" pitchFamily="34" charset="0"/>
      <p:bold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76" userDrawn="1">
          <p15:clr>
            <a:srgbClr val="A4A3A4"/>
          </p15:clr>
        </p15:guide>
        <p15:guide id="2" pos="63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inecz János" initials="M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7EB8"/>
    <a:srgbClr val="E41A1C"/>
    <a:srgbClr val="4DAF4A"/>
    <a:srgbClr val="FF7F00"/>
    <a:srgbClr val="7570B3"/>
    <a:srgbClr val="C5C3DF"/>
    <a:srgbClr val="F5A9CF"/>
    <a:srgbClr val="FEB986"/>
    <a:srgbClr val="E7298A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Közepesen sötét stílus 1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Közepesen sötét stíl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88724" autoAdjust="0"/>
  </p:normalViewPr>
  <p:slideViewPr>
    <p:cSldViewPr>
      <p:cViewPr varScale="1">
        <p:scale>
          <a:sx n="125" d="100"/>
          <a:sy n="125" d="100"/>
        </p:scale>
        <p:origin x="1662" y="108"/>
      </p:cViewPr>
      <p:guideLst>
        <p:guide orient="horz" pos="1176"/>
        <p:guide pos="6336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4" d="100"/>
        <a:sy n="94" d="100"/>
      </p:scale>
      <p:origin x="0" y="-4530"/>
    </p:cViewPr>
  </p:sorterViewPr>
  <p:notesViewPr>
    <p:cSldViewPr>
      <p:cViewPr varScale="1">
        <p:scale>
          <a:sx n="56" d="100"/>
          <a:sy n="56" d="100"/>
        </p:scale>
        <p:origin x="798" y="84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0DF98-73A7-40A6-8A84-2EB5B4F2C4CC}" type="datetimeFigureOut">
              <a:rPr lang="hu-HU" smtClean="0"/>
              <a:t>2020.12.12.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CCB88-D127-4977-BCAE-B3A8451B90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5352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30191-0BE1-0142-AFC1-0297AE024A0E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A3C59-3253-3B42-8BE0-F6D0BA6B04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33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A3C59-3253-3B42-8BE0-F6D0BA6B04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49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A3C59-3253-3B42-8BE0-F6D0BA6B04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98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A3C59-3253-3B42-8BE0-F6D0BA6B04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2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844795"/>
            <a:ext cx="12192000" cy="13620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 anchorCtr="0"/>
          <a:lstStyle>
            <a:lvl1pPr algn="ctr">
              <a:defRPr sz="4000" b="1" cap="none" baseline="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" y="50799"/>
            <a:ext cx="12192000" cy="756000"/>
          </a:xfrm>
          <a:prstGeom prst="rect">
            <a:avLst/>
          </a:prstGeom>
          <a:noFill/>
          <a:ln w="19050">
            <a:noFill/>
          </a:ln>
        </p:spPr>
        <p:txBody>
          <a:bodyPr/>
          <a:lstStyle>
            <a:lvl1pPr algn="l">
              <a:defRPr b="1" cap="all" baseline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0500" y="857254"/>
            <a:ext cx="11811000" cy="5529263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tx1">
                  <a:lumMod val="95000"/>
                  <a:lumOff val="5000"/>
                </a:schemeClr>
              </a:buClr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Tx/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Tx/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Tx/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931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Tx/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Tx/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Tx/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38100" y="50799"/>
            <a:ext cx="12192000" cy="756000"/>
          </a:xfrm>
          <a:prstGeom prst="rect">
            <a:avLst/>
          </a:prstGeom>
          <a:noFill/>
          <a:ln w="19050">
            <a:noFill/>
          </a:ln>
        </p:spPr>
        <p:txBody>
          <a:bodyPr/>
          <a:lstStyle>
            <a:lvl1pPr algn="l">
              <a:defRPr b="1" cap="all" baseline="0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9" name="Tartalom helye 2"/>
          <p:cNvSpPr>
            <a:spLocks noGrp="1"/>
          </p:cNvSpPr>
          <p:nvPr>
            <p:ph sz="half" idx="10"/>
          </p:nvPr>
        </p:nvSpPr>
        <p:spPr>
          <a:xfrm>
            <a:off x="6124575" y="1825625"/>
            <a:ext cx="5181600" cy="4351338"/>
          </a:xfrm>
        </p:spPr>
        <p:txBody>
          <a:bodyPr/>
          <a:lstStyle>
            <a:lvl1pPr>
              <a:buClrTx/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Tx/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Tx/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439485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92" r:id="rId3"/>
    <p:sldLayoutId id="214748369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Trebuchet MS" panose="020B06030202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7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3.png"/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51.png"/><Relationship Id="rId15" Type="http://schemas.openxmlformats.org/officeDocument/2006/relationships/image" Target="../media/image217.png"/><Relationship Id="rId10" Type="http://schemas.openxmlformats.org/officeDocument/2006/relationships/image" Target="../media/image393.png"/><Relationship Id="rId14" Type="http://schemas.openxmlformats.org/officeDocument/2006/relationships/image" Target="../media/image214.png"/><Relationship Id="rId9" Type="http://schemas.openxmlformats.org/officeDocument/2006/relationships/image" Target="../media/image301.png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16.png"/><Relationship Id="rId13" Type="http://schemas.openxmlformats.org/officeDocument/2006/relationships/image" Target="../media/image570.png"/><Relationship Id="rId3" Type="http://schemas.openxmlformats.org/officeDocument/2006/relationships/image" Target="../media/image332.png"/><Relationship Id="rId17" Type="http://schemas.openxmlformats.org/officeDocument/2006/relationships/image" Target="../media/image215.png"/><Relationship Id="rId12" Type="http://schemas.openxmlformats.org/officeDocument/2006/relationships/image" Target="../media/image41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213.png"/><Relationship Id="rId10" Type="http://schemas.openxmlformats.org/officeDocument/2006/relationships/image" Target="../media/image3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623421"/>
            <a:ext cx="12192000" cy="43447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Introduction to </a:t>
            </a:r>
            <a:r>
              <a:rPr lang="en-US" sz="4400" b="1" dirty="0" err="1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GraphBLAS</a:t>
            </a:r>
            <a:endParaRPr lang="en-US" sz="4400" b="1" dirty="0" smtClean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ctr"/>
            <a:r>
              <a:rPr lang="hu-HU" dirty="0">
                <a:latin typeface="Open Sans" panose="020B0606030504020204" pitchFamily="34" charset="0"/>
              </a:rPr>
              <a:t/>
            </a:r>
            <a:br>
              <a:rPr lang="hu-HU" dirty="0">
                <a:latin typeface="Open Sans" panose="020B0606030504020204" pitchFamily="34" charset="0"/>
              </a:rPr>
            </a:br>
            <a:r>
              <a:rPr lang="en-US" sz="4000" dirty="0" smtClean="0">
                <a:ea typeface="Open Sans SemiBold" panose="020B0706030804020204" pitchFamily="34" charset="0"/>
                <a:cs typeface="Open Sans SemiBold" panose="020B0706030804020204" pitchFamily="34" charset="0"/>
              </a:rPr>
              <a:t>Appendix</a:t>
            </a:r>
          </a:p>
          <a:p>
            <a:pPr algn="ctr"/>
            <a:r>
              <a:rPr lang="hu-HU" dirty="0" smtClean="0">
                <a:latin typeface="Open Sans" panose="020B0606030504020204" pitchFamily="34" charset="0"/>
              </a:rPr>
              <a:t/>
            </a:r>
            <a:br>
              <a:rPr lang="hu-HU" dirty="0" smtClean="0">
                <a:latin typeface="Open Sans" panose="020B0606030504020204" pitchFamily="34" charset="0"/>
              </a:rPr>
            </a:br>
            <a:r>
              <a:rPr lang="en-US" sz="36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Gábor</a:t>
            </a:r>
            <a:r>
              <a:rPr lang="hu-HU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Szárnyas</a:t>
            </a:r>
            <a:endParaRPr lang="en-US" sz="36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szarnyas@mit.bme.hu</a:t>
            </a:r>
            <a:endParaRPr lang="hu-HU" sz="36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8" descr="https://www.bme.hu/sites/default/files/mediakit/bme_logo_kic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25" y="5365043"/>
            <a:ext cx="2771074" cy="89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156375" y="5365043"/>
            <a:ext cx="3174599" cy="890519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2710918" y="579662"/>
            <a:ext cx="6529554" cy="428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 dirty="0">
              <a:solidFill>
                <a:srgbClr val="262626"/>
              </a:solidFill>
              <a:latin typeface="Open Sans" panose="020B0606030504020204" pitchFamily="34" charset="0"/>
              <a:cs typeface="Clear Sans Bold" panose="020B08030302020203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0" t="26997" r="12578" b="27498"/>
          <a:stretch/>
        </p:blipFill>
        <p:spPr>
          <a:xfrm>
            <a:off x="3777949" y="5238801"/>
            <a:ext cx="1905000" cy="1143000"/>
          </a:xfrm>
          <a:prstGeom prst="rect">
            <a:avLst/>
          </a:prstGeom>
        </p:spPr>
      </p:pic>
      <p:pic>
        <p:nvPicPr>
          <p:cNvPr id="9" name="Picture 2" descr="CWI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466"/>
          <a:stretch/>
        </p:blipFill>
        <p:spPr bwMode="auto">
          <a:xfrm>
            <a:off x="9804400" y="5419776"/>
            <a:ext cx="179070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06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learnt: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857255"/>
            <a:ext cx="12001500" cy="5886445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+mj-lt"/>
              </a:rPr>
              <a:t>BFS, SSSP,</a:t>
            </a:r>
            <a:r>
              <a:rPr lang="en-US" sz="2400" dirty="0" smtClean="0"/>
              <a:t> and </a:t>
            </a:r>
            <a:r>
              <a:rPr lang="en-US" sz="2400" dirty="0" smtClean="0">
                <a:latin typeface="+mj-lt"/>
              </a:rPr>
              <a:t>LCC</a:t>
            </a:r>
            <a:r>
              <a:rPr lang="en-US" sz="2400" dirty="0" smtClean="0"/>
              <a:t> are all very good examples.</a:t>
            </a:r>
          </a:p>
          <a:p>
            <a:r>
              <a:rPr lang="en-US" sz="2400" dirty="0" smtClean="0">
                <a:latin typeface="+mj-lt"/>
              </a:rPr>
              <a:t>PageRank</a:t>
            </a:r>
            <a:r>
              <a:rPr lang="en-US" sz="2400" dirty="0" smtClean="0"/>
              <a:t> is okay:</a:t>
            </a:r>
          </a:p>
          <a:p>
            <a:pPr lvl="1"/>
            <a:r>
              <a:rPr lang="en-US" sz="2000" dirty="0" smtClean="0"/>
              <a:t>It demonstrates the expressive power and conciseness of </a:t>
            </a:r>
            <a:r>
              <a:rPr lang="en-US" sz="2000" dirty="0" err="1" smtClean="0"/>
              <a:t>GraphBLAS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However, the details are difficult to grasp during a presentation.</a:t>
            </a:r>
          </a:p>
          <a:p>
            <a:pPr lvl="1"/>
            <a:r>
              <a:rPr lang="en-US" sz="2000" dirty="0" smtClean="0"/>
              <a:t>It also highlights one of the limitations of </a:t>
            </a:r>
            <a:r>
              <a:rPr lang="en-US" sz="2000" dirty="0" err="1" smtClean="0"/>
              <a:t>GraphBLAS</a:t>
            </a:r>
            <a:r>
              <a:rPr lang="en-US" sz="2000" dirty="0" smtClean="0"/>
              <a:t>, namely, the lack of sparse solvers (which are outside of the scope of the already massive </a:t>
            </a:r>
            <a:r>
              <a:rPr lang="en-US" sz="2000" dirty="0" err="1" smtClean="0"/>
              <a:t>GraphBLAS</a:t>
            </a:r>
            <a:r>
              <a:rPr lang="en-US" sz="2000" dirty="0" smtClean="0"/>
              <a:t> API)</a:t>
            </a:r>
          </a:p>
          <a:p>
            <a:r>
              <a:rPr lang="en-US" sz="2400" dirty="0" smtClean="0">
                <a:latin typeface="+mj-lt"/>
              </a:rPr>
              <a:t>CDLP</a:t>
            </a:r>
            <a:r>
              <a:rPr lang="en-US" sz="2400" dirty="0" smtClean="0"/>
              <a:t> is not a good example for an intro but might work for an advanced talk.</a:t>
            </a:r>
          </a:p>
          <a:p>
            <a:pPr lvl="1"/>
            <a:r>
              <a:rPr lang="en-US" sz="2000" dirty="0" smtClean="0"/>
              <a:t>Audiences in general do not know this algorithm in advance.</a:t>
            </a:r>
          </a:p>
          <a:p>
            <a:pPr lvl="1"/>
            <a:r>
              <a:rPr lang="en-US" sz="2000" dirty="0" smtClean="0"/>
              <a:t>Efficient formulation of this algorithm requires operations that, strictly speaking, leave the domain of </a:t>
            </a:r>
            <a:r>
              <a:rPr lang="en-US" sz="2000" dirty="0" err="1" smtClean="0"/>
              <a:t>GraphBLAS</a:t>
            </a:r>
            <a:r>
              <a:rPr lang="en-US" sz="2000" dirty="0" smtClean="0"/>
              <a:t> (extract tuples, merge sort, select minimum mode).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 err="1" smtClean="0"/>
              <a:t>GraphBLAS</a:t>
            </a:r>
            <a:r>
              <a:rPr lang="en-US" sz="2000" dirty="0" smtClean="0"/>
              <a:t> graph is not a good fit for the CDLP algorithm. There are no clear-cut communities in the graph and the algorithm does not converge: another example is needed.</a:t>
            </a:r>
          </a:p>
          <a:p>
            <a:r>
              <a:rPr lang="en-US" sz="2400" dirty="0" smtClean="0">
                <a:latin typeface="+mj-lt"/>
              </a:rPr>
              <a:t>WCC</a:t>
            </a:r>
            <a:r>
              <a:rPr lang="en-US" sz="2400" dirty="0" smtClean="0"/>
              <a:t> is not a good example as it needs 20+ minutes to explain.</a:t>
            </a:r>
          </a:p>
          <a:p>
            <a:pPr lvl="1"/>
            <a:r>
              <a:rPr lang="en-US" sz="2000" dirty="0" smtClean="0"/>
              <a:t>The simple formulation requires computing the inverse of a sparse matrix. </a:t>
            </a:r>
            <a:r>
              <a:rPr lang="en-US" sz="2000" dirty="0" err="1" smtClean="0"/>
              <a:t>GraphBLAS</a:t>
            </a:r>
            <a:r>
              <a:rPr lang="en-US" sz="2000" dirty="0" smtClean="0"/>
              <a:t> does not support this operation (with good reason – it’s very inefficient).</a:t>
            </a:r>
          </a:p>
          <a:p>
            <a:pPr lvl="1"/>
            <a:r>
              <a:rPr lang="en-US" sz="2000" dirty="0" smtClean="0"/>
              <a:t>The LACC and </a:t>
            </a:r>
            <a:r>
              <a:rPr lang="en-US" sz="2000" dirty="0" err="1" smtClean="0"/>
              <a:t>FastSV</a:t>
            </a:r>
            <a:r>
              <a:rPr lang="en-US" sz="2000" dirty="0" smtClean="0"/>
              <a:t> formulations are quite complex and deserve their own talk.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729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learnt: 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500" y="857254"/>
                <a:ext cx="12001500" cy="5695946"/>
              </a:xfrm>
            </p:spPr>
            <p:txBody>
              <a:bodyPr/>
              <a:lstStyle/>
              <a:p>
                <a:r>
                  <a:rPr lang="en-US" sz="2400" dirty="0" smtClean="0">
                    <a:latin typeface="+mj-lt"/>
                  </a:rPr>
                  <a:t>Triangle count</a:t>
                </a:r>
                <a:r>
                  <a:rPr lang="en-US" sz="2400" dirty="0" smtClean="0"/>
                  <a:t> is a good example, especially the </a:t>
                </a:r>
                <a:r>
                  <a:rPr lang="hu-HU" sz="2400" dirty="0" err="1" smtClean="0"/>
                  <a:t>vertex</a:t>
                </a:r>
                <a:r>
                  <a:rPr lang="en-US" sz="2400" dirty="0" smtClean="0"/>
                  <a:t>-wise variant.</a:t>
                </a:r>
              </a:p>
              <a:p>
                <a:pPr lvl="1"/>
                <a:r>
                  <a:rPr lang="en-US" sz="2000" dirty="0" smtClean="0">
                    <a:latin typeface="+mj-lt"/>
                  </a:rPr>
                  <a:t>Cohen’s algorithm</a:t>
                </a:r>
                <a:r>
                  <a:rPr lang="en-US" sz="2000" dirty="0" smtClean="0"/>
                  <a:t> is interesting.</a:t>
                </a:r>
              </a:p>
              <a:p>
                <a:pPr lvl="1"/>
                <a:r>
                  <a:rPr lang="en-US" sz="2000" dirty="0" smtClean="0"/>
                  <a:t>Numerous optimizations were published recently for the problem of triangle count in LA.</a:t>
                </a:r>
              </a:p>
              <a:p>
                <a:r>
                  <a:rPr lang="en-US" sz="2400" dirty="0" smtClean="0"/>
                  <a:t>The </a:t>
                </a:r>
                <a:r>
                  <a:rPr lang="en-US" sz="2400" dirty="0" smtClean="0">
                    <a:latin typeface="+mj-lt"/>
                  </a:rPr>
                  <a:t>Floyd-</a:t>
                </a:r>
                <a:r>
                  <a:rPr lang="en-US" sz="2400" dirty="0" err="1" smtClean="0">
                    <a:latin typeface="+mj-lt"/>
                  </a:rPr>
                  <a:t>Warshall</a:t>
                </a:r>
                <a:r>
                  <a:rPr lang="en-US" sz="2400" dirty="0" smtClean="0">
                    <a:latin typeface="+mj-lt"/>
                  </a:rPr>
                  <a:t> algorithm for all shortest paths</a:t>
                </a:r>
                <a:r>
                  <a:rPr lang="en-US" sz="2400" dirty="0" smtClean="0"/>
                  <a:t> would be very interesting.</a:t>
                </a:r>
              </a:p>
              <a:p>
                <a:pPr lvl="1"/>
                <a:r>
                  <a:rPr lang="en-US" sz="2000" dirty="0" smtClean="0"/>
                  <a:t>Audience often now it as one of the LA-based graph algorithms.</a:t>
                </a:r>
              </a:p>
              <a:p>
                <a:pPr lvl="1"/>
                <a:r>
                  <a:rPr lang="en-US" sz="2000" dirty="0" smtClean="0"/>
                  <a:t>However, it operates on dense matrices.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-truss</a:t>
                </a:r>
                <a:r>
                  <a:rPr lang="en-US" sz="2400" dirty="0" smtClean="0"/>
                  <a:t> and </a:t>
                </a:r>
                <a:r>
                  <a:rPr lang="en-US" sz="2400" dirty="0" err="1" smtClean="0">
                    <a:latin typeface="+mj-lt"/>
                  </a:rPr>
                  <a:t>Luby’s</a:t>
                </a:r>
                <a:r>
                  <a:rPr lang="en-US" sz="2400" dirty="0" smtClean="0">
                    <a:latin typeface="+mj-lt"/>
                  </a:rPr>
                  <a:t> algorithm</a:t>
                </a:r>
                <a:r>
                  <a:rPr lang="en-US" sz="2400" dirty="0" smtClean="0"/>
                  <a:t> would be “okay” examples.</a:t>
                </a:r>
              </a:p>
              <a:p>
                <a:pPr lvl="1"/>
                <a:r>
                  <a:rPr lang="en-US" sz="2000" dirty="0" smtClean="0"/>
                  <a:t>Audiences often do not know these algorithms and might find it difficult to grasp them.</a:t>
                </a:r>
              </a:p>
              <a:p>
                <a:pPr lvl="1"/>
                <a:r>
                  <a:rPr lang="en-US" sz="2000" dirty="0" smtClean="0"/>
                  <a:t>The 4-truss of the </a:t>
                </a:r>
                <a:r>
                  <a:rPr lang="en-US" sz="2000" dirty="0" err="1" smtClean="0"/>
                  <a:t>GraphBLAS</a:t>
                </a:r>
                <a:r>
                  <a:rPr lang="en-US" sz="2000" dirty="0" smtClean="0"/>
                  <a:t> graph is empty: another example is needed.</a:t>
                </a:r>
              </a:p>
              <a:p>
                <a:r>
                  <a:rPr lang="en-US" sz="2400" dirty="0" err="1" smtClean="0">
                    <a:latin typeface="+mj-lt"/>
                  </a:rPr>
                  <a:t>Betweenness</a:t>
                </a:r>
                <a:r>
                  <a:rPr lang="en-US" sz="2400" dirty="0" smtClean="0">
                    <a:latin typeface="+mj-lt"/>
                  </a:rPr>
                  <a:t> centrality</a:t>
                </a:r>
                <a:r>
                  <a:rPr lang="en-US" sz="2400" dirty="0" smtClean="0"/>
                  <a:t> is a very complex example.</a:t>
                </a:r>
              </a:p>
              <a:p>
                <a:pPr lvl="1"/>
                <a:r>
                  <a:rPr lang="en-US" sz="2000" dirty="0" smtClean="0"/>
                  <a:t>I think it would only work for audiences already familiar with </a:t>
                </a:r>
                <a:r>
                  <a:rPr lang="en-US" sz="2000" dirty="0" err="1" smtClean="0"/>
                  <a:t>GraphBLAS</a:t>
                </a:r>
                <a:r>
                  <a:rPr lang="en-US" sz="2000" dirty="0" smtClean="0"/>
                  <a:t>.</a:t>
                </a:r>
              </a:p>
              <a:p>
                <a:r>
                  <a:rPr lang="en-US" sz="2400" dirty="0" smtClean="0"/>
                  <a:t>The </a:t>
                </a:r>
                <a:r>
                  <a:rPr lang="en-US" sz="2400" dirty="0" smtClean="0">
                    <a:latin typeface="+mj-lt"/>
                  </a:rPr>
                  <a:t>Edmonds-Karp algorithm for max-flow/min-cut</a:t>
                </a:r>
                <a:r>
                  <a:rPr lang="en-US" sz="2400" dirty="0" smtClean="0"/>
                  <a:t> is very complex.</a:t>
                </a:r>
              </a:p>
              <a:p>
                <a:r>
                  <a:rPr lang="en-US" sz="2400" dirty="0" err="1" smtClean="0">
                    <a:latin typeface="+mj-lt"/>
                  </a:rPr>
                  <a:t>Boruvka’s</a:t>
                </a:r>
                <a:r>
                  <a:rPr lang="en-US" sz="2400" dirty="0" smtClean="0">
                    <a:latin typeface="+mj-lt"/>
                  </a:rPr>
                  <a:t> algorithm</a:t>
                </a:r>
                <a:r>
                  <a:rPr lang="en-US" sz="2400" dirty="0" smtClean="0"/>
                  <a:t> would be interesting to formulate in </a:t>
                </a:r>
                <a:r>
                  <a:rPr lang="en-US" sz="2400" dirty="0" err="1" smtClean="0"/>
                  <a:t>GraphBLAS</a:t>
                </a:r>
                <a:r>
                  <a:rPr lang="en-US" sz="2400" dirty="0" smtClean="0"/>
                  <a:t>.</a:t>
                </a:r>
              </a:p>
              <a:p>
                <a:r>
                  <a:rPr lang="en-US" sz="2400" dirty="0" smtClean="0">
                    <a:latin typeface="+mj-lt"/>
                  </a:rPr>
                  <a:t>Graph </a:t>
                </a:r>
                <a:r>
                  <a:rPr lang="en-US" sz="2400" dirty="0" err="1" smtClean="0">
                    <a:latin typeface="+mj-lt"/>
                  </a:rPr>
                  <a:t>colouring</a:t>
                </a:r>
                <a:r>
                  <a:rPr lang="en-US" sz="2400" dirty="0" smtClean="0"/>
                  <a:t> problems </a:t>
                </a:r>
                <a:r>
                  <a:rPr lang="en-US" sz="2400" dirty="0"/>
                  <a:t>would be interesting to formulate in </a:t>
                </a:r>
                <a:r>
                  <a:rPr lang="en-US" sz="2400" dirty="0" err="1"/>
                  <a:t>GraphBLAS</a:t>
                </a:r>
                <a:r>
                  <a:rPr lang="en-US" sz="2400" dirty="0"/>
                  <a:t>.</a:t>
                </a:r>
                <a:endParaRPr lang="en-US" sz="2400" dirty="0" smtClean="0"/>
              </a:p>
              <a:p>
                <a:endParaRPr lang="en-US" sz="2400" dirty="0" smtClean="0"/>
              </a:p>
              <a:p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" y="857254"/>
                <a:ext cx="12001500" cy="5695946"/>
              </a:xfrm>
              <a:blipFill>
                <a:blip r:embed="rId2"/>
                <a:stretch>
                  <a:fillRect l="-660" t="-857" b="-17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017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 historical overview of research on sparse matrix multiplication.</a:t>
            </a:r>
          </a:p>
          <a:p>
            <a:r>
              <a:rPr lang="en-US" dirty="0" smtClean="0"/>
              <a:t>Add bidirectional BFS algorithm.</a:t>
            </a:r>
          </a:p>
          <a:p>
            <a:r>
              <a:rPr lang="en-US" dirty="0" smtClean="0"/>
              <a:t>Discuss design patterns for handling graph queries 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 multiplying by </a:t>
            </a:r>
            <a:r>
              <a:rPr lang="en-US" dirty="0" smtClean="0"/>
              <a:t>a diagonal </a:t>
            </a:r>
            <a:r>
              <a:rPr lang="en-US" dirty="0"/>
              <a:t>matrix </a:t>
            </a:r>
            <a:r>
              <a:rPr lang="en-US" dirty="0" smtClean="0"/>
              <a:t>from the left selects source vertices and is a “sticky” operation</a:t>
            </a:r>
            <a:endParaRPr lang="en-US" dirty="0"/>
          </a:p>
          <a:p>
            <a:r>
              <a:rPr lang="en-US" dirty="0" smtClean="0"/>
              <a:t>How to represent a typed graph as a matrix?</a:t>
            </a:r>
          </a:p>
          <a:p>
            <a:pPr lvl="1"/>
            <a:r>
              <a:rPr lang="en-US" dirty="0" smtClean="0"/>
              <a:t>A square matrix with labels in it (using the LOR.ISEQ operator)</a:t>
            </a:r>
          </a:p>
          <a:p>
            <a:pPr lvl="1"/>
            <a:r>
              <a:rPr lang="en-US" dirty="0" smtClean="0"/>
              <a:t>Multiple square matrices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/>
              <a:t>r</a:t>
            </a:r>
            <a:r>
              <a:rPr lang="en-US" dirty="0" smtClean="0"/>
              <a:t>ectangular (not necessarily square) matrices that capture each type as a bipartite graph</a:t>
            </a:r>
          </a:p>
        </p:txBody>
      </p:sp>
    </p:spTree>
    <p:extLst>
      <p:ext uri="{BB962C8B-B14F-4D97-AF65-F5344CB8AC3E}">
        <p14:creationId xmlns:p14="http://schemas.microsoft.com/office/powerpoint/2010/main" val="95110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 representations</a:t>
            </a:r>
          </a:p>
          <a:p>
            <a:pPr lvl="1"/>
            <a:r>
              <a:rPr lang="en-US" dirty="0" smtClean="0"/>
              <a:t>The ‘typical’ sparse matrix data structures: CSR, CRS</a:t>
            </a:r>
          </a:p>
          <a:p>
            <a:pPr lvl="1"/>
            <a:r>
              <a:rPr lang="en-US" dirty="0" smtClean="0"/>
              <a:t>Basic </a:t>
            </a:r>
            <a:r>
              <a:rPr lang="en-US" dirty="0"/>
              <a:t>u</a:t>
            </a:r>
            <a:r>
              <a:rPr lang="en-US" dirty="0" smtClean="0"/>
              <a:t>pdatable data structures: COO, LIL, DOK</a:t>
            </a:r>
          </a:p>
          <a:p>
            <a:pPr lvl="1"/>
            <a:r>
              <a:rPr lang="en-US" dirty="0" smtClean="0"/>
              <a:t>Advanced updatable data structures: Hornet, </a:t>
            </a:r>
            <a:r>
              <a:rPr lang="en-US" dirty="0" err="1" smtClean="0"/>
              <a:t>faim</a:t>
            </a:r>
            <a:endParaRPr lang="en-US" dirty="0" smtClean="0"/>
          </a:p>
          <a:p>
            <a:r>
              <a:rPr lang="en-US" dirty="0" smtClean="0"/>
              <a:t>Important algorithms</a:t>
            </a:r>
          </a:p>
          <a:p>
            <a:pPr lvl="1"/>
            <a:r>
              <a:rPr lang="en-US" dirty="0" smtClean="0"/>
              <a:t>Matrix multiplication (dot, hash, heap, </a:t>
            </a:r>
            <a:r>
              <a:rPr lang="en-US" dirty="0" err="1" smtClean="0"/>
              <a:t>Gustavson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Advanced </a:t>
            </a:r>
            <a:r>
              <a:rPr lang="en-US" dirty="0" err="1" smtClean="0"/>
              <a:t>GraphBLAS</a:t>
            </a:r>
            <a:r>
              <a:rPr lang="en-US" dirty="0" smtClean="0"/>
              <a:t> features</a:t>
            </a:r>
          </a:p>
          <a:p>
            <a:pPr lvl="1"/>
            <a:r>
              <a:rPr lang="en-US" dirty="0" smtClean="0"/>
              <a:t>the accumulator</a:t>
            </a:r>
          </a:p>
          <a:p>
            <a:pPr lvl="1"/>
            <a:r>
              <a:rPr lang="en-US" dirty="0" smtClean="0"/>
              <a:t>merge/replace</a:t>
            </a:r>
          </a:p>
          <a:p>
            <a:pPr lvl="1"/>
            <a:r>
              <a:rPr lang="en-US" dirty="0" smtClean="0"/>
              <a:t>submatrix extraction, assignment, </a:t>
            </a:r>
            <a:r>
              <a:rPr lang="en-US" dirty="0" err="1" smtClean="0"/>
              <a:t>Kronecker</a:t>
            </a:r>
            <a:r>
              <a:rPr lang="en-US" dirty="0" smtClean="0"/>
              <a:t> product</a:t>
            </a:r>
          </a:p>
        </p:txBody>
      </p:sp>
    </p:spTree>
    <p:extLst>
      <p:ext uri="{BB962C8B-B14F-4D97-AF65-F5344CB8AC3E}">
        <p14:creationId xmlns:p14="http://schemas.microsoft.com/office/powerpoint/2010/main" val="401584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ím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element-wise addition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750" t="-14516" b="-2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6" name="Táblázat 16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26720" y="3696280"/>
              <a:ext cx="2926080" cy="2926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57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GB" sz="2400" b="1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𝐀</m:t>
                                </m:r>
                              </m:oMath>
                            </m:oMathPara>
                          </a14:m>
                          <a:endParaRPr lang="en-GB" sz="24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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b="0" dirty="0" smtClean="0">
                              <a:solidFill>
                                <a:schemeClr val="tx1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b="0" dirty="0" smtClean="0">
                              <a:solidFill>
                                <a:schemeClr val="tx1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b="0" dirty="0" smtClean="0">
                              <a:solidFill>
                                <a:schemeClr val="tx1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b="0" dirty="0" smtClean="0">
                              <a:solidFill>
                                <a:schemeClr val="tx1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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b="0" dirty="0" smtClean="0">
                              <a:solidFill>
                                <a:schemeClr val="tx1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6" name="Táblázat 16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0471094"/>
                  </p:ext>
                </p:extLst>
              </p:nvPr>
            </p:nvGraphicFramePr>
            <p:xfrm>
              <a:off x="426720" y="3696280"/>
              <a:ext cx="2926080" cy="2926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57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3"/>
                          <a:stretch>
                            <a:fillRect t="-26667" r="-711667" b="-7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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b="0" dirty="0" smtClean="0">
                              <a:solidFill>
                                <a:schemeClr val="tx1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b="0" dirty="0" smtClean="0">
                              <a:solidFill>
                                <a:schemeClr val="tx1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b="0" dirty="0" smtClean="0">
                              <a:solidFill>
                                <a:schemeClr val="tx1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b="0" dirty="0" smtClean="0">
                              <a:solidFill>
                                <a:schemeClr val="tx1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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b="0" dirty="0" smtClean="0">
                              <a:solidFill>
                                <a:schemeClr val="tx1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Táblázat 4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160520" y="3696280"/>
              <a:ext cx="2926080" cy="2926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57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GB" sz="2400" b="1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𝐁</m:t>
                                </m:r>
                              </m:oMath>
                            </m:oMathPara>
                          </a14:m>
                          <a:endParaRPr lang="en-GB" sz="24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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b="0" dirty="0" smtClean="0">
                              <a:solidFill>
                                <a:schemeClr val="tx1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b="0" dirty="0" smtClean="0">
                              <a:solidFill>
                                <a:schemeClr val="tx1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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b="0" dirty="0" smtClean="0">
                              <a:solidFill>
                                <a:schemeClr val="tx1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Táblázat 4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5593380"/>
                  </p:ext>
                </p:extLst>
              </p:nvPr>
            </p:nvGraphicFramePr>
            <p:xfrm>
              <a:off x="4160520" y="3696280"/>
              <a:ext cx="2926080" cy="2926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57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4"/>
                          <a:stretch>
                            <a:fillRect t="-26667" r="-711667" b="-7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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b="0" dirty="0" smtClean="0">
                              <a:solidFill>
                                <a:schemeClr val="tx1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b="0" dirty="0" smtClean="0">
                              <a:solidFill>
                                <a:schemeClr val="tx1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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b="0" dirty="0" smtClean="0">
                              <a:solidFill>
                                <a:schemeClr val="tx1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églalap 3"/>
              <p:cNvSpPr/>
              <p:nvPr/>
            </p:nvSpPr>
            <p:spPr>
              <a:xfrm>
                <a:off x="3505200" y="1700173"/>
                <a:ext cx="53412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églalap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700173"/>
                <a:ext cx="534121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églalap 72"/>
              <p:cNvSpPr/>
              <p:nvPr/>
            </p:nvSpPr>
            <p:spPr>
              <a:xfrm>
                <a:off x="3505200" y="5029200"/>
                <a:ext cx="53412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3" name="Téglalap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029200"/>
                <a:ext cx="534121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églalap 73"/>
              <p:cNvSpPr/>
              <p:nvPr/>
            </p:nvSpPr>
            <p:spPr>
              <a:xfrm>
                <a:off x="7345129" y="1700173"/>
                <a:ext cx="5982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4" name="Téglalap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129" y="1700173"/>
                <a:ext cx="598241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églalap 75"/>
              <p:cNvSpPr/>
              <p:nvPr/>
            </p:nvSpPr>
            <p:spPr>
              <a:xfrm>
                <a:off x="7345129" y="5029200"/>
                <a:ext cx="5982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6" name="Téglalap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129" y="5029200"/>
                <a:ext cx="598241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9" name="Görbe összekötő 49"/>
          <p:cNvCxnSpPr>
            <a:stCxn id="191" idx="0"/>
            <a:endCxn id="211" idx="1"/>
          </p:cNvCxnSpPr>
          <p:nvPr/>
        </p:nvCxnSpPr>
        <p:spPr>
          <a:xfrm rot="16200000" flipH="1">
            <a:off x="2089619" y="560082"/>
            <a:ext cx="40500" cy="1525038"/>
          </a:xfrm>
          <a:prstGeom prst="curvedConnector3">
            <a:avLst>
              <a:gd name="adj1" fmla="val -588289"/>
            </a:avLst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Görbe összekötő 52"/>
          <p:cNvCxnSpPr>
            <a:stCxn id="193" idx="6"/>
            <a:endCxn id="195" idx="6"/>
          </p:cNvCxnSpPr>
          <p:nvPr/>
        </p:nvCxnSpPr>
        <p:spPr>
          <a:xfrm flipH="1">
            <a:off x="1451786" y="1500842"/>
            <a:ext cx="9144" cy="1259506"/>
          </a:xfrm>
          <a:prstGeom prst="curvedConnector3">
            <a:avLst>
              <a:gd name="adj1" fmla="val -3199888"/>
            </a:avLst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örbe összekötő 58"/>
          <p:cNvCxnSpPr>
            <a:stCxn id="199" idx="6"/>
            <a:endCxn id="198" idx="6"/>
          </p:cNvCxnSpPr>
          <p:nvPr/>
        </p:nvCxnSpPr>
        <p:spPr>
          <a:xfrm flipH="1">
            <a:off x="3106843" y="1549544"/>
            <a:ext cx="12725" cy="1160712"/>
          </a:xfrm>
          <a:prstGeom prst="curvedConnector3">
            <a:avLst>
              <a:gd name="adj1" fmla="val -1297446"/>
            </a:avLst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Görbe összekötő 74"/>
          <p:cNvCxnSpPr>
            <a:stCxn id="205" idx="3"/>
            <a:endCxn id="197" idx="5"/>
          </p:cNvCxnSpPr>
          <p:nvPr/>
        </p:nvCxnSpPr>
        <p:spPr>
          <a:xfrm rot="5400000" flipH="1">
            <a:off x="2128649" y="2184571"/>
            <a:ext cx="62558" cy="1414296"/>
          </a:xfrm>
          <a:prstGeom prst="curvedConnector3">
            <a:avLst>
              <a:gd name="adj1" fmla="val -378062"/>
            </a:avLst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Görbe összekötő 86"/>
          <p:cNvCxnSpPr>
            <a:stCxn id="194" idx="2"/>
            <a:endCxn id="192" idx="2"/>
          </p:cNvCxnSpPr>
          <p:nvPr/>
        </p:nvCxnSpPr>
        <p:spPr>
          <a:xfrm rot="10800000">
            <a:off x="1131922" y="1495703"/>
            <a:ext cx="5557" cy="1264268"/>
          </a:xfrm>
          <a:prstGeom prst="curvedConnector3">
            <a:avLst>
              <a:gd name="adj1" fmla="val 6013496"/>
            </a:avLst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Ellipszis 6"/>
          <p:cNvSpPr/>
          <p:nvPr/>
        </p:nvSpPr>
        <p:spPr>
          <a:xfrm>
            <a:off x="1268426" y="2797556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188" name="Ellipszis 7"/>
          <p:cNvSpPr/>
          <p:nvPr/>
        </p:nvSpPr>
        <p:spPr>
          <a:xfrm>
            <a:off x="2967688" y="2797556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189" name="Ellipszis 10"/>
          <p:cNvSpPr/>
          <p:nvPr/>
        </p:nvSpPr>
        <p:spPr>
          <a:xfrm>
            <a:off x="1268426" y="1436940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190" name="Ellipszis 11"/>
          <p:cNvSpPr/>
          <p:nvPr/>
        </p:nvSpPr>
        <p:spPr>
          <a:xfrm>
            <a:off x="2967688" y="1436940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191" name="Ellipszis 10"/>
          <p:cNvSpPr/>
          <p:nvPr/>
        </p:nvSpPr>
        <p:spPr>
          <a:xfrm>
            <a:off x="1320350" y="1302351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192" name="Ellipszis 10"/>
          <p:cNvSpPr/>
          <p:nvPr/>
        </p:nvSpPr>
        <p:spPr>
          <a:xfrm>
            <a:off x="1131921" y="1468703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193" name="Ellipszis 10"/>
          <p:cNvSpPr/>
          <p:nvPr/>
        </p:nvSpPr>
        <p:spPr>
          <a:xfrm>
            <a:off x="1404930" y="1473842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194" name="Ellipszis 10"/>
          <p:cNvSpPr/>
          <p:nvPr/>
        </p:nvSpPr>
        <p:spPr>
          <a:xfrm>
            <a:off x="1137478" y="2732971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195" name="Ellipszis 10"/>
          <p:cNvSpPr/>
          <p:nvPr/>
        </p:nvSpPr>
        <p:spPr>
          <a:xfrm>
            <a:off x="1397786" y="2733348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196" name="Ellipszis 10"/>
          <p:cNvSpPr/>
          <p:nvPr/>
        </p:nvSpPr>
        <p:spPr>
          <a:xfrm>
            <a:off x="1143828" y="2861728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197" name="Ellipszis 10"/>
          <p:cNvSpPr/>
          <p:nvPr/>
        </p:nvSpPr>
        <p:spPr>
          <a:xfrm>
            <a:off x="1406688" y="2814348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198" name="Ellipszis 7"/>
          <p:cNvSpPr/>
          <p:nvPr/>
        </p:nvSpPr>
        <p:spPr>
          <a:xfrm>
            <a:off x="3052843" y="2683256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199" name="Ellipszis 11"/>
          <p:cNvSpPr/>
          <p:nvPr/>
        </p:nvSpPr>
        <p:spPr>
          <a:xfrm>
            <a:off x="3065568" y="1522544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200" name="Ellipszis 11"/>
          <p:cNvSpPr/>
          <p:nvPr/>
        </p:nvSpPr>
        <p:spPr>
          <a:xfrm>
            <a:off x="3109607" y="1436940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204" name="Ellipszis 7"/>
          <p:cNvSpPr/>
          <p:nvPr/>
        </p:nvSpPr>
        <p:spPr>
          <a:xfrm>
            <a:off x="3109223" y="2807080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205" name="Ellipszis 7"/>
          <p:cNvSpPr/>
          <p:nvPr/>
        </p:nvSpPr>
        <p:spPr>
          <a:xfrm>
            <a:off x="2859168" y="2876906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206" name="Ellipszis 7"/>
          <p:cNvSpPr/>
          <p:nvPr/>
        </p:nvSpPr>
        <p:spPr>
          <a:xfrm>
            <a:off x="2948596" y="2934856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207" name="Ellipszis 28"/>
          <p:cNvSpPr/>
          <p:nvPr/>
        </p:nvSpPr>
        <p:spPr>
          <a:xfrm>
            <a:off x="1122468" y="2653310"/>
            <a:ext cx="345917" cy="342492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</a:t>
            </a:r>
            <a:endParaRPr lang="hu-HU" sz="4000" b="1" dirty="0">
              <a:solidFill>
                <a:schemeClr val="tx1"/>
              </a:solidFill>
            </a:endParaRPr>
          </a:p>
        </p:txBody>
      </p:sp>
      <p:sp>
        <p:nvSpPr>
          <p:cNvPr id="209" name="Ellipszis 31"/>
          <p:cNvSpPr/>
          <p:nvPr/>
        </p:nvSpPr>
        <p:spPr>
          <a:xfrm>
            <a:off x="2821730" y="2653310"/>
            <a:ext cx="345917" cy="342492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</a:t>
            </a:r>
            <a:endParaRPr lang="hu-HU" sz="4000" b="1" dirty="0">
              <a:solidFill>
                <a:schemeClr val="tx1"/>
              </a:solidFill>
            </a:endParaRPr>
          </a:p>
        </p:txBody>
      </p:sp>
      <p:sp>
        <p:nvSpPr>
          <p:cNvPr id="210" name="Ellipszis 34"/>
          <p:cNvSpPr/>
          <p:nvPr/>
        </p:nvSpPr>
        <p:spPr>
          <a:xfrm>
            <a:off x="1122468" y="1292694"/>
            <a:ext cx="345917" cy="342492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</a:t>
            </a:r>
            <a:endParaRPr lang="hu-HU" sz="4000" b="1" dirty="0">
              <a:solidFill>
                <a:schemeClr val="tx1"/>
              </a:solidFill>
            </a:endParaRPr>
          </a:p>
        </p:txBody>
      </p:sp>
      <p:sp>
        <p:nvSpPr>
          <p:cNvPr id="211" name="Ellipszis 35"/>
          <p:cNvSpPr/>
          <p:nvPr/>
        </p:nvSpPr>
        <p:spPr>
          <a:xfrm>
            <a:off x="2821730" y="1292694"/>
            <a:ext cx="345917" cy="342492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</a:t>
            </a:r>
            <a:endParaRPr lang="hu-HU" sz="4000" b="1" dirty="0">
              <a:solidFill>
                <a:schemeClr val="tx1"/>
              </a:solidFill>
            </a:endParaRPr>
          </a:p>
        </p:txBody>
      </p:sp>
      <p:cxnSp>
        <p:nvCxnSpPr>
          <p:cNvPr id="213" name="Görbe összekötő 58"/>
          <p:cNvCxnSpPr>
            <a:stCxn id="220" idx="6"/>
            <a:endCxn id="219" idx="6"/>
          </p:cNvCxnSpPr>
          <p:nvPr/>
        </p:nvCxnSpPr>
        <p:spPr>
          <a:xfrm flipH="1">
            <a:off x="5127864" y="1554838"/>
            <a:ext cx="12725" cy="1160712"/>
          </a:xfrm>
          <a:prstGeom prst="curvedConnector3">
            <a:avLst>
              <a:gd name="adj1" fmla="val -1297446"/>
            </a:avLst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Görbe összekötő 61"/>
          <p:cNvCxnSpPr>
            <a:stCxn id="221" idx="6"/>
            <a:endCxn id="222" idx="0"/>
          </p:cNvCxnSpPr>
          <p:nvPr/>
        </p:nvCxnSpPr>
        <p:spPr>
          <a:xfrm>
            <a:off x="5184628" y="1469234"/>
            <a:ext cx="1478419" cy="1188239"/>
          </a:xfrm>
          <a:prstGeom prst="curvedConnector2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Görbe összekötő 82"/>
          <p:cNvCxnSpPr>
            <a:stCxn id="225" idx="7"/>
            <a:endCxn id="224" idx="1"/>
          </p:cNvCxnSpPr>
          <p:nvPr/>
        </p:nvCxnSpPr>
        <p:spPr>
          <a:xfrm rot="5400000" flipH="1" flipV="1">
            <a:off x="5832678" y="2153286"/>
            <a:ext cx="10655" cy="1323339"/>
          </a:xfrm>
          <a:prstGeom prst="curvedConnector3">
            <a:avLst>
              <a:gd name="adj1" fmla="val 2051506"/>
            </a:avLst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Ellipszis 5"/>
          <p:cNvSpPr/>
          <p:nvPr/>
        </p:nvSpPr>
        <p:spPr>
          <a:xfrm>
            <a:off x="6636047" y="2802850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217" name="Ellipszis 7"/>
          <p:cNvSpPr/>
          <p:nvPr/>
        </p:nvSpPr>
        <p:spPr>
          <a:xfrm>
            <a:off x="4988709" y="2802850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218" name="Ellipszis 11"/>
          <p:cNvSpPr/>
          <p:nvPr/>
        </p:nvSpPr>
        <p:spPr>
          <a:xfrm>
            <a:off x="4988709" y="1442234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219" name="Ellipszis 7"/>
          <p:cNvSpPr/>
          <p:nvPr/>
        </p:nvSpPr>
        <p:spPr>
          <a:xfrm>
            <a:off x="5073864" y="2688550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220" name="Ellipszis 11"/>
          <p:cNvSpPr/>
          <p:nvPr/>
        </p:nvSpPr>
        <p:spPr>
          <a:xfrm>
            <a:off x="5086589" y="1527838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221" name="Ellipszis 11"/>
          <p:cNvSpPr/>
          <p:nvPr/>
        </p:nvSpPr>
        <p:spPr>
          <a:xfrm>
            <a:off x="5130628" y="1442234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222" name="Ellipszis 5"/>
          <p:cNvSpPr/>
          <p:nvPr/>
        </p:nvSpPr>
        <p:spPr>
          <a:xfrm>
            <a:off x="6636047" y="2657473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223" name="Ellipszis 5"/>
          <p:cNvSpPr/>
          <p:nvPr/>
        </p:nvSpPr>
        <p:spPr>
          <a:xfrm>
            <a:off x="6632707" y="2947096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224" name="Ellipszis 5"/>
          <p:cNvSpPr/>
          <p:nvPr/>
        </p:nvSpPr>
        <p:spPr>
          <a:xfrm>
            <a:off x="6491767" y="2801719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225" name="Ellipszis 7"/>
          <p:cNvSpPr/>
          <p:nvPr/>
        </p:nvSpPr>
        <p:spPr>
          <a:xfrm>
            <a:off x="5130244" y="2812374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226" name="Ellipszis 7"/>
          <p:cNvSpPr/>
          <p:nvPr/>
        </p:nvSpPr>
        <p:spPr>
          <a:xfrm>
            <a:off x="4880189" y="2882200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227" name="Ellipszis 7"/>
          <p:cNvSpPr/>
          <p:nvPr/>
        </p:nvSpPr>
        <p:spPr>
          <a:xfrm>
            <a:off x="4969617" y="2940150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228" name="Ellipszis 30"/>
          <p:cNvSpPr/>
          <p:nvPr/>
        </p:nvSpPr>
        <p:spPr>
          <a:xfrm>
            <a:off x="6490089" y="2658604"/>
            <a:ext cx="345917" cy="342492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</a:t>
            </a:r>
            <a:endParaRPr lang="hu-HU" sz="4000" b="1" dirty="0">
              <a:solidFill>
                <a:schemeClr val="tx1"/>
              </a:solidFill>
            </a:endParaRPr>
          </a:p>
        </p:txBody>
      </p:sp>
      <p:sp>
        <p:nvSpPr>
          <p:cNvPr id="229" name="Ellipszis 31"/>
          <p:cNvSpPr/>
          <p:nvPr/>
        </p:nvSpPr>
        <p:spPr>
          <a:xfrm>
            <a:off x="4842751" y="2658604"/>
            <a:ext cx="345917" cy="342492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</a:t>
            </a:r>
            <a:endParaRPr lang="hu-HU" sz="4000" b="1" dirty="0">
              <a:solidFill>
                <a:schemeClr val="tx1"/>
              </a:solidFill>
            </a:endParaRPr>
          </a:p>
        </p:txBody>
      </p:sp>
      <p:sp>
        <p:nvSpPr>
          <p:cNvPr id="230" name="Ellipszis 35"/>
          <p:cNvSpPr/>
          <p:nvPr/>
        </p:nvSpPr>
        <p:spPr>
          <a:xfrm>
            <a:off x="4842751" y="1297988"/>
            <a:ext cx="345917" cy="342492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</a:t>
            </a:r>
            <a:endParaRPr lang="hu-HU" sz="4000" b="1" dirty="0">
              <a:solidFill>
                <a:schemeClr val="tx1"/>
              </a:solidFill>
            </a:endParaRPr>
          </a:p>
        </p:txBody>
      </p:sp>
      <p:cxnSp>
        <p:nvCxnSpPr>
          <p:cNvPr id="260" name="Görbe összekötő 49"/>
          <p:cNvCxnSpPr>
            <a:stCxn id="271" idx="0"/>
            <a:endCxn id="288" idx="1"/>
          </p:cNvCxnSpPr>
          <p:nvPr/>
        </p:nvCxnSpPr>
        <p:spPr>
          <a:xfrm rot="16200000" flipH="1">
            <a:off x="9352334" y="568429"/>
            <a:ext cx="40500" cy="1525038"/>
          </a:xfrm>
          <a:prstGeom prst="curvedConnector3">
            <a:avLst>
              <a:gd name="adj1" fmla="val -588289"/>
            </a:avLst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Görbe összekötő 52"/>
          <p:cNvCxnSpPr>
            <a:stCxn id="273" idx="6"/>
            <a:endCxn id="275" idx="6"/>
          </p:cNvCxnSpPr>
          <p:nvPr/>
        </p:nvCxnSpPr>
        <p:spPr>
          <a:xfrm flipH="1">
            <a:off x="8714501" y="1509189"/>
            <a:ext cx="9144" cy="1259506"/>
          </a:xfrm>
          <a:prstGeom prst="curvedConnector3">
            <a:avLst>
              <a:gd name="adj1" fmla="val -3199888"/>
            </a:avLst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Görbe összekötő 58"/>
          <p:cNvCxnSpPr>
            <a:stCxn id="279" idx="6"/>
            <a:endCxn id="278" idx="6"/>
          </p:cNvCxnSpPr>
          <p:nvPr/>
        </p:nvCxnSpPr>
        <p:spPr>
          <a:xfrm flipH="1">
            <a:off x="10369558" y="1557891"/>
            <a:ext cx="12725" cy="1160712"/>
          </a:xfrm>
          <a:prstGeom prst="curvedConnector3">
            <a:avLst>
              <a:gd name="adj1" fmla="val -1297446"/>
            </a:avLst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Görbe összekötő 61"/>
          <p:cNvCxnSpPr>
            <a:stCxn id="280" idx="6"/>
          </p:cNvCxnSpPr>
          <p:nvPr/>
        </p:nvCxnSpPr>
        <p:spPr>
          <a:xfrm>
            <a:off x="10426322" y="1472287"/>
            <a:ext cx="1478419" cy="1188239"/>
          </a:xfrm>
          <a:prstGeom prst="curvedConnector2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Görbe összekötő 74"/>
          <p:cNvCxnSpPr>
            <a:stCxn id="282" idx="3"/>
            <a:endCxn id="277" idx="5"/>
          </p:cNvCxnSpPr>
          <p:nvPr/>
        </p:nvCxnSpPr>
        <p:spPr>
          <a:xfrm rot="5400000" flipH="1">
            <a:off x="9391364" y="2192918"/>
            <a:ext cx="62558" cy="1414296"/>
          </a:xfrm>
          <a:prstGeom prst="curvedConnector3">
            <a:avLst>
              <a:gd name="adj1" fmla="val -378062"/>
            </a:avLst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Görbe összekötő 82"/>
          <p:cNvCxnSpPr>
            <a:stCxn id="281" idx="7"/>
          </p:cNvCxnSpPr>
          <p:nvPr/>
        </p:nvCxnSpPr>
        <p:spPr>
          <a:xfrm rot="5400000" flipH="1" flipV="1">
            <a:off x="11074372" y="2156339"/>
            <a:ext cx="10655" cy="1323339"/>
          </a:xfrm>
          <a:prstGeom prst="curvedConnector3">
            <a:avLst>
              <a:gd name="adj1" fmla="val 2051506"/>
            </a:avLst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Görbe összekötő 86"/>
          <p:cNvCxnSpPr>
            <a:stCxn id="274" idx="2"/>
            <a:endCxn id="272" idx="2"/>
          </p:cNvCxnSpPr>
          <p:nvPr/>
        </p:nvCxnSpPr>
        <p:spPr>
          <a:xfrm rot="10800000">
            <a:off x="8394637" y="1504050"/>
            <a:ext cx="5557" cy="1264268"/>
          </a:xfrm>
          <a:prstGeom prst="curvedConnector3">
            <a:avLst>
              <a:gd name="adj1" fmla="val 6013496"/>
            </a:avLst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Ellipszis 6"/>
          <p:cNvSpPr/>
          <p:nvPr/>
        </p:nvSpPr>
        <p:spPr>
          <a:xfrm>
            <a:off x="8531141" y="2805903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268" name="Ellipszis 7"/>
          <p:cNvSpPr/>
          <p:nvPr/>
        </p:nvSpPr>
        <p:spPr>
          <a:xfrm>
            <a:off x="10230403" y="2805903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269" name="Ellipszis 10"/>
          <p:cNvSpPr/>
          <p:nvPr/>
        </p:nvSpPr>
        <p:spPr>
          <a:xfrm>
            <a:off x="8531141" y="1445287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270" name="Ellipszis 11"/>
          <p:cNvSpPr/>
          <p:nvPr/>
        </p:nvSpPr>
        <p:spPr>
          <a:xfrm>
            <a:off x="10230403" y="1445287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271" name="Ellipszis 10"/>
          <p:cNvSpPr/>
          <p:nvPr/>
        </p:nvSpPr>
        <p:spPr>
          <a:xfrm>
            <a:off x="8583065" y="1310698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272" name="Ellipszis 10"/>
          <p:cNvSpPr/>
          <p:nvPr/>
        </p:nvSpPr>
        <p:spPr>
          <a:xfrm>
            <a:off x="8394636" y="1477050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273" name="Ellipszis 10"/>
          <p:cNvSpPr/>
          <p:nvPr/>
        </p:nvSpPr>
        <p:spPr>
          <a:xfrm>
            <a:off x="8667645" y="1482189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274" name="Ellipszis 10"/>
          <p:cNvSpPr/>
          <p:nvPr/>
        </p:nvSpPr>
        <p:spPr>
          <a:xfrm>
            <a:off x="8400193" y="2741318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275" name="Ellipszis 10"/>
          <p:cNvSpPr/>
          <p:nvPr/>
        </p:nvSpPr>
        <p:spPr>
          <a:xfrm>
            <a:off x="8660501" y="2741695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276" name="Ellipszis 10"/>
          <p:cNvSpPr/>
          <p:nvPr/>
        </p:nvSpPr>
        <p:spPr>
          <a:xfrm>
            <a:off x="8406543" y="2870075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277" name="Ellipszis 10"/>
          <p:cNvSpPr/>
          <p:nvPr/>
        </p:nvSpPr>
        <p:spPr>
          <a:xfrm>
            <a:off x="8669403" y="2822695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278" name="Ellipszis 7"/>
          <p:cNvSpPr/>
          <p:nvPr/>
        </p:nvSpPr>
        <p:spPr>
          <a:xfrm>
            <a:off x="10315558" y="2691603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279" name="Ellipszis 11"/>
          <p:cNvSpPr/>
          <p:nvPr/>
        </p:nvSpPr>
        <p:spPr>
          <a:xfrm>
            <a:off x="10328283" y="1530891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280" name="Ellipszis 11"/>
          <p:cNvSpPr/>
          <p:nvPr/>
        </p:nvSpPr>
        <p:spPr>
          <a:xfrm>
            <a:off x="10372322" y="1445287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281" name="Ellipszis 7"/>
          <p:cNvSpPr/>
          <p:nvPr/>
        </p:nvSpPr>
        <p:spPr>
          <a:xfrm>
            <a:off x="10371938" y="2815427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282" name="Ellipszis 7"/>
          <p:cNvSpPr/>
          <p:nvPr/>
        </p:nvSpPr>
        <p:spPr>
          <a:xfrm>
            <a:off x="10121883" y="2885253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283" name="Ellipszis 7"/>
          <p:cNvSpPr/>
          <p:nvPr/>
        </p:nvSpPr>
        <p:spPr>
          <a:xfrm>
            <a:off x="10211311" y="2943203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284" name="Ellipszis 28"/>
          <p:cNvSpPr/>
          <p:nvPr/>
        </p:nvSpPr>
        <p:spPr>
          <a:xfrm>
            <a:off x="8385183" y="2661657"/>
            <a:ext cx="345917" cy="342492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</a:t>
            </a:r>
            <a:endParaRPr lang="hu-HU" sz="4000" b="1" dirty="0">
              <a:solidFill>
                <a:schemeClr val="tx1"/>
              </a:solidFill>
            </a:endParaRPr>
          </a:p>
        </p:txBody>
      </p:sp>
      <p:sp>
        <p:nvSpPr>
          <p:cNvPr id="285" name="Ellipszis 30"/>
          <p:cNvSpPr/>
          <p:nvPr/>
        </p:nvSpPr>
        <p:spPr>
          <a:xfrm>
            <a:off x="11731783" y="2661657"/>
            <a:ext cx="345917" cy="342492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</a:t>
            </a:r>
            <a:endParaRPr lang="hu-HU" sz="4000" b="1" dirty="0">
              <a:solidFill>
                <a:schemeClr val="tx1"/>
              </a:solidFill>
            </a:endParaRPr>
          </a:p>
        </p:txBody>
      </p:sp>
      <p:sp>
        <p:nvSpPr>
          <p:cNvPr id="286" name="Ellipszis 31"/>
          <p:cNvSpPr/>
          <p:nvPr/>
        </p:nvSpPr>
        <p:spPr>
          <a:xfrm>
            <a:off x="10084445" y="2661657"/>
            <a:ext cx="345917" cy="342492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</a:t>
            </a:r>
            <a:endParaRPr lang="hu-HU" sz="4000" b="1" dirty="0">
              <a:solidFill>
                <a:schemeClr val="tx1"/>
              </a:solidFill>
            </a:endParaRPr>
          </a:p>
        </p:txBody>
      </p:sp>
      <p:sp>
        <p:nvSpPr>
          <p:cNvPr id="287" name="Ellipszis 34"/>
          <p:cNvSpPr/>
          <p:nvPr/>
        </p:nvSpPr>
        <p:spPr>
          <a:xfrm>
            <a:off x="8385183" y="1301041"/>
            <a:ext cx="345917" cy="342492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</a:t>
            </a:r>
            <a:endParaRPr lang="hu-HU" sz="4000" b="1" dirty="0">
              <a:solidFill>
                <a:schemeClr val="tx1"/>
              </a:solidFill>
            </a:endParaRPr>
          </a:p>
        </p:txBody>
      </p:sp>
      <p:sp>
        <p:nvSpPr>
          <p:cNvPr id="288" name="Ellipszis 35"/>
          <p:cNvSpPr/>
          <p:nvPr/>
        </p:nvSpPr>
        <p:spPr>
          <a:xfrm>
            <a:off x="10084445" y="1301041"/>
            <a:ext cx="345917" cy="342492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</a:t>
            </a:r>
            <a:endParaRPr lang="hu-HU" sz="4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3" name="Táblázat 16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8238713" y="3760057"/>
              <a:ext cx="3429000" cy="2926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2920">
                      <a:extLst>
                        <a:ext uri="{9D8B030D-6E8A-4147-A177-3AD203B41FA5}">
                          <a16:colId xmlns:a16="http://schemas.microsoft.com/office/drawing/2014/main" val="719204982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6576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GB" sz="2400" b="1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𝐀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2400" b="1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𝐁</m:t>
                                </m:r>
                              </m:oMath>
                            </m:oMathPara>
                          </a14:m>
                          <a:endParaRPr lang="en-GB" sz="24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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b="1" dirty="0" smtClean="0">
                              <a:solidFill>
                                <a:schemeClr val="tx1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1800" b="1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b="1" dirty="0" smtClean="0">
                              <a:solidFill>
                                <a:schemeClr val="tx1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1800" b="1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u-HU" sz="1800" b="1" dirty="0" smtClean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b="1" dirty="0" smtClean="0">
                              <a:solidFill>
                                <a:schemeClr val="tx1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1800" b="1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b="1" dirty="0" smtClean="0">
                              <a:solidFill>
                                <a:schemeClr val="tx1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1800" b="1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b="1" dirty="0" smtClean="0">
                              <a:solidFill>
                                <a:schemeClr val="tx1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1800" b="1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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b="1" dirty="0" smtClean="0">
                              <a:solidFill>
                                <a:schemeClr val="tx1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1800" b="1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3" name="Táblázat 16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671192"/>
                  </p:ext>
                </p:extLst>
              </p:nvPr>
            </p:nvGraphicFramePr>
            <p:xfrm>
              <a:off x="8238713" y="3760057"/>
              <a:ext cx="3429000" cy="2926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2920">
                      <a:extLst>
                        <a:ext uri="{9D8B030D-6E8A-4147-A177-3AD203B41FA5}">
                          <a16:colId xmlns:a16="http://schemas.microsoft.com/office/drawing/2014/main" val="719204982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6576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>
                          <a:noFill/>
                        </a:lnB>
                        <a:blipFill>
                          <a:blip r:embed="rId11"/>
                          <a:stretch>
                            <a:fillRect t="-26667" r="-298601" b="-75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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b="1" dirty="0" smtClean="0">
                              <a:solidFill>
                                <a:schemeClr val="tx1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1800" b="1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b="1" dirty="0" smtClean="0">
                              <a:solidFill>
                                <a:schemeClr val="tx1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1800" b="1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u-HU" sz="1800" b="1" dirty="0" smtClean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b="1" dirty="0" smtClean="0">
                              <a:solidFill>
                                <a:schemeClr val="tx1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1800" b="1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b="1" dirty="0" smtClean="0">
                              <a:solidFill>
                                <a:schemeClr val="tx1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1800" b="1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b="1" dirty="0" smtClean="0">
                              <a:solidFill>
                                <a:schemeClr val="tx1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1800" b="1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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b="1" dirty="0" smtClean="0">
                              <a:solidFill>
                                <a:schemeClr val="tx1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1800" b="1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3976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ím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element-wise multiplication: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750" t="-14516" b="-2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6" name="Táblázat 16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26720" y="3696280"/>
              <a:ext cx="2926080" cy="2926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57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GB" sz="2400" b="1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𝐀</m:t>
                                </m:r>
                              </m:oMath>
                            </m:oMathPara>
                          </a14:m>
                          <a:endParaRPr lang="en-GB" sz="24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baseline="0" dirty="0" smtClean="0">
                              <a:solidFill>
                                <a:schemeClr val="tx1"/>
                              </a:solidFill>
                              <a:latin typeface="Open Sans SemiBold" panose="020B0706030804020204" pitchFamily="34" charset="0"/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4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baseline="0" dirty="0" smtClean="0">
                              <a:solidFill>
                                <a:schemeClr val="tx1"/>
                              </a:solidFill>
                              <a:latin typeface="Open Sans SemiBold" panose="020B0706030804020204" pitchFamily="34" charset="0"/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4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aseline="0" dirty="0" smtClean="0">
                              <a:solidFill>
                                <a:schemeClr val="tx1"/>
                              </a:solidFill>
                              <a:latin typeface="Open Sans SemiBold" panose="020B0706030804020204" pitchFamily="34" charset="0"/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40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baseline="0" dirty="0" smtClean="0">
                              <a:solidFill>
                                <a:schemeClr val="tx1"/>
                              </a:solidFill>
                              <a:latin typeface="Open Sans SemiBold" panose="020B0706030804020204" pitchFamily="34" charset="0"/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4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baseline="0" dirty="0" smtClean="0">
                              <a:solidFill>
                                <a:schemeClr val="tx1"/>
                              </a:solidFill>
                              <a:latin typeface="Open Sans SemiBold" panose="020B0706030804020204" pitchFamily="34" charset="0"/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4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aseline="0" dirty="0" smtClean="0">
                              <a:solidFill>
                                <a:schemeClr val="tx1"/>
                              </a:solidFill>
                              <a:latin typeface="Open Sans SemiBold" panose="020B0706030804020204" pitchFamily="34" charset="0"/>
                              <a:sym typeface="Wingdings" panose="05000000000000000000" pitchFamily="2" charset="2"/>
                            </a:rPr>
                            <a:t></a:t>
                          </a:r>
                          <a:endParaRPr lang="hu-HU" sz="240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b="0" baseline="0" dirty="0" smtClean="0">
                              <a:solidFill>
                                <a:schemeClr val="tx1"/>
                              </a:solidFill>
                              <a:latin typeface="Open Sans SemiBold" panose="020B07060308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b="0" baseline="0" dirty="0" smtClean="0">
                              <a:solidFill>
                                <a:schemeClr val="tx1"/>
                              </a:solidFill>
                              <a:latin typeface="Open Sans SemiBold" panose="020B07060308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baseline="0" dirty="0" smtClean="0">
                              <a:solidFill>
                                <a:schemeClr val="tx1"/>
                              </a:solidFill>
                              <a:latin typeface="Open Sans SemiBold" panose="020B0706030804020204" pitchFamily="34" charset="0"/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4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b="0" baseline="0" dirty="0" smtClean="0">
                              <a:solidFill>
                                <a:schemeClr val="tx1"/>
                              </a:solidFill>
                              <a:latin typeface="Open Sans SemiBold" panose="020B07060308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baseline="0" dirty="0" smtClean="0">
                              <a:solidFill>
                                <a:schemeClr val="tx1"/>
                              </a:solidFill>
                              <a:latin typeface="Open Sans SemiBold" panose="020B0706030804020204" pitchFamily="34" charset="0"/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4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aseline="0" dirty="0" smtClean="0">
                              <a:solidFill>
                                <a:schemeClr val="tx1"/>
                              </a:solidFill>
                              <a:latin typeface="Open Sans SemiBold" panose="020B0706030804020204" pitchFamily="34" charset="0"/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40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b="0" baseline="0" dirty="0" smtClean="0">
                              <a:solidFill>
                                <a:schemeClr val="tx1"/>
                              </a:solidFill>
                              <a:latin typeface="Open Sans SemiBold" panose="020B07060308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baseline="0" dirty="0" smtClean="0">
                              <a:solidFill>
                                <a:schemeClr val="tx1"/>
                              </a:solidFill>
                              <a:latin typeface="Open Sans SemiBold" panose="020B0706030804020204" pitchFamily="34" charset="0"/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4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baseline="0" dirty="0" smtClean="0">
                              <a:solidFill>
                                <a:schemeClr val="tx1"/>
                              </a:solidFill>
                              <a:latin typeface="Open Sans SemiBold" panose="020B0706030804020204" pitchFamily="34" charset="0"/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4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aseline="0" dirty="0" smtClean="0">
                              <a:solidFill>
                                <a:schemeClr val="tx1"/>
                              </a:solidFill>
                              <a:latin typeface="Open Sans SemiBold" panose="020B0706030804020204" pitchFamily="34" charset="0"/>
                              <a:sym typeface="Wingdings" panose="05000000000000000000" pitchFamily="2" charset="2"/>
                            </a:rPr>
                            <a:t></a:t>
                          </a:r>
                          <a:endParaRPr lang="hu-HU" sz="240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b="0" baseline="0" dirty="0" smtClean="0">
                              <a:solidFill>
                                <a:schemeClr val="tx1"/>
                              </a:solidFill>
                              <a:latin typeface="Open Sans SemiBold" panose="020B07060308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6" name="Táblázat 16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7246388"/>
                  </p:ext>
                </p:extLst>
              </p:nvPr>
            </p:nvGraphicFramePr>
            <p:xfrm>
              <a:off x="426720" y="3696280"/>
              <a:ext cx="2926080" cy="2926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57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5"/>
                          <a:stretch>
                            <a:fillRect t="-26667" r="-711667" b="-7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baseline="0" dirty="0" smtClean="0">
                              <a:solidFill>
                                <a:schemeClr val="tx1"/>
                              </a:solidFill>
                              <a:latin typeface="Open Sans SemiBold" panose="020B0706030804020204" pitchFamily="34" charset="0"/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4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baseline="0" dirty="0" smtClean="0">
                              <a:solidFill>
                                <a:schemeClr val="tx1"/>
                              </a:solidFill>
                              <a:latin typeface="Open Sans SemiBold" panose="020B0706030804020204" pitchFamily="34" charset="0"/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4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aseline="0" dirty="0" smtClean="0">
                              <a:solidFill>
                                <a:schemeClr val="tx1"/>
                              </a:solidFill>
                              <a:latin typeface="Open Sans SemiBold" panose="020B0706030804020204" pitchFamily="34" charset="0"/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40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baseline="0" dirty="0" smtClean="0">
                              <a:solidFill>
                                <a:schemeClr val="tx1"/>
                              </a:solidFill>
                              <a:latin typeface="Open Sans SemiBold" panose="020B0706030804020204" pitchFamily="34" charset="0"/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4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baseline="0" dirty="0" smtClean="0">
                              <a:solidFill>
                                <a:schemeClr val="tx1"/>
                              </a:solidFill>
                              <a:latin typeface="Open Sans SemiBold" panose="020B0706030804020204" pitchFamily="34" charset="0"/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4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aseline="0" dirty="0" smtClean="0">
                              <a:solidFill>
                                <a:schemeClr val="tx1"/>
                              </a:solidFill>
                              <a:latin typeface="Open Sans SemiBold" panose="020B0706030804020204" pitchFamily="34" charset="0"/>
                              <a:sym typeface="Wingdings" panose="05000000000000000000" pitchFamily="2" charset="2"/>
                            </a:rPr>
                            <a:t></a:t>
                          </a:r>
                          <a:endParaRPr lang="hu-HU" sz="240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b="0" baseline="0" dirty="0" smtClean="0">
                              <a:solidFill>
                                <a:schemeClr val="tx1"/>
                              </a:solidFill>
                              <a:latin typeface="Open Sans SemiBold" panose="020B07060308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b="0" baseline="0" dirty="0" smtClean="0">
                              <a:solidFill>
                                <a:schemeClr val="tx1"/>
                              </a:solidFill>
                              <a:latin typeface="Open Sans SemiBold" panose="020B07060308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baseline="0" dirty="0" smtClean="0">
                              <a:solidFill>
                                <a:schemeClr val="tx1"/>
                              </a:solidFill>
                              <a:latin typeface="Open Sans SemiBold" panose="020B0706030804020204" pitchFamily="34" charset="0"/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4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b="0" baseline="0" dirty="0" smtClean="0">
                              <a:solidFill>
                                <a:schemeClr val="tx1"/>
                              </a:solidFill>
                              <a:latin typeface="Open Sans SemiBold" panose="020B07060308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baseline="0" dirty="0" smtClean="0">
                              <a:solidFill>
                                <a:schemeClr val="tx1"/>
                              </a:solidFill>
                              <a:latin typeface="Open Sans SemiBold" panose="020B0706030804020204" pitchFamily="34" charset="0"/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4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aseline="0" dirty="0" smtClean="0">
                              <a:solidFill>
                                <a:schemeClr val="tx1"/>
                              </a:solidFill>
                              <a:latin typeface="Open Sans SemiBold" panose="020B0706030804020204" pitchFamily="34" charset="0"/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40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b="0" baseline="0" dirty="0" smtClean="0">
                              <a:solidFill>
                                <a:schemeClr val="tx1"/>
                              </a:solidFill>
                              <a:latin typeface="Open Sans SemiBold" panose="020B07060308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baseline="0" dirty="0" smtClean="0">
                              <a:solidFill>
                                <a:schemeClr val="tx1"/>
                              </a:solidFill>
                              <a:latin typeface="Open Sans SemiBold" panose="020B0706030804020204" pitchFamily="34" charset="0"/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4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baseline="0" dirty="0" smtClean="0">
                              <a:solidFill>
                                <a:schemeClr val="tx1"/>
                              </a:solidFill>
                              <a:latin typeface="Open Sans SemiBold" panose="020B0706030804020204" pitchFamily="34" charset="0"/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4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aseline="0" dirty="0" smtClean="0">
                              <a:solidFill>
                                <a:schemeClr val="tx1"/>
                              </a:solidFill>
                              <a:latin typeface="Open Sans SemiBold" panose="020B0706030804020204" pitchFamily="34" charset="0"/>
                              <a:sym typeface="Wingdings" panose="05000000000000000000" pitchFamily="2" charset="2"/>
                            </a:rPr>
                            <a:t></a:t>
                          </a:r>
                          <a:endParaRPr lang="hu-HU" sz="240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b="0" baseline="0" dirty="0" smtClean="0">
                              <a:solidFill>
                                <a:schemeClr val="tx1"/>
                              </a:solidFill>
                              <a:latin typeface="Open Sans SemiBold" panose="020B07060308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baseline="0" dirty="0">
                            <a:solidFill>
                              <a:schemeClr val="tx1"/>
                            </a:solidFill>
                            <a:latin typeface="Open Sans SemiBold" panose="020B07060308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Táblázat 4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160520" y="3696280"/>
              <a:ext cx="2926080" cy="2926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57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GB" sz="2400" b="1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𝐁</m:t>
                                </m:r>
                              </m:oMath>
                            </m:oMathPara>
                          </a14:m>
                          <a:endParaRPr lang="en-GB" sz="24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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b="0" dirty="0" smtClean="0">
                              <a:solidFill>
                                <a:schemeClr val="tx1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b="0" dirty="0" smtClean="0">
                              <a:solidFill>
                                <a:schemeClr val="tx1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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b="0" dirty="0" smtClean="0">
                              <a:solidFill>
                                <a:schemeClr val="tx1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Táblázat 4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3338217"/>
                  </p:ext>
                </p:extLst>
              </p:nvPr>
            </p:nvGraphicFramePr>
            <p:xfrm>
              <a:off x="4160520" y="3696280"/>
              <a:ext cx="2926080" cy="2926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57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6"/>
                          <a:stretch>
                            <a:fillRect t="-26667" r="-711667" b="-7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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b="0" dirty="0" smtClean="0">
                              <a:solidFill>
                                <a:schemeClr val="tx1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b="0" dirty="0" smtClean="0">
                              <a:solidFill>
                                <a:schemeClr val="tx1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</a:t>
                          </a:r>
                          <a:endParaRPr lang="hu-H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b="0" dirty="0" smtClean="0">
                              <a:solidFill>
                                <a:schemeClr val="tx1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0" dirty="0">
                            <a:solidFill>
                              <a:schemeClr val="tx1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églalap 72"/>
              <p:cNvSpPr/>
              <p:nvPr/>
            </p:nvSpPr>
            <p:spPr>
              <a:xfrm>
                <a:off x="3504479" y="5029200"/>
                <a:ext cx="53412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3" name="Téglalap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479" y="5029200"/>
                <a:ext cx="534121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églalap 75"/>
              <p:cNvSpPr/>
              <p:nvPr/>
            </p:nvSpPr>
            <p:spPr>
              <a:xfrm>
                <a:off x="7345129" y="5029200"/>
                <a:ext cx="5982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6" name="Téglalap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129" y="5029200"/>
                <a:ext cx="598241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églalap 3"/>
              <p:cNvSpPr/>
              <p:nvPr/>
            </p:nvSpPr>
            <p:spPr>
              <a:xfrm>
                <a:off x="3504479" y="1700173"/>
                <a:ext cx="53412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4" name="Téglalap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479" y="1700173"/>
                <a:ext cx="534121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églalap 73"/>
              <p:cNvSpPr/>
              <p:nvPr/>
            </p:nvSpPr>
            <p:spPr>
              <a:xfrm>
                <a:off x="7345129" y="1700173"/>
                <a:ext cx="5982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5" name="Téglalap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129" y="1700173"/>
                <a:ext cx="598241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Görbe összekötő 49"/>
          <p:cNvCxnSpPr>
            <a:stCxn id="96" idx="0"/>
            <a:endCxn id="112" idx="1"/>
          </p:cNvCxnSpPr>
          <p:nvPr/>
        </p:nvCxnSpPr>
        <p:spPr>
          <a:xfrm rot="16200000" flipH="1">
            <a:off x="2089619" y="560082"/>
            <a:ext cx="40500" cy="1525038"/>
          </a:xfrm>
          <a:prstGeom prst="curvedConnector3">
            <a:avLst>
              <a:gd name="adj1" fmla="val -588289"/>
            </a:avLst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örbe összekötő 52"/>
          <p:cNvCxnSpPr>
            <a:stCxn id="98" idx="6"/>
            <a:endCxn id="100" idx="6"/>
          </p:cNvCxnSpPr>
          <p:nvPr/>
        </p:nvCxnSpPr>
        <p:spPr>
          <a:xfrm flipH="1">
            <a:off x="1451786" y="1500842"/>
            <a:ext cx="9144" cy="1259506"/>
          </a:xfrm>
          <a:prstGeom prst="curvedConnector3">
            <a:avLst>
              <a:gd name="adj1" fmla="val -3199888"/>
            </a:avLst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örbe összekötő 58"/>
          <p:cNvCxnSpPr>
            <a:stCxn id="104" idx="6"/>
            <a:endCxn id="103" idx="6"/>
          </p:cNvCxnSpPr>
          <p:nvPr/>
        </p:nvCxnSpPr>
        <p:spPr>
          <a:xfrm flipH="1">
            <a:off x="3106843" y="1549544"/>
            <a:ext cx="12725" cy="1160712"/>
          </a:xfrm>
          <a:prstGeom prst="curvedConnector3">
            <a:avLst>
              <a:gd name="adj1" fmla="val -1297446"/>
            </a:avLst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örbe összekötő 74"/>
          <p:cNvCxnSpPr>
            <a:stCxn id="107" idx="3"/>
            <a:endCxn id="102" idx="5"/>
          </p:cNvCxnSpPr>
          <p:nvPr/>
        </p:nvCxnSpPr>
        <p:spPr>
          <a:xfrm rot="5400000" flipH="1">
            <a:off x="2128649" y="2184571"/>
            <a:ext cx="62558" cy="1414296"/>
          </a:xfrm>
          <a:prstGeom prst="curvedConnector3">
            <a:avLst>
              <a:gd name="adj1" fmla="val -378062"/>
            </a:avLst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örbe összekötő 86"/>
          <p:cNvCxnSpPr>
            <a:stCxn id="99" idx="2"/>
            <a:endCxn id="97" idx="2"/>
          </p:cNvCxnSpPr>
          <p:nvPr/>
        </p:nvCxnSpPr>
        <p:spPr>
          <a:xfrm rot="10800000">
            <a:off x="1131922" y="1495703"/>
            <a:ext cx="5557" cy="1264268"/>
          </a:xfrm>
          <a:prstGeom prst="curvedConnector3">
            <a:avLst>
              <a:gd name="adj1" fmla="val 6013496"/>
            </a:avLst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Ellipszis 6"/>
          <p:cNvSpPr/>
          <p:nvPr/>
        </p:nvSpPr>
        <p:spPr>
          <a:xfrm>
            <a:off x="1268426" y="2797556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93" name="Ellipszis 7"/>
          <p:cNvSpPr/>
          <p:nvPr/>
        </p:nvSpPr>
        <p:spPr>
          <a:xfrm>
            <a:off x="2967688" y="2797556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94" name="Ellipszis 10"/>
          <p:cNvSpPr/>
          <p:nvPr/>
        </p:nvSpPr>
        <p:spPr>
          <a:xfrm>
            <a:off x="1268426" y="1436940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95" name="Ellipszis 11"/>
          <p:cNvSpPr/>
          <p:nvPr/>
        </p:nvSpPr>
        <p:spPr>
          <a:xfrm>
            <a:off x="2967688" y="1436940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96" name="Ellipszis 10"/>
          <p:cNvSpPr/>
          <p:nvPr/>
        </p:nvSpPr>
        <p:spPr>
          <a:xfrm>
            <a:off x="1320350" y="1302351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97" name="Ellipszis 10"/>
          <p:cNvSpPr/>
          <p:nvPr/>
        </p:nvSpPr>
        <p:spPr>
          <a:xfrm>
            <a:off x="1131921" y="1468703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98" name="Ellipszis 10"/>
          <p:cNvSpPr/>
          <p:nvPr/>
        </p:nvSpPr>
        <p:spPr>
          <a:xfrm>
            <a:off x="1404930" y="1473842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99" name="Ellipszis 10"/>
          <p:cNvSpPr/>
          <p:nvPr/>
        </p:nvSpPr>
        <p:spPr>
          <a:xfrm>
            <a:off x="1137478" y="2732971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100" name="Ellipszis 10"/>
          <p:cNvSpPr/>
          <p:nvPr/>
        </p:nvSpPr>
        <p:spPr>
          <a:xfrm>
            <a:off x="1397786" y="2733348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101" name="Ellipszis 10"/>
          <p:cNvSpPr/>
          <p:nvPr/>
        </p:nvSpPr>
        <p:spPr>
          <a:xfrm>
            <a:off x="1143828" y="2861728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102" name="Ellipszis 10"/>
          <p:cNvSpPr/>
          <p:nvPr/>
        </p:nvSpPr>
        <p:spPr>
          <a:xfrm>
            <a:off x="1406688" y="2814348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103" name="Ellipszis 7"/>
          <p:cNvSpPr/>
          <p:nvPr/>
        </p:nvSpPr>
        <p:spPr>
          <a:xfrm>
            <a:off x="3052843" y="2683256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104" name="Ellipszis 11"/>
          <p:cNvSpPr/>
          <p:nvPr/>
        </p:nvSpPr>
        <p:spPr>
          <a:xfrm>
            <a:off x="3065568" y="1522544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105" name="Ellipszis 11"/>
          <p:cNvSpPr/>
          <p:nvPr/>
        </p:nvSpPr>
        <p:spPr>
          <a:xfrm>
            <a:off x="3109607" y="1436940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106" name="Ellipszis 7"/>
          <p:cNvSpPr/>
          <p:nvPr/>
        </p:nvSpPr>
        <p:spPr>
          <a:xfrm>
            <a:off x="3109223" y="2807080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107" name="Ellipszis 7"/>
          <p:cNvSpPr/>
          <p:nvPr/>
        </p:nvSpPr>
        <p:spPr>
          <a:xfrm>
            <a:off x="2859168" y="2876906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108" name="Ellipszis 7"/>
          <p:cNvSpPr/>
          <p:nvPr/>
        </p:nvSpPr>
        <p:spPr>
          <a:xfrm>
            <a:off x="2948596" y="2934856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109" name="Ellipszis 28"/>
          <p:cNvSpPr/>
          <p:nvPr/>
        </p:nvSpPr>
        <p:spPr>
          <a:xfrm>
            <a:off x="1122468" y="2653310"/>
            <a:ext cx="345917" cy="342492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</a:t>
            </a:r>
            <a:endParaRPr lang="hu-HU" sz="4000" b="1" dirty="0">
              <a:solidFill>
                <a:schemeClr val="tx1"/>
              </a:solidFill>
            </a:endParaRPr>
          </a:p>
        </p:txBody>
      </p:sp>
      <p:sp>
        <p:nvSpPr>
          <p:cNvPr id="110" name="Ellipszis 31"/>
          <p:cNvSpPr/>
          <p:nvPr/>
        </p:nvSpPr>
        <p:spPr>
          <a:xfrm>
            <a:off x="2821730" y="2653310"/>
            <a:ext cx="345917" cy="342492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</a:t>
            </a:r>
            <a:endParaRPr lang="hu-HU" sz="4000" b="1" dirty="0">
              <a:solidFill>
                <a:schemeClr val="tx1"/>
              </a:solidFill>
            </a:endParaRPr>
          </a:p>
        </p:txBody>
      </p:sp>
      <p:sp>
        <p:nvSpPr>
          <p:cNvPr id="111" name="Ellipszis 34"/>
          <p:cNvSpPr/>
          <p:nvPr/>
        </p:nvSpPr>
        <p:spPr>
          <a:xfrm>
            <a:off x="1122468" y="1292694"/>
            <a:ext cx="345917" cy="342492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</a:t>
            </a:r>
            <a:endParaRPr lang="hu-HU" sz="4000" b="1" dirty="0">
              <a:solidFill>
                <a:schemeClr val="tx1"/>
              </a:solidFill>
            </a:endParaRPr>
          </a:p>
        </p:txBody>
      </p:sp>
      <p:sp>
        <p:nvSpPr>
          <p:cNvPr id="112" name="Ellipszis 35"/>
          <p:cNvSpPr/>
          <p:nvPr/>
        </p:nvSpPr>
        <p:spPr>
          <a:xfrm>
            <a:off x="2821730" y="1292694"/>
            <a:ext cx="345917" cy="342492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</a:t>
            </a:r>
            <a:endParaRPr lang="hu-HU" sz="4000" b="1" dirty="0">
              <a:solidFill>
                <a:schemeClr val="tx1"/>
              </a:solidFill>
            </a:endParaRPr>
          </a:p>
        </p:txBody>
      </p:sp>
      <p:cxnSp>
        <p:nvCxnSpPr>
          <p:cNvPr id="113" name="Görbe összekötő 58"/>
          <p:cNvCxnSpPr>
            <a:stCxn id="120" idx="6"/>
            <a:endCxn id="119" idx="6"/>
          </p:cNvCxnSpPr>
          <p:nvPr/>
        </p:nvCxnSpPr>
        <p:spPr>
          <a:xfrm flipH="1">
            <a:off x="5127864" y="1554838"/>
            <a:ext cx="12725" cy="1160712"/>
          </a:xfrm>
          <a:prstGeom prst="curvedConnector3">
            <a:avLst>
              <a:gd name="adj1" fmla="val -1297446"/>
            </a:avLst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örbe összekötő 61"/>
          <p:cNvCxnSpPr>
            <a:stCxn id="121" idx="6"/>
            <a:endCxn id="122" idx="0"/>
          </p:cNvCxnSpPr>
          <p:nvPr/>
        </p:nvCxnSpPr>
        <p:spPr>
          <a:xfrm>
            <a:off x="5184628" y="1469234"/>
            <a:ext cx="1478419" cy="1188239"/>
          </a:xfrm>
          <a:prstGeom prst="curvedConnector2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Görbe összekötő 82"/>
          <p:cNvCxnSpPr>
            <a:stCxn id="125" idx="7"/>
            <a:endCxn id="124" idx="1"/>
          </p:cNvCxnSpPr>
          <p:nvPr/>
        </p:nvCxnSpPr>
        <p:spPr>
          <a:xfrm rot="5400000" flipH="1" flipV="1">
            <a:off x="5832678" y="2153286"/>
            <a:ext cx="10655" cy="1323339"/>
          </a:xfrm>
          <a:prstGeom prst="curvedConnector3">
            <a:avLst>
              <a:gd name="adj1" fmla="val 2051506"/>
            </a:avLst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Ellipszis 5"/>
          <p:cNvSpPr/>
          <p:nvPr/>
        </p:nvSpPr>
        <p:spPr>
          <a:xfrm>
            <a:off x="6636047" y="2802850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117" name="Ellipszis 7"/>
          <p:cNvSpPr/>
          <p:nvPr/>
        </p:nvSpPr>
        <p:spPr>
          <a:xfrm>
            <a:off x="4988709" y="2802850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118" name="Ellipszis 11"/>
          <p:cNvSpPr/>
          <p:nvPr/>
        </p:nvSpPr>
        <p:spPr>
          <a:xfrm>
            <a:off x="4988709" y="1442234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119" name="Ellipszis 7"/>
          <p:cNvSpPr/>
          <p:nvPr/>
        </p:nvSpPr>
        <p:spPr>
          <a:xfrm>
            <a:off x="5073864" y="2688550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120" name="Ellipszis 11"/>
          <p:cNvSpPr/>
          <p:nvPr/>
        </p:nvSpPr>
        <p:spPr>
          <a:xfrm>
            <a:off x="5086589" y="1527838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121" name="Ellipszis 11"/>
          <p:cNvSpPr/>
          <p:nvPr/>
        </p:nvSpPr>
        <p:spPr>
          <a:xfrm>
            <a:off x="5130628" y="1442234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122" name="Ellipszis 5"/>
          <p:cNvSpPr/>
          <p:nvPr/>
        </p:nvSpPr>
        <p:spPr>
          <a:xfrm>
            <a:off x="6636047" y="2657473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123" name="Ellipszis 5"/>
          <p:cNvSpPr/>
          <p:nvPr/>
        </p:nvSpPr>
        <p:spPr>
          <a:xfrm>
            <a:off x="6632707" y="2947096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124" name="Ellipszis 5"/>
          <p:cNvSpPr/>
          <p:nvPr/>
        </p:nvSpPr>
        <p:spPr>
          <a:xfrm>
            <a:off x="6491767" y="2801719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125" name="Ellipszis 7"/>
          <p:cNvSpPr/>
          <p:nvPr/>
        </p:nvSpPr>
        <p:spPr>
          <a:xfrm>
            <a:off x="5130244" y="2812374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126" name="Ellipszis 7"/>
          <p:cNvSpPr/>
          <p:nvPr/>
        </p:nvSpPr>
        <p:spPr>
          <a:xfrm>
            <a:off x="4880189" y="2882200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127" name="Ellipszis 7"/>
          <p:cNvSpPr/>
          <p:nvPr/>
        </p:nvSpPr>
        <p:spPr>
          <a:xfrm>
            <a:off x="4969617" y="2940150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128" name="Ellipszis 30"/>
          <p:cNvSpPr/>
          <p:nvPr/>
        </p:nvSpPr>
        <p:spPr>
          <a:xfrm>
            <a:off x="6490089" y="2658604"/>
            <a:ext cx="345917" cy="342492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</a:t>
            </a:r>
            <a:endParaRPr lang="hu-HU" sz="4000" b="1" dirty="0">
              <a:solidFill>
                <a:schemeClr val="tx1"/>
              </a:solidFill>
            </a:endParaRPr>
          </a:p>
        </p:txBody>
      </p:sp>
      <p:sp>
        <p:nvSpPr>
          <p:cNvPr id="129" name="Ellipszis 31"/>
          <p:cNvSpPr/>
          <p:nvPr/>
        </p:nvSpPr>
        <p:spPr>
          <a:xfrm>
            <a:off x="4842751" y="2658604"/>
            <a:ext cx="345917" cy="342492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</a:t>
            </a:r>
            <a:endParaRPr lang="hu-HU" sz="4000" b="1" dirty="0">
              <a:solidFill>
                <a:schemeClr val="tx1"/>
              </a:solidFill>
            </a:endParaRPr>
          </a:p>
        </p:txBody>
      </p:sp>
      <p:sp>
        <p:nvSpPr>
          <p:cNvPr id="130" name="Ellipszis 35"/>
          <p:cNvSpPr/>
          <p:nvPr/>
        </p:nvSpPr>
        <p:spPr>
          <a:xfrm>
            <a:off x="4842751" y="1297988"/>
            <a:ext cx="345917" cy="342492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</a:t>
            </a:r>
            <a:endParaRPr lang="hu-HU" sz="4000" b="1" dirty="0">
              <a:solidFill>
                <a:schemeClr val="tx1"/>
              </a:solidFill>
            </a:endParaRPr>
          </a:p>
        </p:txBody>
      </p:sp>
      <p:cxnSp>
        <p:nvCxnSpPr>
          <p:cNvPr id="133" name="Görbe összekötő 58"/>
          <p:cNvCxnSpPr>
            <a:stCxn id="150" idx="6"/>
            <a:endCxn id="149" idx="6"/>
          </p:cNvCxnSpPr>
          <p:nvPr/>
        </p:nvCxnSpPr>
        <p:spPr>
          <a:xfrm flipH="1">
            <a:off x="10369558" y="1557891"/>
            <a:ext cx="12725" cy="1160712"/>
          </a:xfrm>
          <a:prstGeom prst="curvedConnector3">
            <a:avLst>
              <a:gd name="adj1" fmla="val -1297446"/>
            </a:avLst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Ellipszis 7"/>
          <p:cNvSpPr/>
          <p:nvPr/>
        </p:nvSpPr>
        <p:spPr>
          <a:xfrm>
            <a:off x="10230403" y="2805903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141" name="Ellipszis 11"/>
          <p:cNvSpPr/>
          <p:nvPr/>
        </p:nvSpPr>
        <p:spPr>
          <a:xfrm>
            <a:off x="10230403" y="1445287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149" name="Ellipszis 7"/>
          <p:cNvSpPr/>
          <p:nvPr/>
        </p:nvSpPr>
        <p:spPr>
          <a:xfrm>
            <a:off x="10315558" y="2691603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150" name="Ellipszis 11"/>
          <p:cNvSpPr/>
          <p:nvPr/>
        </p:nvSpPr>
        <p:spPr>
          <a:xfrm>
            <a:off x="10328283" y="1530891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151" name="Ellipszis 11"/>
          <p:cNvSpPr/>
          <p:nvPr/>
        </p:nvSpPr>
        <p:spPr>
          <a:xfrm>
            <a:off x="10372322" y="1445287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152" name="Ellipszis 7"/>
          <p:cNvSpPr/>
          <p:nvPr/>
        </p:nvSpPr>
        <p:spPr>
          <a:xfrm>
            <a:off x="10371938" y="2815427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153" name="Ellipszis 7"/>
          <p:cNvSpPr/>
          <p:nvPr/>
        </p:nvSpPr>
        <p:spPr>
          <a:xfrm>
            <a:off x="10121883" y="2885253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154" name="Ellipszis 7"/>
          <p:cNvSpPr/>
          <p:nvPr/>
        </p:nvSpPr>
        <p:spPr>
          <a:xfrm>
            <a:off x="10211311" y="2943203"/>
            <a:ext cx="54000" cy="54000"/>
          </a:xfrm>
          <a:prstGeom prst="ellipse">
            <a:avLst/>
          </a:prstGeom>
          <a:solidFill>
            <a:srgbClr val="8B4C8E"/>
          </a:solidFill>
          <a:ln w="381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400" b="1" dirty="0" err="1">
              <a:solidFill>
                <a:srgbClr val="FFC000"/>
              </a:solidFill>
            </a:endParaRPr>
          </a:p>
        </p:txBody>
      </p:sp>
      <p:sp>
        <p:nvSpPr>
          <p:cNvPr id="157" name="Ellipszis 31"/>
          <p:cNvSpPr/>
          <p:nvPr/>
        </p:nvSpPr>
        <p:spPr>
          <a:xfrm>
            <a:off x="10084445" y="2661657"/>
            <a:ext cx="345917" cy="342492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</a:t>
            </a:r>
            <a:endParaRPr lang="hu-HU" sz="4000" b="1" dirty="0">
              <a:solidFill>
                <a:schemeClr val="tx1"/>
              </a:solidFill>
            </a:endParaRPr>
          </a:p>
        </p:txBody>
      </p:sp>
      <p:sp>
        <p:nvSpPr>
          <p:cNvPr id="159" name="Ellipszis 35"/>
          <p:cNvSpPr/>
          <p:nvPr/>
        </p:nvSpPr>
        <p:spPr>
          <a:xfrm>
            <a:off x="10084445" y="1301041"/>
            <a:ext cx="345917" cy="342492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</a:t>
            </a:r>
            <a:endParaRPr lang="hu-HU" sz="4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5" name="Táblázat 16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8238713" y="3760057"/>
              <a:ext cx="3429000" cy="2926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2920">
                      <a:extLst>
                        <a:ext uri="{9D8B030D-6E8A-4147-A177-3AD203B41FA5}">
                          <a16:colId xmlns:a16="http://schemas.microsoft.com/office/drawing/2014/main" val="719204982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6576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GB" sz="2400" b="1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𝐀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sz="2400" b="1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𝐁</m:t>
                                </m:r>
                              </m:oMath>
                            </m:oMathPara>
                          </a14:m>
                          <a:endParaRPr lang="en-GB" sz="24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aseline="0" dirty="0" smtClean="0">
                              <a:solidFill>
                                <a:schemeClr val="tx1"/>
                              </a:solidFill>
                              <a:latin typeface="+mn-lt"/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400" baseline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baseline="0" dirty="0" smtClean="0">
                              <a:solidFill>
                                <a:schemeClr val="tx1"/>
                              </a:solidFill>
                              <a:latin typeface="+mn-lt"/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400" b="0" baseline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baseline="0" dirty="0" smtClean="0">
                              <a:solidFill>
                                <a:schemeClr val="tx1"/>
                              </a:solidFill>
                              <a:latin typeface="+mn-lt"/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400" b="0" baseline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aseline="0" dirty="0" smtClean="0">
                              <a:solidFill>
                                <a:schemeClr val="tx1"/>
                              </a:solidFill>
                              <a:latin typeface="+mn-lt"/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400" baseline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baseline="0" dirty="0" smtClean="0">
                              <a:solidFill>
                                <a:schemeClr val="tx1"/>
                              </a:solidFill>
                              <a:latin typeface="+mn-lt"/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400" b="0" baseline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baseline="0" dirty="0" smtClean="0">
                              <a:solidFill>
                                <a:schemeClr val="tx1"/>
                              </a:solidFill>
                              <a:latin typeface="+mn-lt"/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400" b="0" baseline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aseline="0" dirty="0" smtClean="0">
                              <a:solidFill>
                                <a:schemeClr val="tx1"/>
                              </a:solidFill>
                              <a:latin typeface="+mn-lt"/>
                              <a:sym typeface="Wingdings" panose="05000000000000000000" pitchFamily="2" charset="2"/>
                            </a:rPr>
                            <a:t></a:t>
                          </a:r>
                          <a:endParaRPr lang="hu-HU" sz="2400" baseline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hu-HU" sz="2400" baseline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aseline="0" dirty="0" smtClean="0">
                              <a:solidFill>
                                <a:schemeClr val="tx1"/>
                              </a:solidFill>
                              <a:latin typeface="+mn-lt"/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400" baseline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baseline="0" dirty="0">
                            <a:solidFill>
                              <a:schemeClr val="tx1"/>
                            </a:solidFill>
                            <a:latin typeface="+mn-lt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baseline="0" dirty="0">
                            <a:solidFill>
                              <a:schemeClr val="tx1"/>
                            </a:solidFill>
                            <a:latin typeface="+mn-lt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baseline="0" dirty="0">
                            <a:solidFill>
                              <a:schemeClr val="tx1"/>
                            </a:solidFill>
                            <a:latin typeface="+mn-lt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baseline="0" dirty="0">
                            <a:solidFill>
                              <a:schemeClr val="tx1"/>
                            </a:solidFill>
                            <a:latin typeface="+mn-lt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baseline="0" dirty="0">
                            <a:solidFill>
                              <a:schemeClr val="tx1"/>
                            </a:solidFill>
                            <a:latin typeface="+mn-lt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baseline="0" dirty="0">
                            <a:solidFill>
                              <a:schemeClr val="tx1"/>
                            </a:solidFill>
                            <a:latin typeface="+mn-lt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baseline="0" dirty="0">
                            <a:solidFill>
                              <a:schemeClr val="tx1"/>
                            </a:solidFill>
                            <a:latin typeface="+mn-lt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hu-HU" sz="2400" b="0" baseline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baseline="0" dirty="0" smtClean="0">
                              <a:solidFill>
                                <a:schemeClr val="tx1"/>
                              </a:solidFill>
                              <a:latin typeface="+mn-lt"/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400" b="0" baseline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u-HU" sz="1800" b="1" baseline="0" dirty="0" smtClean="0">
                            <a:solidFill>
                              <a:schemeClr val="tx1"/>
                            </a:solidFill>
                            <a:latin typeface="+mn-lt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baseline="0" dirty="0">
                            <a:solidFill>
                              <a:schemeClr val="tx1"/>
                            </a:solidFill>
                            <a:latin typeface="+mn-lt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baseline="0" dirty="0">
                            <a:solidFill>
                              <a:schemeClr val="tx1"/>
                            </a:solidFill>
                            <a:latin typeface="+mn-lt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baseline="0" dirty="0">
                            <a:solidFill>
                              <a:schemeClr val="tx1"/>
                            </a:solidFill>
                            <a:latin typeface="+mn-lt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baseline="0" dirty="0">
                            <a:solidFill>
                              <a:schemeClr val="tx1"/>
                            </a:solidFill>
                            <a:latin typeface="+mn-lt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baseline="0" dirty="0">
                            <a:solidFill>
                              <a:schemeClr val="tx1"/>
                            </a:solidFill>
                            <a:latin typeface="+mn-lt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b="1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1800" b="1" baseline="0" dirty="0">
                            <a:solidFill>
                              <a:schemeClr val="tx1"/>
                            </a:solidFill>
                            <a:latin typeface="+mn-lt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hu-HU" sz="2400" b="0" baseline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baseline="0" dirty="0" smtClean="0">
                              <a:solidFill>
                                <a:schemeClr val="tx1"/>
                              </a:solidFill>
                              <a:latin typeface="+mn-lt"/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400" b="0" baseline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hu-HU" sz="2400" baseline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aseline="0" dirty="0" smtClean="0">
                              <a:solidFill>
                                <a:schemeClr val="tx1"/>
                              </a:solidFill>
                              <a:latin typeface="+mn-lt"/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400" baseline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baseline="0" dirty="0">
                            <a:solidFill>
                              <a:schemeClr val="tx1"/>
                            </a:solidFill>
                            <a:latin typeface="+mn-lt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hu-HU" sz="2400" b="0" baseline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baseline="0" dirty="0" smtClean="0">
                              <a:solidFill>
                                <a:schemeClr val="tx1"/>
                              </a:solidFill>
                              <a:latin typeface="+mn-lt"/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400" b="0" baseline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baseline="0" dirty="0">
                            <a:solidFill>
                              <a:schemeClr val="tx1"/>
                            </a:solidFill>
                            <a:latin typeface="+mn-lt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hu-HU" sz="2400" b="0" baseline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baseline="0" dirty="0" smtClean="0">
                              <a:solidFill>
                                <a:schemeClr val="tx1"/>
                              </a:solidFill>
                              <a:latin typeface="+mn-lt"/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400" b="0" baseline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baseline="0" dirty="0">
                            <a:solidFill>
                              <a:schemeClr val="tx1"/>
                            </a:solidFill>
                            <a:latin typeface="+mn-lt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hu-HU" sz="2400" baseline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aseline="0" dirty="0" smtClean="0">
                              <a:solidFill>
                                <a:schemeClr val="tx1"/>
                              </a:solidFill>
                              <a:latin typeface="+mn-lt"/>
                              <a:sym typeface="Wingdings" panose="05000000000000000000" pitchFamily="2" charset="2"/>
                            </a:rPr>
                            <a:t></a:t>
                          </a:r>
                          <a:endParaRPr lang="hu-HU" sz="2400" baseline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baseline="0" dirty="0">
                            <a:solidFill>
                              <a:schemeClr val="tx1"/>
                            </a:solidFill>
                            <a:latin typeface="+mn-lt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baseline="0" dirty="0">
                            <a:solidFill>
                              <a:schemeClr val="tx1"/>
                            </a:solidFill>
                            <a:latin typeface="+mn-lt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baseline="0" dirty="0">
                            <a:solidFill>
                              <a:schemeClr val="tx1"/>
                            </a:solidFill>
                            <a:latin typeface="+mn-lt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5" name="Táblázat 16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4097951"/>
                  </p:ext>
                </p:extLst>
              </p:nvPr>
            </p:nvGraphicFramePr>
            <p:xfrm>
              <a:off x="8238713" y="3760057"/>
              <a:ext cx="3429000" cy="2926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2920">
                      <a:extLst>
                        <a:ext uri="{9D8B030D-6E8A-4147-A177-3AD203B41FA5}">
                          <a16:colId xmlns:a16="http://schemas.microsoft.com/office/drawing/2014/main" val="719204982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36576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6576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>
                          <a:noFill/>
                        </a:lnB>
                        <a:blipFill>
                          <a:blip r:embed="rId13"/>
                          <a:stretch>
                            <a:fillRect t="-26667" r="-298601" b="-75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aseline="0" dirty="0" smtClean="0">
                              <a:solidFill>
                                <a:schemeClr val="tx1"/>
                              </a:solidFill>
                              <a:latin typeface="+mn-lt"/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400" baseline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baseline="0" dirty="0" smtClean="0">
                              <a:solidFill>
                                <a:schemeClr val="tx1"/>
                              </a:solidFill>
                              <a:latin typeface="+mn-lt"/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400" b="0" baseline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baseline="0" dirty="0" smtClean="0">
                              <a:solidFill>
                                <a:schemeClr val="tx1"/>
                              </a:solidFill>
                              <a:latin typeface="+mn-lt"/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400" b="0" baseline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aseline="0" dirty="0" smtClean="0">
                              <a:solidFill>
                                <a:schemeClr val="tx1"/>
                              </a:solidFill>
                              <a:latin typeface="+mn-lt"/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400" baseline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baseline="0" dirty="0" smtClean="0">
                              <a:solidFill>
                                <a:schemeClr val="tx1"/>
                              </a:solidFill>
                              <a:latin typeface="+mn-lt"/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400" b="0" baseline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baseline="0" dirty="0" smtClean="0">
                              <a:solidFill>
                                <a:schemeClr val="tx1"/>
                              </a:solidFill>
                              <a:latin typeface="+mn-lt"/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400" b="0" baseline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aseline="0" dirty="0" smtClean="0">
                              <a:solidFill>
                                <a:schemeClr val="tx1"/>
                              </a:solidFill>
                              <a:latin typeface="+mn-lt"/>
                              <a:sym typeface="Wingdings" panose="05000000000000000000" pitchFamily="2" charset="2"/>
                            </a:rPr>
                            <a:t></a:t>
                          </a:r>
                          <a:endParaRPr lang="hu-HU" sz="2400" baseline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hu-HU" sz="2400" baseline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aseline="0" dirty="0" smtClean="0">
                              <a:solidFill>
                                <a:schemeClr val="tx1"/>
                              </a:solidFill>
                              <a:latin typeface="+mn-lt"/>
                              <a:sym typeface="Wingdings" panose="05000000000000000000" pitchFamily="2" charset="2"/>
                            </a:rPr>
                            <a:t></a:t>
                          </a:r>
                          <a:endParaRPr lang="hu-HU" sz="2400" baseline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baseline="0" dirty="0">
                            <a:solidFill>
                              <a:schemeClr val="tx1"/>
                            </a:solidFill>
                            <a:latin typeface="+mn-lt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baseline="0" dirty="0">
                            <a:solidFill>
                              <a:schemeClr val="tx1"/>
                            </a:solidFill>
                            <a:latin typeface="+mn-lt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baseline="0" dirty="0">
                            <a:solidFill>
                              <a:schemeClr val="tx1"/>
                            </a:solidFill>
                            <a:latin typeface="+mn-lt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baseline="0" dirty="0">
                            <a:solidFill>
                              <a:schemeClr val="tx1"/>
                            </a:solidFill>
                            <a:latin typeface="+mn-lt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baseline="0" dirty="0">
                            <a:solidFill>
                              <a:schemeClr val="tx1"/>
                            </a:solidFill>
                            <a:latin typeface="+mn-lt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baseline="0" dirty="0">
                            <a:solidFill>
                              <a:schemeClr val="tx1"/>
                            </a:solidFill>
                            <a:latin typeface="+mn-lt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baseline="0" dirty="0">
                            <a:solidFill>
                              <a:schemeClr val="tx1"/>
                            </a:solidFill>
                            <a:latin typeface="+mn-lt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hu-HU" sz="2400" b="0" baseline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baseline="0" dirty="0" smtClean="0">
                              <a:solidFill>
                                <a:schemeClr val="tx1"/>
                              </a:solidFill>
                              <a:latin typeface="+mn-lt"/>
                              <a:sym typeface="Wingdings" panose="05000000000000000000" pitchFamily="2" charset="2"/>
                            </a:rPr>
                            <a:t></a:t>
                          </a:r>
                          <a:endParaRPr lang="hu-HU" sz="2400" b="0" baseline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u-HU" sz="1800" b="1" baseline="0" dirty="0" smtClean="0">
                            <a:solidFill>
                              <a:schemeClr val="tx1"/>
                            </a:solidFill>
                            <a:latin typeface="+mn-lt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baseline="0" dirty="0">
                            <a:solidFill>
                              <a:schemeClr val="tx1"/>
                            </a:solidFill>
                            <a:latin typeface="+mn-lt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baseline="0" dirty="0">
                            <a:solidFill>
                              <a:schemeClr val="tx1"/>
                            </a:solidFill>
                            <a:latin typeface="+mn-lt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baseline="0" dirty="0">
                            <a:solidFill>
                              <a:schemeClr val="tx1"/>
                            </a:solidFill>
                            <a:latin typeface="+mn-lt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baseline="0" dirty="0">
                            <a:solidFill>
                              <a:schemeClr val="tx1"/>
                            </a:solidFill>
                            <a:latin typeface="+mn-lt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baseline="0" dirty="0">
                            <a:solidFill>
                              <a:schemeClr val="tx1"/>
                            </a:solidFill>
                            <a:latin typeface="+mn-lt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1800" b="1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Open Sans" panose="020B0606030504020204" pitchFamily="34" charset="0"/>
                              <a:cs typeface="Open Sans" panose="020B0606030504020204" pitchFamily="34" charset="0"/>
                              <a:sym typeface="Wingdings" panose="05000000000000000000" pitchFamily="2" charset="2"/>
                            </a:rPr>
                            <a:t></a:t>
                          </a:r>
                          <a:endParaRPr lang="hu-HU" sz="1800" b="1" baseline="0" dirty="0">
                            <a:solidFill>
                              <a:schemeClr val="tx1"/>
                            </a:solidFill>
                            <a:latin typeface="+mn-lt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hu-HU" sz="2400" b="0" baseline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baseline="0" dirty="0" smtClean="0">
                              <a:solidFill>
                                <a:schemeClr val="tx1"/>
                              </a:solidFill>
                              <a:latin typeface="+mn-lt"/>
                              <a:sym typeface="Wingdings" panose="05000000000000000000" pitchFamily="2" charset="2"/>
                            </a:rPr>
                            <a:t></a:t>
                          </a:r>
                          <a:endParaRPr lang="hu-HU" sz="2400" b="0" baseline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hu-HU" sz="2400" baseline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aseline="0" dirty="0" smtClean="0">
                              <a:solidFill>
                                <a:schemeClr val="tx1"/>
                              </a:solidFill>
                              <a:latin typeface="+mn-lt"/>
                              <a:sym typeface="Wingdings" panose="05000000000000000000" pitchFamily="2" charset="2"/>
                            </a:rPr>
                            <a:t></a:t>
                          </a:r>
                          <a:endParaRPr lang="hu-HU" sz="2400" baseline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baseline="0" dirty="0">
                            <a:solidFill>
                              <a:schemeClr val="tx1"/>
                            </a:solidFill>
                            <a:latin typeface="+mn-lt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hu-HU" sz="2400" b="0" baseline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baseline="0" dirty="0" smtClean="0">
                              <a:solidFill>
                                <a:schemeClr val="tx1"/>
                              </a:solidFill>
                              <a:latin typeface="+mn-lt"/>
                              <a:sym typeface="Wingdings" panose="05000000000000000000" pitchFamily="2" charset="2"/>
                            </a:rPr>
                            <a:t></a:t>
                          </a:r>
                          <a:endParaRPr lang="hu-HU" sz="2400" b="0" baseline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baseline="0" dirty="0">
                            <a:solidFill>
                              <a:schemeClr val="tx1"/>
                            </a:solidFill>
                            <a:latin typeface="+mn-lt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hu-HU" sz="2400" b="0" baseline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="0" baseline="0" dirty="0" smtClean="0">
                              <a:solidFill>
                                <a:schemeClr val="tx1"/>
                              </a:solidFill>
                              <a:latin typeface="+mn-lt"/>
                              <a:sym typeface="Wingdings" panose="05000000000000000000" pitchFamily="2" charset="2"/>
                            </a:rPr>
                            <a:t></a:t>
                          </a:r>
                          <a:endParaRPr lang="hu-HU" sz="2400" b="0" baseline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baseline="0" dirty="0">
                            <a:solidFill>
                              <a:schemeClr val="tx1"/>
                            </a:solidFill>
                            <a:latin typeface="+mn-lt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hu-HU" sz="2400" baseline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baseline="0" dirty="0" smtClean="0">
                              <a:solidFill>
                                <a:schemeClr val="tx1"/>
                              </a:solidFill>
                              <a:latin typeface="+mn-lt"/>
                              <a:sym typeface="Wingdings" panose="05000000000000000000" pitchFamily="2" charset="2"/>
                            </a:rPr>
                            <a:t></a:t>
                          </a:r>
                          <a:endParaRPr lang="hu-HU" sz="2400" baseline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baseline="0" dirty="0">
                            <a:solidFill>
                              <a:schemeClr val="tx1"/>
                            </a:solidFill>
                            <a:latin typeface="+mn-lt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baseline="0" dirty="0">
                            <a:solidFill>
                              <a:schemeClr val="tx1"/>
                            </a:solidFill>
                            <a:latin typeface="+mn-lt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aseline="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u-HU" sz="1800" b="1" baseline="0" dirty="0">
                            <a:solidFill>
                              <a:schemeClr val="tx1"/>
                            </a:solidFill>
                            <a:latin typeface="+mn-lt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4406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TSRG presentation">
  <a:themeElements>
    <a:clrScheme name="Custom 1">
      <a:dk1>
        <a:srgbClr val="000000"/>
      </a:dk1>
      <a:lt1>
        <a:srgbClr val="FFFFFF"/>
      </a:lt1>
      <a:dk2>
        <a:srgbClr val="FFFFFF"/>
      </a:dk2>
      <a:lt2>
        <a:srgbClr val="262626"/>
      </a:lt2>
      <a:accent1>
        <a:srgbClr val="000000"/>
      </a:accent1>
      <a:accent2>
        <a:srgbClr val="984EA3"/>
      </a:accent2>
      <a:accent3>
        <a:srgbClr val="4DAF4A"/>
      </a:accent3>
      <a:accent4>
        <a:srgbClr val="377EB8"/>
      </a:accent4>
      <a:accent5>
        <a:srgbClr val="E41A1C"/>
      </a:accent5>
      <a:accent6>
        <a:srgbClr val="FF7F00"/>
      </a:accent6>
      <a:hlink>
        <a:srgbClr val="0038AE"/>
      </a:hlink>
      <a:folHlink>
        <a:srgbClr val="0038AE"/>
      </a:folHlink>
    </a:clrScheme>
    <a:fontScheme name="2. egyéni séma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38100">
          <a:solidFill>
            <a:schemeClr val="accent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err="1">
            <a:solidFill>
              <a:schemeClr val="tx2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bme_ftsrg_hun_micskeiz_new_v6 1">
        <a:dk1>
          <a:srgbClr val="621E0F"/>
        </a:dk1>
        <a:lt1>
          <a:srgbClr val="FFFFFF"/>
        </a:lt1>
        <a:dk2>
          <a:srgbClr val="000000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AAAAAA"/>
        </a:accent3>
        <a:accent4>
          <a:srgbClr val="DADADA"/>
        </a:accent4>
        <a:accent5>
          <a:srgbClr val="FBEBAD"/>
        </a:accent5>
        <a:accent6>
          <a:srgbClr val="D06800"/>
        </a:accent6>
        <a:hlink>
          <a:srgbClr val="0038AE"/>
        </a:hlink>
        <a:folHlink>
          <a:srgbClr val="0038A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e_ftsrg_hun_micskeiz_new_v6 2">
        <a:dk1>
          <a:srgbClr val="0099FF"/>
        </a:dk1>
        <a:lt1>
          <a:srgbClr val="FFFFFF"/>
        </a:lt1>
        <a:dk2>
          <a:srgbClr val="000000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AAAAAA"/>
        </a:accent3>
        <a:accent4>
          <a:srgbClr val="DADADA"/>
        </a:accent4>
        <a:accent5>
          <a:srgbClr val="BDACAE"/>
        </a:accent5>
        <a:accent6>
          <a:srgbClr val="744919"/>
        </a:accent6>
        <a:hlink>
          <a:srgbClr val="002060"/>
        </a:hlink>
        <a:folHlink>
          <a:srgbClr val="00206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e_ftsrg_hun_micskeiz_new_v6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00A579"/>
        </a:accent6>
        <a:hlink>
          <a:srgbClr val="0098CE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39191</TotalTime>
  <Words>695</Words>
  <Application>Microsoft Office PowerPoint</Application>
  <PresentationFormat>Szélesvásznú</PresentationFormat>
  <Paragraphs>200</Paragraphs>
  <Slides>7</Slides>
  <Notes>3</Notes>
  <HiddenSlides>4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7" baseType="lpstr">
      <vt:lpstr>Open Sans</vt:lpstr>
      <vt:lpstr>Calibri</vt:lpstr>
      <vt:lpstr>Wingdings</vt:lpstr>
      <vt:lpstr>Cambria Math</vt:lpstr>
      <vt:lpstr>Clear Sans Bold</vt:lpstr>
      <vt:lpstr>Arial</vt:lpstr>
      <vt:lpstr>Trebuchet MS</vt:lpstr>
      <vt:lpstr>Open Sans SemiBold</vt:lpstr>
      <vt:lpstr>Courier New</vt:lpstr>
      <vt:lpstr>FTSRG presentation</vt:lpstr>
      <vt:lpstr>PowerPoint-bemutató</vt:lpstr>
      <vt:lpstr>Lessons learnt: examples</vt:lpstr>
      <vt:lpstr>Lessons learnt: Examples</vt:lpstr>
      <vt:lpstr>Future work #1</vt:lpstr>
      <vt:lpstr>Future work #2</vt:lpstr>
      <vt:lpstr>element-wise addition: A∨B</vt:lpstr>
      <vt:lpstr>element-wise multiplication: A∧B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GraphBLAS</dc:title>
  <dc:creator>szarnyasg</dc:creator>
  <cp:lastModifiedBy>Gabor Szarnyas</cp:lastModifiedBy>
  <cp:revision>6496</cp:revision>
  <dcterms:created xsi:type="dcterms:W3CDTF">2013-06-08T09:47:17Z</dcterms:created>
  <dcterms:modified xsi:type="dcterms:W3CDTF">2020-12-12T12:27:29Z</dcterms:modified>
</cp:coreProperties>
</file>