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62"/>
  </p:notesMasterIdLst>
  <p:handoutMasterIdLst>
    <p:handoutMasterId r:id="rId63"/>
  </p:handoutMasterIdLst>
  <p:sldIdLst>
    <p:sldId id="917" r:id="rId2"/>
    <p:sldId id="1208" r:id="rId3"/>
    <p:sldId id="1163" r:id="rId4"/>
    <p:sldId id="1167" r:id="rId5"/>
    <p:sldId id="1417" r:id="rId6"/>
    <p:sldId id="1206" r:id="rId7"/>
    <p:sldId id="1128" r:id="rId8"/>
    <p:sldId id="1335" r:id="rId9"/>
    <p:sldId id="1336" r:id="rId10"/>
    <p:sldId id="1456" r:id="rId11"/>
    <p:sldId id="1510" r:id="rId12"/>
    <p:sldId id="1511" r:id="rId13"/>
    <p:sldId id="1164" r:id="rId14"/>
    <p:sldId id="1461" r:id="rId15"/>
    <p:sldId id="1460" r:id="rId16"/>
    <p:sldId id="1214" r:id="rId17"/>
    <p:sldId id="1419" r:id="rId18"/>
    <p:sldId id="1462" r:id="rId19"/>
    <p:sldId id="1599" r:id="rId20"/>
    <p:sldId id="1601" r:id="rId21"/>
    <p:sldId id="1602" r:id="rId22"/>
    <p:sldId id="1603" r:id="rId23"/>
    <p:sldId id="1500" r:id="rId24"/>
    <p:sldId id="1505" r:id="rId25"/>
    <p:sldId id="1516" r:id="rId26"/>
    <p:sldId id="1502" r:id="rId27"/>
    <p:sldId id="1506" r:id="rId28"/>
    <p:sldId id="1518" r:id="rId29"/>
    <p:sldId id="1517" r:id="rId30"/>
    <p:sldId id="1533" r:id="rId31"/>
    <p:sldId id="1534" r:id="rId32"/>
    <p:sldId id="1535" r:id="rId33"/>
    <p:sldId id="1536" r:id="rId34"/>
    <p:sldId id="1537" r:id="rId35"/>
    <p:sldId id="1218" r:id="rId36"/>
    <p:sldId id="1528" r:id="rId37"/>
    <p:sldId id="1406" r:id="rId38"/>
    <p:sldId id="1205" r:id="rId39"/>
    <p:sldId id="1172" r:id="rId40"/>
    <p:sldId id="1383" r:id="rId41"/>
    <p:sldId id="1190" r:id="rId42"/>
    <p:sldId id="1244" r:id="rId43"/>
    <p:sldId id="1449" r:id="rId44"/>
    <p:sldId id="1387" r:id="rId45"/>
    <p:sldId id="1388" r:id="rId46"/>
    <p:sldId id="1390" r:id="rId47"/>
    <p:sldId id="1420" r:id="rId48"/>
    <p:sldId id="1421" r:id="rId49"/>
    <p:sldId id="1189" r:id="rId50"/>
    <p:sldId id="1498" r:id="rId51"/>
    <p:sldId id="1415" r:id="rId52"/>
    <p:sldId id="1204" r:id="rId53"/>
    <p:sldId id="1141" r:id="rId54"/>
    <p:sldId id="1317" r:id="rId55"/>
    <p:sldId id="1175" r:id="rId56"/>
    <p:sldId id="1271" r:id="rId57"/>
    <p:sldId id="1413" r:id="rId58"/>
    <p:sldId id="1597" r:id="rId59"/>
    <p:sldId id="1598" r:id="rId60"/>
    <p:sldId id="1232" r:id="rId61"/>
  </p:sldIdLst>
  <p:sldSz cx="12192000" cy="6858000"/>
  <p:notesSz cx="6858000" cy="9144000"/>
  <p:embeddedFontLst>
    <p:embeddedFont>
      <p:font typeface="Open Sans" panose="020B0606030504020204" pitchFamily="34" charset="0"/>
      <p:regular r:id="rId64"/>
      <p:bold r:id="rId65"/>
      <p:italic r:id="rId66"/>
      <p:boldItalic r:id="rId67"/>
    </p:embeddedFont>
    <p:embeddedFont>
      <p:font typeface="Cambria Math" panose="02040503050406030204" pitchFamily="18" charset="0"/>
      <p:regular r:id="rId68"/>
    </p:embeddedFont>
    <p:embeddedFont>
      <p:font typeface="Trebuchet MS" panose="020B0603020202020204" pitchFamily="34" charset="0"/>
      <p:regular r:id="rId69"/>
      <p:bold r:id="rId70"/>
      <p:italic r:id="rId71"/>
      <p:boldItalic r:id="rId72"/>
    </p:embeddedFont>
    <p:embeddedFont>
      <p:font typeface="Open Sans SemiBold" panose="020B0706030804020204" pitchFamily="34" charset="0"/>
      <p:bold r:id="rId73"/>
      <p:boldItalic r:id="rId74"/>
    </p:embeddedFont>
    <p:embeddedFont>
      <p:font typeface="Consolas" panose="020B0609020204030204" pitchFamily="49" charset="0"/>
      <p:regular r:id="rId75"/>
      <p:bold r:id="rId76"/>
      <p:italic r:id="rId77"/>
      <p:boldItalic r:id="rId78"/>
    </p:embeddedFont>
    <p:embeddedFont>
      <p:font typeface="Calibri" panose="020F0502020204030204" pitchFamily="34" charset="0"/>
      <p:regular r:id="rId79"/>
      <p:bold r:id="rId80"/>
      <p:italic r:id="rId81"/>
      <p:boldItalic r:id="rId82"/>
    </p:embeddedFont>
    <p:embeddedFont>
      <p:font typeface="Clear Sans Bold" panose="020B0604020202020204" charset="0"/>
      <p:bold r:id="rId8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 and outline" id="{4D6A3DB3-33E5-479D-91FB-F31C24EF0FE9}">
          <p14:sldIdLst>
            <p14:sldId id="917"/>
          </p14:sldIdLst>
        </p14:section>
        <p14:section name="Algorithms / PR" id="{5D273FF7-DA8A-4DFD-A421-90EA2BE12E9E}">
          <p14:sldIdLst>
            <p14:sldId id="1208"/>
            <p14:sldId id="1163"/>
            <p14:sldId id="1167"/>
            <p14:sldId id="1417"/>
          </p14:sldIdLst>
        </p14:section>
        <p14:section name="Algorithms / LCC" id="{D977AB22-3D15-4FAB-AA07-F5EC3FEC5BC1}">
          <p14:sldIdLst>
            <p14:sldId id="1206"/>
            <p14:sldId id="1128"/>
            <p14:sldId id="1335"/>
            <p14:sldId id="1336"/>
            <p14:sldId id="1456"/>
            <p14:sldId id="1510"/>
            <p14:sldId id="1511"/>
            <p14:sldId id="1164"/>
            <p14:sldId id="1461"/>
            <p14:sldId id="1460"/>
            <p14:sldId id="1214"/>
            <p14:sldId id="1419"/>
            <p14:sldId id="1462"/>
          </p14:sldIdLst>
        </p14:section>
        <p14:section name="Algorithms / Triangle count" id="{F7D2D1B4-133F-45A1-8B73-2C6BD25109C0}">
          <p14:sldIdLst>
            <p14:sldId id="1599"/>
            <p14:sldId id="1601"/>
            <p14:sldId id="1602"/>
            <p14:sldId id="1603"/>
            <p14:sldId id="1500"/>
            <p14:sldId id="1505"/>
            <p14:sldId id="1516"/>
            <p14:sldId id="1502"/>
            <p14:sldId id="1506"/>
            <p14:sldId id="1518"/>
            <p14:sldId id="1517"/>
            <p14:sldId id="1533"/>
            <p14:sldId id="1534"/>
            <p14:sldId id="1535"/>
            <p14:sldId id="1536"/>
            <p14:sldId id="1537"/>
          </p14:sldIdLst>
        </p14:section>
        <p14:section name="Algorithms / k-truss" id="{0BACF120-CD77-4B86-8913-20E8CB86FE89}">
          <p14:sldIdLst>
            <p14:sldId id="1218"/>
            <p14:sldId id="1528"/>
            <p14:sldId id="1406"/>
            <p14:sldId id="1205"/>
            <p14:sldId id="1172"/>
            <p14:sldId id="1383"/>
            <p14:sldId id="1190"/>
            <p14:sldId id="1244"/>
            <p14:sldId id="1449"/>
            <p14:sldId id="1387"/>
            <p14:sldId id="1388"/>
            <p14:sldId id="1390"/>
            <p14:sldId id="1420"/>
            <p14:sldId id="1421"/>
            <p14:sldId id="1189"/>
          </p14:sldIdLst>
        </p14:section>
        <p14:section name="Algorithms / Summary" id="{9D67B814-B49F-45C4-8DA2-C58ECCEBBECF}">
          <p14:sldIdLst>
            <p14:sldId id="1498"/>
            <p14:sldId id="1415"/>
          </p14:sldIdLst>
        </p14:section>
        <p14:section name="Graph processing benchmarks" id="{15131432-DA43-4927-AB80-D1655AFC0BC3}">
          <p14:sldIdLst/>
        </p14:section>
        <p14:section name="Algorithms / WCC" id="{83B07B7E-DACC-48EB-A009-B14E73106657}">
          <p14:sldIdLst>
            <p14:sldId id="1204"/>
            <p14:sldId id="1141"/>
            <p14:sldId id="1317"/>
            <p14:sldId id="1175"/>
          </p14:sldIdLst>
        </p14:section>
        <p14:section name="Algorithms / Luby's algorithm" id="{D55B2C6E-C618-43C4-9634-5EA884832A9F}">
          <p14:sldIdLst>
            <p14:sldId id="1271"/>
            <p14:sldId id="1413"/>
            <p14:sldId id="1597"/>
            <p14:sldId id="1598"/>
          </p14:sldIdLst>
        </p14:section>
        <p14:section name="Closing slide" id="{8B70F1BE-1F73-49BB-B4B0-3DF95D56C301}">
          <p14:sldIdLst>
            <p14:sldId id="123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176" userDrawn="1">
          <p15:clr>
            <a:srgbClr val="A4A3A4"/>
          </p15:clr>
        </p15:guide>
        <p15:guide id="2" pos="633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ginecz János" initials="MJ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570B3"/>
    <a:srgbClr val="C5C3DF"/>
    <a:srgbClr val="F5A9CF"/>
    <a:srgbClr val="FEB986"/>
    <a:srgbClr val="377EB8"/>
    <a:srgbClr val="E7298A"/>
    <a:srgbClr val="FFC000"/>
    <a:srgbClr val="595959"/>
    <a:srgbClr val="D95F02"/>
    <a:srgbClr val="00B9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D7B26C5-4107-4FEC-AEDC-1716B250A1EF}" styleName="Világos stílus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DF18680-E054-41AD-8BC1-D1AEF772440D}" styleName="Közepesen sötét stílus 2 – 5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Közepesen sötét stílus 2 – 3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B301B821-A1FF-4177-AEE7-76D212191A09}" styleName="Közepesen sötét stílus 1 – 1. jelölőszín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D5ABB26-0587-4C30-8999-92F81FD0307C}" styleName="Stílus és rács nélkül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éma alapján készült stílus 1 – 1. jelölőszín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93296810-A885-4BE3-A3E7-6D5BEEA58F35}" styleName="Közepesen sötét stílus 2 – 6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93D81CF-94F2-401A-BA57-92F5A7B2D0C5}" styleName="Közepesen sötét stílu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508" autoAdjust="0"/>
    <p:restoredTop sz="88724" autoAdjust="0"/>
  </p:normalViewPr>
  <p:slideViewPr>
    <p:cSldViewPr>
      <p:cViewPr varScale="1">
        <p:scale>
          <a:sx n="74" d="100"/>
          <a:sy n="74" d="100"/>
        </p:scale>
        <p:origin x="852" y="72"/>
      </p:cViewPr>
      <p:guideLst>
        <p:guide orient="horz" pos="1176"/>
        <p:guide pos="6336"/>
      </p:guideLst>
    </p:cSldViewPr>
  </p:slideViewPr>
  <p:outlineViewPr>
    <p:cViewPr>
      <p:scale>
        <a:sx n="50" d="100"/>
        <a:sy n="50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94" d="100"/>
        <a:sy n="94" d="100"/>
      </p:scale>
      <p:origin x="0" y="-4530"/>
    </p:cViewPr>
  </p:sorterViewPr>
  <p:notesViewPr>
    <p:cSldViewPr>
      <p:cViewPr varScale="1">
        <p:scale>
          <a:sx n="56" d="100"/>
          <a:sy n="56" d="100"/>
        </p:scale>
        <p:origin x="798" y="84"/>
      </p:cViewPr>
      <p:guideLst/>
    </p:cSldViewPr>
  </p:notesViewPr>
  <p:gridSpacing cx="38100" cy="381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handoutMaster" Target="handoutMasters/handoutMaster1.xml"/><Relationship Id="rId68" Type="http://schemas.openxmlformats.org/officeDocument/2006/relationships/font" Target="fonts/font5.fntdata"/><Relationship Id="rId84" Type="http://schemas.openxmlformats.org/officeDocument/2006/relationships/commentAuthors" Target="commentAuthor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11.fntdata"/><Relationship Id="rId79" Type="http://schemas.openxmlformats.org/officeDocument/2006/relationships/font" Target="fonts/font16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1.fntdata"/><Relationship Id="rId69" Type="http://schemas.openxmlformats.org/officeDocument/2006/relationships/font" Target="fonts/font6.fntdata"/><Relationship Id="rId77" Type="http://schemas.openxmlformats.org/officeDocument/2006/relationships/font" Target="fonts/font14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9.fntdata"/><Relationship Id="rId80" Type="http://schemas.openxmlformats.org/officeDocument/2006/relationships/font" Target="fonts/font17.fntdata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70" Type="http://schemas.openxmlformats.org/officeDocument/2006/relationships/font" Target="fonts/font7.fntdata"/><Relationship Id="rId75" Type="http://schemas.openxmlformats.org/officeDocument/2006/relationships/font" Target="fonts/font12.fntdata"/><Relationship Id="rId83" Type="http://schemas.openxmlformats.org/officeDocument/2006/relationships/font" Target="fonts/font20.fntdata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2.fntdata"/><Relationship Id="rId73" Type="http://schemas.openxmlformats.org/officeDocument/2006/relationships/font" Target="fonts/font10.fntdata"/><Relationship Id="rId78" Type="http://schemas.openxmlformats.org/officeDocument/2006/relationships/font" Target="fonts/font15.fntdata"/><Relationship Id="rId81" Type="http://schemas.openxmlformats.org/officeDocument/2006/relationships/font" Target="fonts/font18.fntdata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13.fntdata"/><Relationship Id="rId7" Type="http://schemas.openxmlformats.org/officeDocument/2006/relationships/slide" Target="slides/slide6.xml"/><Relationship Id="rId71" Type="http://schemas.openxmlformats.org/officeDocument/2006/relationships/font" Target="fonts/font8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font" Target="fonts/font3.fntdata"/><Relationship Id="rId8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font" Target="fonts/font19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20DF98-73A7-40A6-8A84-2EB5B4F2C4CC}" type="datetimeFigureOut">
              <a:rPr lang="hu-HU" smtClean="0"/>
              <a:t>2021.10.03.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ACCB88-D127-4977-BCAE-B3A8451B903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553521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130191-0BE1-0142-AFC1-0297AE024A0E}" type="datetimeFigureOut">
              <a:rPr lang="en-US" smtClean="0"/>
              <a:pPr/>
              <a:t>10/3/2021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0A3C59-3253-3B42-8BE0-F6D0BA6B044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233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A3C59-3253-3B42-8BE0-F6D0BA6B0441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149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A3C59-3253-3B42-8BE0-F6D0BA6B0441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8467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Julia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code:</a:t>
            </a:r>
          </a:p>
          <a:p>
            <a:endParaRPr lang="en-US" sz="1200" b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using 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LinearAlgebra</a:t>
            </a:r>
            <a:endParaRPr lang="en-US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 = [0 1 0 1 0 0 0</a:t>
            </a:r>
          </a:p>
          <a:p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   1 0 0 1 1 0 1</a:t>
            </a:r>
          </a:p>
          <a:p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   0 0 0 1 0 1 1</a:t>
            </a:r>
          </a:p>
          <a:p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   1 1 1 0 0 1 1 </a:t>
            </a:r>
          </a:p>
          <a:p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   0 1 0 0 0 1 1</a:t>
            </a:r>
          </a:p>
          <a:p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   0 0 1 1 1 0 0</a:t>
            </a:r>
          </a:p>
          <a:p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   0 1 1 1 1 0 0]</a:t>
            </a:r>
          </a:p>
          <a:p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 = 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tril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(A)</a:t>
            </a:r>
          </a:p>
          <a:p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 = 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triu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(A)</a:t>
            </a:r>
          </a:p>
          <a:p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L*U.*A</a:t>
            </a:r>
          </a:p>
          <a:p>
            <a:endParaRPr lang="en-US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A3C59-3253-3B42-8BE0-F6D0BA6B0441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0834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A3C59-3253-3B42-8BE0-F6D0BA6B0441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007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A3C59-3253-3B42-8BE0-F6D0BA6B0441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9823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Improve loading time</a:t>
            </a:r>
          </a:p>
          <a:p>
            <a:r>
              <a:rPr lang="en-US" dirty="0" smtClean="0"/>
              <a:t/>
            </a:r>
            <a:br>
              <a:rPr lang="en-US" dirty="0" smtClean="0"/>
            </a:br>
            <a:r>
              <a:rPr lang="hu-HU" dirty="0" err="1" smtClean="0"/>
              <a:t>Optimize</a:t>
            </a:r>
            <a:r>
              <a:rPr lang="hu-HU" dirty="0" smtClean="0"/>
              <a:t> Q1</a:t>
            </a:r>
          </a:p>
          <a:p>
            <a:pPr lvl="1"/>
            <a:r>
              <a:rPr lang="hu-HU" dirty="0" smtClean="0"/>
              <a:t>Filter </a:t>
            </a:r>
            <a:r>
              <a:rPr lang="hu-HU" dirty="0" err="1" smtClean="0"/>
              <a:t>for</a:t>
            </a:r>
            <a:r>
              <a:rPr lang="hu-HU" dirty="0" smtClean="0"/>
              <a:t> </a:t>
            </a:r>
            <a:r>
              <a:rPr lang="hu-HU" dirty="0" err="1" smtClean="0"/>
              <a:t>frequent</a:t>
            </a:r>
            <a:r>
              <a:rPr lang="hu-HU" dirty="0" smtClean="0"/>
              <a:t> </a:t>
            </a:r>
            <a:r>
              <a:rPr lang="hu-HU" dirty="0" err="1" smtClean="0"/>
              <a:t>communications</a:t>
            </a:r>
            <a:r>
              <a:rPr lang="hu-HU" dirty="0" smtClean="0"/>
              <a:t> </a:t>
            </a:r>
            <a:r>
              <a:rPr lang="hu-HU" dirty="0" err="1" smtClean="0"/>
              <a:t>on-the-fly</a:t>
            </a:r>
            <a:endParaRPr lang="hu-HU" dirty="0" smtClean="0"/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A3C59-3253-3B42-8BE0-F6D0BA6B0441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408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2844795"/>
            <a:ext cx="12192000" cy="13620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anchor="ctr" anchorCtr="0"/>
          <a:lstStyle>
            <a:lvl1pPr algn="ctr">
              <a:defRPr sz="4000" b="1" cap="none" baseline="0"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hu-HU" dirty="0" smtClean="0"/>
              <a:t>Mintacím szerkesztése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8100" y="50799"/>
            <a:ext cx="12192000" cy="756000"/>
          </a:xfrm>
          <a:prstGeom prst="rect">
            <a:avLst/>
          </a:prstGeom>
          <a:noFill/>
          <a:ln w="19050">
            <a:noFill/>
          </a:ln>
        </p:spPr>
        <p:txBody>
          <a:bodyPr/>
          <a:lstStyle>
            <a:lvl1pPr algn="l">
              <a:defRPr b="1" cap="all" baseline="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hu-HU" dirty="0" smtClean="0"/>
              <a:t>Mintacím szerkesztése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90500" y="857254"/>
            <a:ext cx="11811000" cy="5529263"/>
          </a:xfrm>
          <a:prstGeom prst="rect">
            <a:avLst/>
          </a:prstGeom>
        </p:spPr>
        <p:txBody>
          <a:bodyPr/>
          <a:lstStyle>
            <a:lvl1pPr>
              <a:buClr>
                <a:schemeClr val="tx1">
                  <a:lumMod val="95000"/>
                  <a:lumOff val="5000"/>
                </a:schemeClr>
              </a:buClr>
              <a:defRPr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chemeClr val="tx1">
                  <a:lumMod val="95000"/>
                  <a:lumOff val="5000"/>
                </a:schemeClr>
              </a:buClr>
              <a:defRPr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Tx/>
              <a:defRPr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Tx/>
              <a:defRPr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Tx/>
              <a:defRPr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49318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buClrTx/>
              <a:defRPr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Tx/>
              <a:defRPr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Tx/>
              <a:defRPr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8" name="Cím 1"/>
          <p:cNvSpPr>
            <a:spLocks noGrp="1"/>
          </p:cNvSpPr>
          <p:nvPr>
            <p:ph type="title"/>
          </p:nvPr>
        </p:nvSpPr>
        <p:spPr>
          <a:xfrm>
            <a:off x="38100" y="50799"/>
            <a:ext cx="12192000" cy="756000"/>
          </a:xfrm>
          <a:prstGeom prst="rect">
            <a:avLst/>
          </a:prstGeom>
          <a:noFill/>
          <a:ln w="19050">
            <a:noFill/>
          </a:ln>
        </p:spPr>
        <p:txBody>
          <a:bodyPr/>
          <a:lstStyle>
            <a:lvl1pPr algn="l">
              <a:defRPr b="1" cap="all" baseline="0">
                <a:solidFill>
                  <a:schemeClr val="tx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hu-HU" dirty="0" smtClean="0"/>
              <a:t>Mintacím szerkesztése</a:t>
            </a:r>
            <a:endParaRPr lang="hu-HU" dirty="0"/>
          </a:p>
        </p:txBody>
      </p:sp>
      <p:sp>
        <p:nvSpPr>
          <p:cNvPr id="9" name="Tartalom helye 2"/>
          <p:cNvSpPr>
            <a:spLocks noGrp="1"/>
          </p:cNvSpPr>
          <p:nvPr>
            <p:ph sz="half" idx="10"/>
          </p:nvPr>
        </p:nvSpPr>
        <p:spPr>
          <a:xfrm>
            <a:off x="6124575" y="1825625"/>
            <a:ext cx="5181600" cy="4351338"/>
          </a:xfrm>
        </p:spPr>
        <p:txBody>
          <a:bodyPr/>
          <a:lstStyle>
            <a:lvl1pPr>
              <a:buClrTx/>
              <a:defRPr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Tx/>
              <a:defRPr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Tx/>
              <a:defRPr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val="34394858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0" r:id="rId2"/>
    <p:sldLayoutId id="2147483692" r:id="rId3"/>
    <p:sldLayoutId id="2147483696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Trebuchet MS" panose="020B0603020202020204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F8F8F8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F8F8F8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F8F8F8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F8F8F8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F8F8F8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F8F8F8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F8F8F8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F8F8F8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762536"/>
        </a:buClr>
        <a:buFont typeface="Wingdings" pitchFamily="2" charset="2"/>
        <a:buChar char="§"/>
        <a:defRPr sz="32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762536"/>
        </a:buClr>
        <a:buFont typeface="Courier New" pitchFamily="49" charset="0"/>
        <a:buChar char="o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762536"/>
        </a:buClr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762536"/>
        </a:buClr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762536"/>
        </a:buClr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0.png"/><Relationship Id="rId2" Type="http://schemas.openxmlformats.org/officeDocument/2006/relationships/image" Target="../media/image6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0.png"/><Relationship Id="rId5" Type="http://schemas.openxmlformats.org/officeDocument/2006/relationships/image" Target="../media/image106.png"/><Relationship Id="rId4" Type="http://schemas.openxmlformats.org/officeDocument/2006/relationships/image" Target="../media/image7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0.png"/><Relationship Id="rId3" Type="http://schemas.openxmlformats.org/officeDocument/2006/relationships/image" Target="../media/image941.png"/><Relationship Id="rId7" Type="http://schemas.openxmlformats.org/officeDocument/2006/relationships/image" Target="../media/image961.png"/><Relationship Id="rId2" Type="http://schemas.openxmlformats.org/officeDocument/2006/relationships/image" Target="../media/image9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1.png"/><Relationship Id="rId7" Type="http://schemas.openxmlformats.org/officeDocument/2006/relationships/image" Target="../media/image1052.png"/><Relationship Id="rId2" Type="http://schemas.openxmlformats.org/officeDocument/2006/relationships/image" Target="../media/image9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1.png"/><Relationship Id="rId2" Type="http://schemas.openxmlformats.org/officeDocument/2006/relationships/image" Target="../media/image10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2.png"/><Relationship Id="rId5" Type="http://schemas.openxmlformats.org/officeDocument/2006/relationships/image" Target="../media/image1170.png"/><Relationship Id="rId4" Type="http://schemas.openxmlformats.org/officeDocument/2006/relationships/image" Target="../media/image116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13" Type="http://schemas.openxmlformats.org/officeDocument/2006/relationships/image" Target="../media/image138.png"/><Relationship Id="rId3" Type="http://schemas.openxmlformats.org/officeDocument/2006/relationships/image" Target="../media/image127.png"/><Relationship Id="rId7" Type="http://schemas.openxmlformats.org/officeDocument/2006/relationships/image" Target="../media/image132.png"/><Relationship Id="rId12" Type="http://schemas.openxmlformats.org/officeDocument/2006/relationships/image" Target="../media/image13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11" Type="http://schemas.openxmlformats.org/officeDocument/2006/relationships/image" Target="../media/image136.png"/><Relationship Id="rId5" Type="http://schemas.openxmlformats.org/officeDocument/2006/relationships/image" Target="../media/image129.png"/><Relationship Id="rId10" Type="http://schemas.openxmlformats.org/officeDocument/2006/relationships/image" Target="../media/image135.png"/><Relationship Id="rId4" Type="http://schemas.openxmlformats.org/officeDocument/2006/relationships/image" Target="../media/image121.png"/><Relationship Id="rId9" Type="http://schemas.openxmlformats.org/officeDocument/2006/relationships/image" Target="../media/image1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faculty.cse.tamu.edu/davis/publications_files/CSC20_OpenMP_GraphBLAS.pdf" TargetMode="External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13" Type="http://schemas.openxmlformats.org/officeDocument/2006/relationships/image" Target="../media/image1210.png"/><Relationship Id="rId3" Type="http://schemas.openxmlformats.org/officeDocument/2006/relationships/image" Target="../media/image141.png"/><Relationship Id="rId7" Type="http://schemas.openxmlformats.org/officeDocument/2006/relationships/image" Target="../media/image132.png"/><Relationship Id="rId12" Type="http://schemas.openxmlformats.org/officeDocument/2006/relationships/image" Target="../media/image143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11" Type="http://schemas.openxmlformats.org/officeDocument/2006/relationships/image" Target="../media/image1051.png"/><Relationship Id="rId5" Type="http://schemas.openxmlformats.org/officeDocument/2006/relationships/image" Target="../media/image129.png"/><Relationship Id="rId10" Type="http://schemas.openxmlformats.org/officeDocument/2006/relationships/image" Target="../media/image135.png"/><Relationship Id="rId4" Type="http://schemas.openxmlformats.org/officeDocument/2006/relationships/image" Target="../media/image128.png"/><Relationship Id="rId9" Type="http://schemas.openxmlformats.org/officeDocument/2006/relationships/image" Target="../media/image13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citeseerx.ist.psu.edu/viewdoc/download?doi=10.1.1.298.3712&amp;rep=rep1&amp;type=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image" Target="../media/image1250.png"/><Relationship Id="rId7" Type="http://schemas.openxmlformats.org/officeDocument/2006/relationships/image" Target="../media/image14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3.png"/><Relationship Id="rId5" Type="http://schemas.openxmlformats.org/officeDocument/2006/relationships/image" Target="../media/image1393.png"/><Relationship Id="rId4" Type="http://schemas.openxmlformats.org/officeDocument/2006/relationships/image" Target="../media/image1302.png"/><Relationship Id="rId9" Type="http://schemas.openxmlformats.org/officeDocument/2006/relationships/image" Target="../media/image1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png"/><Relationship Id="rId5" Type="http://schemas.openxmlformats.org/officeDocument/2006/relationships/image" Target="../media/image149.png"/><Relationship Id="rId4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osti.gov/servlets/purl/1506222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4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6.png"/><Relationship Id="rId5" Type="http://schemas.openxmlformats.org/officeDocument/2006/relationships/image" Target="../media/image155.png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users.ece.cmu.edu/~franzf/papers/hpec_2017_low.pdf" TargetMode="External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9.png"/><Relationship Id="rId4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users.ece.cmu.edu/~franzf/papers/hpec_2017_low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1.png"/><Relationship Id="rId4" Type="http://schemas.openxmlformats.org/officeDocument/2006/relationships/image" Target="../media/image16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correctness-workshop.github.io/2017/papers/low.pdf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1.png"/><Relationship Id="rId3" Type="http://schemas.openxmlformats.org/officeDocument/2006/relationships/image" Target="../media/image530.png"/><Relationship Id="rId7" Type="http://schemas.openxmlformats.org/officeDocument/2006/relationships/image" Target="../media/image571.png"/><Relationship Id="rId2" Type="http://schemas.openxmlformats.org/officeDocument/2006/relationships/image" Target="../media/image5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4.png"/><Relationship Id="rId5" Type="http://schemas.openxmlformats.org/officeDocument/2006/relationships/image" Target="../media/image551.png"/><Relationship Id="rId4" Type="http://schemas.openxmlformats.org/officeDocument/2006/relationships/image" Target="../media/image163.png"/><Relationship Id="rId9" Type="http://schemas.openxmlformats.org/officeDocument/2006/relationships/image" Target="../media/image16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3" Type="http://schemas.openxmlformats.org/officeDocument/2006/relationships/image" Target="../media/image602.png"/><Relationship Id="rId7" Type="http://schemas.openxmlformats.org/officeDocument/2006/relationships/image" Target="../media/image500.png"/><Relationship Id="rId2" Type="http://schemas.openxmlformats.org/officeDocument/2006/relationships/image" Target="../media/image5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1.png"/><Relationship Id="rId5" Type="http://schemas.openxmlformats.org/officeDocument/2006/relationships/image" Target="../media/image166.png"/><Relationship Id="rId4" Type="http://schemas.openxmlformats.org/officeDocument/2006/relationships/image" Target="../media/image16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faculty.cse.tamu.edu/davis/GraphBLAS_files/Davis_HPEC18.pdf" TargetMode="External"/><Relationship Id="rId2" Type="http://schemas.openxmlformats.org/officeDocument/2006/relationships/image" Target="../media/image16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journals.aps.org/pre/pdf/10.1103/PhysRevE.76.036106" TargetMode="External"/><Relationship Id="rId2" Type="http://schemas.openxmlformats.org/officeDocument/2006/relationships/image" Target="../media/image11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2.png"/><Relationship Id="rId2" Type="http://schemas.openxmlformats.org/officeDocument/2006/relationships/image" Target="../media/image12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4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1.png"/><Relationship Id="rId2" Type="http://schemas.openxmlformats.org/officeDocument/2006/relationships/image" Target="../media/image12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9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0.png"/><Relationship Id="rId2" Type="http://schemas.openxmlformats.org/officeDocument/2006/relationships/image" Target="../media/image12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1.png"/><Relationship Id="rId2" Type="http://schemas.openxmlformats.org/officeDocument/2006/relationships/image" Target="../media/image12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1.png"/><Relationship Id="rId2" Type="http://schemas.openxmlformats.org/officeDocument/2006/relationships/image" Target="../media/image12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0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.png"/><Relationship Id="rId3" Type="http://schemas.openxmlformats.org/officeDocument/2006/relationships/image" Target="../media/image18.png"/><Relationship Id="rId12" Type="http://schemas.openxmlformats.org/officeDocument/2006/relationships/hyperlink" Target="http://faculty.cse.tamu.edu/davis/publications_files/toms_graphblas.pdf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5" Type="http://schemas.openxmlformats.org/officeDocument/2006/relationships/image" Target="../media/image21.png"/><Relationship Id="rId10" Type="http://schemas.openxmlformats.org/officeDocument/2006/relationships/image" Target="../media/image194.png"/><Relationship Id="rId4" Type="http://schemas.openxmlformats.org/officeDocument/2006/relationships/hyperlink" Target="http://faculty.cse.tamu.edu/davis/GraphBLAS_files/Davis_HPEC18.pdf" TargetMode="External"/><Relationship Id="rId14" Type="http://schemas.openxmlformats.org/officeDocument/2006/relationships/hyperlink" Target="https://arxiv.org/pdf/1708.02937.pdf" TargetMode="Externa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dspace.mit.edu/handle/1721.1/115964" TargetMode="External"/><Relationship Id="rId2" Type="http://schemas.openxmlformats.org/officeDocument/2006/relationships/image" Target="../media/image9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people.eecs.berkeley.edu/~aydin/LACC.pdf" TargetMode="Externa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804.03327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xiv.org/pdf/1908.01407.pdf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0.png"/><Relationship Id="rId2" Type="http://schemas.openxmlformats.org/officeDocument/2006/relationships/image" Target="../media/image6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0.png"/><Relationship Id="rId5" Type="http://schemas.openxmlformats.org/officeDocument/2006/relationships/image" Target="../media/image750.png"/><Relationship Id="rId4" Type="http://schemas.openxmlformats.org/officeDocument/2006/relationships/image" Target="../media/image74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https://www.bme.hu/sites/default/files/mediakit/bme_logo_kics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25" y="5365043"/>
            <a:ext cx="2771074" cy="89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4">
            <a:grayscl/>
          </a:blip>
          <a:stretch>
            <a:fillRect/>
          </a:stretch>
        </p:blipFill>
        <p:spPr>
          <a:xfrm>
            <a:off x="6156375" y="5365043"/>
            <a:ext cx="3174599" cy="890519"/>
          </a:xfrm>
          <a:prstGeom prst="rect">
            <a:avLst/>
          </a:prstGeom>
        </p:spPr>
      </p:pic>
      <p:sp>
        <p:nvSpPr>
          <p:cNvPr id="12" name="Téglalap 11"/>
          <p:cNvSpPr/>
          <p:nvPr/>
        </p:nvSpPr>
        <p:spPr>
          <a:xfrm>
            <a:off x="2710918" y="579662"/>
            <a:ext cx="6529554" cy="4282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050" dirty="0">
              <a:solidFill>
                <a:srgbClr val="262626"/>
              </a:solidFill>
              <a:latin typeface="Open Sans" panose="020B0606030504020204" pitchFamily="34" charset="0"/>
              <a:cs typeface="Clear Sans Bold" panose="020B08030302020203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0" t="26997" r="12578" b="27498"/>
          <a:stretch/>
        </p:blipFill>
        <p:spPr>
          <a:xfrm>
            <a:off x="3777949" y="5238801"/>
            <a:ext cx="1905000" cy="1143000"/>
          </a:xfrm>
          <a:prstGeom prst="rect">
            <a:avLst/>
          </a:prstGeom>
        </p:spPr>
      </p:pic>
      <p:pic>
        <p:nvPicPr>
          <p:cNvPr id="9" name="Picture 2" descr="CWI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466"/>
          <a:stretch/>
        </p:blipFill>
        <p:spPr bwMode="auto">
          <a:xfrm>
            <a:off x="9804400" y="5419776"/>
            <a:ext cx="1790700" cy="78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églalap 10"/>
          <p:cNvSpPr/>
          <p:nvPr/>
        </p:nvSpPr>
        <p:spPr>
          <a:xfrm>
            <a:off x="0" y="623421"/>
            <a:ext cx="12192000" cy="434478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Introduction to </a:t>
            </a:r>
            <a:r>
              <a:rPr lang="en-US" sz="4400" b="1" dirty="0" err="1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GraphBLAS</a:t>
            </a:r>
            <a:endParaRPr lang="en-US" sz="4400" b="1" dirty="0" smtClean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algn="ctr"/>
            <a:r>
              <a:rPr lang="hu-HU" dirty="0">
                <a:latin typeface="Open Sans" panose="020B0606030504020204" pitchFamily="34" charset="0"/>
              </a:rPr>
              <a:t/>
            </a:r>
            <a:br>
              <a:rPr lang="hu-HU" dirty="0">
                <a:latin typeface="Open Sans" panose="020B0606030504020204" pitchFamily="34" charset="0"/>
              </a:rPr>
            </a:br>
            <a:r>
              <a:rPr lang="en-US" sz="4000" smtClean="0">
                <a:ea typeface="Open Sans SemiBold" panose="020B0706030804020204" pitchFamily="34" charset="0"/>
                <a:cs typeface="Open Sans SemiBold" panose="020B0706030804020204" pitchFamily="34" charset="0"/>
              </a:rPr>
              <a:t>Algorithms</a:t>
            </a:r>
            <a:endParaRPr lang="en-US" sz="4000" dirty="0" smtClean="0"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algn="ctr"/>
            <a:r>
              <a:rPr lang="hu-HU" dirty="0" smtClean="0">
                <a:latin typeface="Open Sans" panose="020B0606030504020204" pitchFamily="34" charset="0"/>
              </a:rPr>
              <a:t/>
            </a:r>
            <a:br>
              <a:rPr lang="hu-HU" dirty="0" smtClean="0">
                <a:latin typeface="Open Sans" panose="020B0606030504020204" pitchFamily="34" charset="0"/>
              </a:rPr>
            </a:br>
            <a:r>
              <a:rPr lang="en-US" sz="3600" dirty="0" err="1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Gábor</a:t>
            </a:r>
            <a:r>
              <a:rPr lang="hu-HU" sz="3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36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Szárnyas</a:t>
            </a:r>
            <a:endParaRPr lang="en-US" sz="3600" dirty="0" smtClean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36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szarnyas@mit.bme.hu</a:t>
            </a:r>
            <a:endParaRPr lang="hu-HU" sz="3600" dirty="0" smtClean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3063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LCC example: Element-wise multiplication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7" name="Táblázat 165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3048000" y="3739563"/>
              <a:ext cx="2926080" cy="29260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6576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n-GB" sz="2400" b="1" i="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𝐀</m:t>
                                </m:r>
                              </m:oMath>
                            </m:oMathPara>
                          </a14:m>
                          <a:endParaRPr lang="en-GB" sz="2400" b="1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0" marR="0" marT="0" marB="0" anchor="ctr"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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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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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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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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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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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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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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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7" name="Táblázat 165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3048000" y="3739563"/>
              <a:ext cx="2926080" cy="29260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6576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2"/>
                          <a:stretch>
                            <a:fillRect t="-26667" r="-711667" b="-75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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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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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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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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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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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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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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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9" name="Táblázat 165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5794615" y="1005721"/>
              <a:ext cx="2926080" cy="29260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6576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n-GB" sz="2400" b="1" i="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𝐀</m:t>
                                </m:r>
                              </m:oMath>
                            </m:oMathPara>
                          </a14:m>
                          <a:endParaRPr lang="en-GB" sz="2400" b="1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0" marR="0" marT="0" marB="0" anchor="ctr"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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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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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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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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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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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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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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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9" name="Táblázat 165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5794615" y="1005721"/>
              <a:ext cx="2926080" cy="29260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6576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3"/>
                          <a:stretch>
                            <a:fillRect t="-26667" r="-711667" b="-75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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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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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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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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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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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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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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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0" name="Táblázat 165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8541230" y="1005721"/>
              <a:ext cx="2926080" cy="29260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6576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n-GB" sz="2400" b="1" i="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𝐀</m:t>
                                </m:r>
                              </m:oMath>
                            </m:oMathPara>
                          </a14:m>
                          <a:endParaRPr lang="en-GB" sz="2400" b="1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0" marR="0" marT="0" marB="0" anchor="ctr"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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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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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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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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0" name="Táblázat 165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8541230" y="1005721"/>
              <a:ext cx="2926080" cy="29260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6576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t="-26667" r="-711667" b="-72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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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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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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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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Fallback>
      </mc:AlternateContent>
      <p:graphicFrame>
        <p:nvGraphicFramePr>
          <p:cNvPr id="71" name="Táblázat 165"/>
          <p:cNvGraphicFramePr>
            <a:graphicFrameLocks noGrp="1"/>
          </p:cNvGraphicFramePr>
          <p:nvPr>
            <p:extLst/>
          </p:nvPr>
        </p:nvGraphicFramePr>
        <p:xfrm>
          <a:off x="6155963" y="4105323"/>
          <a:ext cx="2560320" cy="25603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5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72" name="Táblázat 1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8093318"/>
              </p:ext>
            </p:extLst>
          </p:nvPr>
        </p:nvGraphicFramePr>
        <p:xfrm>
          <a:off x="8906990" y="4105323"/>
          <a:ext cx="2560320" cy="25603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5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75" name="Rectangle 74"/>
              <p:cNvSpPr/>
              <p:nvPr/>
            </p:nvSpPr>
            <p:spPr>
              <a:xfrm>
                <a:off x="10375" y="803622"/>
                <a:ext cx="5883584" cy="8924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𝐓𝐑𝐈</m:t>
                      </m:r>
                      <m:r>
                        <m:rPr>
                          <m:aln/>
                        </m:rPr>
                        <a:rPr lang="en-US" sz="2400" b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>
                          <a:latin typeface="Cambria Math" panose="02040503050406030204" pitchFamily="18" charset="0"/>
                        </a:rPr>
                        <m:t>𝐀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⊕.⊗</m:t>
                      </m:r>
                      <m:r>
                        <a:rPr lang="en-US" sz="2400" b="1" i="1">
                          <a:latin typeface="Cambria Math" panose="02040503050406030204" pitchFamily="18" charset="0"/>
                        </a:rPr>
                        <m:t>𝐀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⊗</m:t>
                      </m:r>
                      <m:r>
                        <a:rPr lang="en-US" sz="2400" b="1" i="1">
                          <a:latin typeface="Cambria Math" panose="02040503050406030204" pitchFamily="18" charset="0"/>
                        </a:rPr>
                        <m:t>𝐀</m:t>
                      </m:r>
                    </m:oMath>
                    <m:oMath xmlns:m="http://schemas.openxmlformats.org/officeDocument/2006/math">
                      <m:r>
                        <a:rPr lang="en-US" sz="24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>
                          <a:latin typeface="Cambria Math" panose="02040503050406030204" pitchFamily="18" charset="0"/>
                        </a:rPr>
                        <m:t>𝐭𝐫𝐢𝟐</m:t>
                      </m:r>
                      <m:r>
                        <m:rPr>
                          <m:aln/>
                        </m:rP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⊕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𝐓𝐑𝐈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:,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5" name="Rectangle 7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75" y="803622"/>
                <a:ext cx="5883584" cy="89242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78" name="Táblázat 165"/>
          <p:cNvGraphicFramePr>
            <a:graphicFrameLocks noGrp="1"/>
          </p:cNvGraphicFramePr>
          <p:nvPr>
            <p:extLst/>
          </p:nvPr>
        </p:nvGraphicFramePr>
        <p:xfrm>
          <a:off x="11658017" y="4105323"/>
          <a:ext cx="365760" cy="25603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5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accent4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0" dirty="0">
                        <a:solidFill>
                          <a:schemeClr val="accent4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accent4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</a:t>
                      </a:r>
                      <a:endParaRPr lang="hu-HU" sz="1800" b="0" dirty="0">
                        <a:solidFill>
                          <a:schemeClr val="accent4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accent4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</a:t>
                      </a:r>
                      <a:endParaRPr lang="hu-HU" sz="1800" b="0" dirty="0">
                        <a:solidFill>
                          <a:schemeClr val="accent4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accent4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8</a:t>
                      </a:r>
                      <a:endParaRPr lang="hu-HU" sz="1800" b="0" dirty="0">
                        <a:solidFill>
                          <a:schemeClr val="accent4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accent4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0" dirty="0">
                        <a:solidFill>
                          <a:schemeClr val="accent4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accent4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0" dirty="0">
                        <a:solidFill>
                          <a:schemeClr val="accent4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accent4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</a:t>
                      </a:r>
                      <a:endParaRPr lang="hu-HU" sz="1800" b="0" dirty="0">
                        <a:solidFill>
                          <a:schemeClr val="accent4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73" name="Group 72"/>
          <p:cNvGrpSpPr/>
          <p:nvPr/>
        </p:nvGrpSpPr>
        <p:grpSpPr>
          <a:xfrm>
            <a:off x="152400" y="1752600"/>
            <a:ext cx="4154517" cy="3271726"/>
            <a:chOff x="585428" y="1181100"/>
            <a:chExt cx="4681721" cy="3686905"/>
          </a:xfrm>
        </p:grpSpPr>
        <p:cxnSp>
          <p:nvCxnSpPr>
            <p:cNvPr id="74" name="Görbe összekötő 49"/>
            <p:cNvCxnSpPr>
              <a:stCxn id="93" idx="0"/>
              <a:endCxn id="120" idx="1"/>
            </p:cNvCxnSpPr>
            <p:nvPr/>
          </p:nvCxnSpPr>
          <p:spPr>
            <a:xfrm rot="16200000" flipH="1">
              <a:off x="2110151" y="762246"/>
              <a:ext cx="40500" cy="1525038"/>
            </a:xfrm>
            <a:prstGeom prst="curvedConnector3">
              <a:avLst>
                <a:gd name="adj1" fmla="val -588289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Görbe összekötő 58"/>
            <p:cNvCxnSpPr>
              <a:stCxn id="107" idx="6"/>
              <a:endCxn id="106" idx="6"/>
            </p:cNvCxnSpPr>
            <p:nvPr/>
          </p:nvCxnSpPr>
          <p:spPr>
            <a:xfrm flipH="1">
              <a:off x="3127375" y="1751708"/>
              <a:ext cx="12725" cy="1160712"/>
            </a:xfrm>
            <a:prstGeom prst="curvedConnector3">
              <a:avLst>
                <a:gd name="adj1" fmla="val -1297446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Görbe összekötő 61"/>
            <p:cNvCxnSpPr>
              <a:stCxn id="108" idx="6"/>
              <a:endCxn id="109" idx="0"/>
            </p:cNvCxnSpPr>
            <p:nvPr/>
          </p:nvCxnSpPr>
          <p:spPr>
            <a:xfrm>
              <a:off x="3184139" y="1666104"/>
              <a:ext cx="1478419" cy="1188239"/>
            </a:xfrm>
            <a:prstGeom prst="curvedConnector2">
              <a:avLst/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Görbe összekötő 64"/>
            <p:cNvCxnSpPr>
              <a:stCxn id="110" idx="4"/>
              <a:endCxn id="116" idx="7"/>
            </p:cNvCxnSpPr>
            <p:nvPr/>
          </p:nvCxnSpPr>
          <p:spPr>
            <a:xfrm rot="5400000">
              <a:off x="3357167" y="2978320"/>
              <a:ext cx="1082408" cy="1521698"/>
            </a:xfrm>
            <a:prstGeom prst="curvedConnector3">
              <a:avLst>
                <a:gd name="adj1" fmla="val 14954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Görbe összekötő 67"/>
            <p:cNvCxnSpPr>
              <a:stCxn id="105" idx="3"/>
              <a:endCxn id="103" idx="5"/>
            </p:cNvCxnSpPr>
            <p:nvPr/>
          </p:nvCxnSpPr>
          <p:spPr>
            <a:xfrm rot="5400000">
              <a:off x="2162165" y="3771371"/>
              <a:ext cx="9539" cy="1415904"/>
            </a:xfrm>
            <a:prstGeom prst="curvedConnector3">
              <a:avLst>
                <a:gd name="adj1" fmla="val 2579379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Görbe összekötő 74"/>
            <p:cNvCxnSpPr>
              <a:stCxn id="113" idx="3"/>
              <a:endCxn id="99" idx="5"/>
            </p:cNvCxnSpPr>
            <p:nvPr/>
          </p:nvCxnSpPr>
          <p:spPr>
            <a:xfrm rot="5400000" flipH="1">
              <a:off x="2149181" y="2386735"/>
              <a:ext cx="62558" cy="1414296"/>
            </a:xfrm>
            <a:prstGeom prst="curvedConnector3">
              <a:avLst>
                <a:gd name="adj1" fmla="val -378062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Görbe összekötő 78"/>
            <p:cNvCxnSpPr>
              <a:stCxn id="114" idx="4"/>
              <a:endCxn id="101" idx="0"/>
            </p:cNvCxnSpPr>
            <p:nvPr/>
          </p:nvCxnSpPr>
          <p:spPr>
            <a:xfrm rot="5400000">
              <a:off x="1638930" y="2870318"/>
              <a:ext cx="1036496" cy="1677901"/>
            </a:xfrm>
            <a:prstGeom prst="curvedConnector3">
              <a:avLst>
                <a:gd name="adj1" fmla="val 50000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Görbe összekötő 82"/>
            <p:cNvCxnSpPr>
              <a:stCxn id="112" idx="7"/>
              <a:endCxn id="111" idx="1"/>
            </p:cNvCxnSpPr>
            <p:nvPr/>
          </p:nvCxnSpPr>
          <p:spPr>
            <a:xfrm rot="5400000" flipH="1" flipV="1">
              <a:off x="3832189" y="2350156"/>
              <a:ext cx="10655" cy="1323339"/>
            </a:xfrm>
            <a:prstGeom prst="curvedConnector3">
              <a:avLst>
                <a:gd name="adj1" fmla="val 2051506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Görbe összekötő 86"/>
            <p:cNvCxnSpPr>
              <a:stCxn id="96" idx="2"/>
              <a:endCxn id="94" idx="2"/>
            </p:cNvCxnSpPr>
            <p:nvPr/>
          </p:nvCxnSpPr>
          <p:spPr>
            <a:xfrm rot="10800000">
              <a:off x="1152454" y="1697867"/>
              <a:ext cx="5557" cy="1264268"/>
            </a:xfrm>
            <a:prstGeom prst="curvedConnector3">
              <a:avLst>
                <a:gd name="adj1" fmla="val 6013496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Görbe összekötő 90"/>
            <p:cNvCxnSpPr>
              <a:stCxn id="98" idx="2"/>
              <a:endCxn id="100" idx="2"/>
            </p:cNvCxnSpPr>
            <p:nvPr/>
          </p:nvCxnSpPr>
          <p:spPr>
            <a:xfrm rot="10800000" flipV="1">
              <a:off x="1150726" y="3090892"/>
              <a:ext cx="13634" cy="1262816"/>
            </a:xfrm>
            <a:prstGeom prst="curvedConnector3">
              <a:avLst>
                <a:gd name="adj1" fmla="val 2428737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Ellipszis 4"/>
            <p:cNvSpPr/>
            <p:nvPr/>
          </p:nvSpPr>
          <p:spPr>
            <a:xfrm>
              <a:off x="2988220" y="4374462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87" name="Ellipszis 5"/>
            <p:cNvSpPr/>
            <p:nvPr/>
          </p:nvSpPr>
          <p:spPr>
            <a:xfrm>
              <a:off x="4635558" y="2999720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88" name="Ellipszis 6"/>
            <p:cNvSpPr/>
            <p:nvPr/>
          </p:nvSpPr>
          <p:spPr>
            <a:xfrm>
              <a:off x="1288958" y="2999720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89" name="Ellipszis 7"/>
            <p:cNvSpPr/>
            <p:nvPr/>
          </p:nvSpPr>
          <p:spPr>
            <a:xfrm>
              <a:off x="2988220" y="2999720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90" name="Ellipszis 10"/>
            <p:cNvSpPr/>
            <p:nvPr/>
          </p:nvSpPr>
          <p:spPr>
            <a:xfrm>
              <a:off x="1288958" y="1639104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91" name="Ellipszis 11"/>
            <p:cNvSpPr/>
            <p:nvPr/>
          </p:nvSpPr>
          <p:spPr>
            <a:xfrm>
              <a:off x="2988220" y="1639104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92" name="Ellipszis 12"/>
            <p:cNvSpPr/>
            <p:nvPr/>
          </p:nvSpPr>
          <p:spPr>
            <a:xfrm>
              <a:off x="1288958" y="4374462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93" name="Ellipszis 10"/>
            <p:cNvSpPr/>
            <p:nvPr/>
          </p:nvSpPr>
          <p:spPr>
            <a:xfrm>
              <a:off x="1340882" y="1504515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94" name="Ellipszis 10"/>
            <p:cNvSpPr/>
            <p:nvPr/>
          </p:nvSpPr>
          <p:spPr>
            <a:xfrm>
              <a:off x="1152453" y="1670867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95" name="Ellipszis 10"/>
            <p:cNvSpPr/>
            <p:nvPr/>
          </p:nvSpPr>
          <p:spPr>
            <a:xfrm>
              <a:off x="1425462" y="1676006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96" name="Ellipszis 10"/>
            <p:cNvSpPr/>
            <p:nvPr/>
          </p:nvSpPr>
          <p:spPr>
            <a:xfrm>
              <a:off x="1158010" y="2935135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97" name="Ellipszis 10"/>
            <p:cNvSpPr/>
            <p:nvPr/>
          </p:nvSpPr>
          <p:spPr>
            <a:xfrm>
              <a:off x="1418318" y="2935512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98" name="Ellipszis 10"/>
            <p:cNvSpPr/>
            <p:nvPr/>
          </p:nvSpPr>
          <p:spPr>
            <a:xfrm>
              <a:off x="1164360" y="3063892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99" name="Ellipszis 10"/>
            <p:cNvSpPr/>
            <p:nvPr/>
          </p:nvSpPr>
          <p:spPr>
            <a:xfrm>
              <a:off x="1427220" y="3016512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100" name="Ellipszis 12"/>
            <p:cNvSpPr/>
            <p:nvPr/>
          </p:nvSpPr>
          <p:spPr>
            <a:xfrm>
              <a:off x="1150726" y="4326708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101" name="Ellipszis 12"/>
            <p:cNvSpPr/>
            <p:nvPr/>
          </p:nvSpPr>
          <p:spPr>
            <a:xfrm>
              <a:off x="1291227" y="4227516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102" name="Ellipszis 12"/>
            <p:cNvSpPr/>
            <p:nvPr/>
          </p:nvSpPr>
          <p:spPr>
            <a:xfrm>
              <a:off x="1408127" y="4293769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103" name="Ellipszis 12"/>
            <p:cNvSpPr/>
            <p:nvPr/>
          </p:nvSpPr>
          <p:spPr>
            <a:xfrm>
              <a:off x="1412890" y="4438001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104" name="Ellipszis 12"/>
            <p:cNvSpPr/>
            <p:nvPr/>
          </p:nvSpPr>
          <p:spPr>
            <a:xfrm>
              <a:off x="2866978" y="4293755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105" name="Ellipszis 12"/>
            <p:cNvSpPr/>
            <p:nvPr/>
          </p:nvSpPr>
          <p:spPr>
            <a:xfrm>
              <a:off x="2866978" y="4428462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106" name="Ellipszis 7"/>
            <p:cNvSpPr/>
            <p:nvPr/>
          </p:nvSpPr>
          <p:spPr>
            <a:xfrm>
              <a:off x="3073375" y="2885420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107" name="Ellipszis 11"/>
            <p:cNvSpPr/>
            <p:nvPr/>
          </p:nvSpPr>
          <p:spPr>
            <a:xfrm>
              <a:off x="3086100" y="1724708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108" name="Ellipszis 11"/>
            <p:cNvSpPr/>
            <p:nvPr/>
          </p:nvSpPr>
          <p:spPr>
            <a:xfrm>
              <a:off x="3130139" y="1639104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109" name="Ellipszis 5"/>
            <p:cNvSpPr/>
            <p:nvPr/>
          </p:nvSpPr>
          <p:spPr>
            <a:xfrm>
              <a:off x="4635558" y="2854343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110" name="Ellipszis 5"/>
            <p:cNvSpPr/>
            <p:nvPr/>
          </p:nvSpPr>
          <p:spPr>
            <a:xfrm>
              <a:off x="4632218" y="3143966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111" name="Ellipszis 5"/>
            <p:cNvSpPr/>
            <p:nvPr/>
          </p:nvSpPr>
          <p:spPr>
            <a:xfrm>
              <a:off x="4491278" y="2998589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112" name="Ellipszis 7"/>
            <p:cNvSpPr/>
            <p:nvPr/>
          </p:nvSpPr>
          <p:spPr>
            <a:xfrm>
              <a:off x="3129755" y="3009244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113" name="Ellipszis 7"/>
            <p:cNvSpPr/>
            <p:nvPr/>
          </p:nvSpPr>
          <p:spPr>
            <a:xfrm>
              <a:off x="2879700" y="3079070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114" name="Ellipszis 7"/>
            <p:cNvSpPr/>
            <p:nvPr/>
          </p:nvSpPr>
          <p:spPr>
            <a:xfrm>
              <a:off x="2969128" y="3137020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115" name="Ellipszis 28"/>
            <p:cNvSpPr/>
            <p:nvPr/>
          </p:nvSpPr>
          <p:spPr>
            <a:xfrm>
              <a:off x="1143000" y="2855474"/>
              <a:ext cx="345917" cy="342492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hu-HU" sz="3600" b="1" dirty="0" smtClean="0">
                  <a:solidFill>
                    <a:schemeClr val="tx1"/>
                  </a:solidFill>
                  <a:sym typeface="Wingdings" panose="05000000000000000000" pitchFamily="2" charset="2"/>
                </a:rPr>
                <a:t></a:t>
              </a:r>
              <a:endParaRPr lang="hu-HU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116" name="Ellipszis 29"/>
            <p:cNvSpPr/>
            <p:nvPr/>
          </p:nvSpPr>
          <p:spPr>
            <a:xfrm>
              <a:off x="2842262" y="4230216"/>
              <a:ext cx="345917" cy="342492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hu-HU" sz="3600" b="1" dirty="0" smtClean="0">
                  <a:solidFill>
                    <a:schemeClr val="tx1"/>
                  </a:solidFill>
                  <a:sym typeface="Wingdings" panose="05000000000000000000" pitchFamily="2" charset="2"/>
                </a:rPr>
                <a:t></a:t>
              </a:r>
              <a:endParaRPr lang="hu-HU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117" name="Ellipszis 30"/>
            <p:cNvSpPr/>
            <p:nvPr/>
          </p:nvSpPr>
          <p:spPr>
            <a:xfrm>
              <a:off x="4489600" y="2855474"/>
              <a:ext cx="345917" cy="342492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hu-HU" sz="3600" b="1" dirty="0" smtClean="0">
                  <a:solidFill>
                    <a:schemeClr val="tx1"/>
                  </a:solidFill>
                  <a:sym typeface="Wingdings" panose="05000000000000000000" pitchFamily="2" charset="2"/>
                </a:rPr>
                <a:t></a:t>
              </a:r>
              <a:endParaRPr lang="hu-HU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118" name="Ellipszis 31"/>
            <p:cNvSpPr/>
            <p:nvPr/>
          </p:nvSpPr>
          <p:spPr>
            <a:xfrm>
              <a:off x="2842262" y="2855474"/>
              <a:ext cx="345917" cy="342492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hu-HU" sz="3600" b="1" dirty="0" smtClean="0">
                  <a:solidFill>
                    <a:schemeClr val="tx1"/>
                  </a:solidFill>
                  <a:sym typeface="Wingdings" panose="05000000000000000000" pitchFamily="2" charset="2"/>
                </a:rPr>
                <a:t></a:t>
              </a:r>
              <a:endParaRPr lang="hu-HU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119" name="Ellipszis 34"/>
            <p:cNvSpPr/>
            <p:nvPr/>
          </p:nvSpPr>
          <p:spPr>
            <a:xfrm>
              <a:off x="1143000" y="1494858"/>
              <a:ext cx="345917" cy="342492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hu-HU" sz="3600" b="1" dirty="0" smtClean="0">
                  <a:solidFill>
                    <a:schemeClr val="tx1"/>
                  </a:solidFill>
                  <a:sym typeface="Wingdings" panose="05000000000000000000" pitchFamily="2" charset="2"/>
                </a:rPr>
                <a:t></a:t>
              </a:r>
              <a:endParaRPr lang="hu-HU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120" name="Ellipszis 35"/>
            <p:cNvSpPr/>
            <p:nvPr/>
          </p:nvSpPr>
          <p:spPr>
            <a:xfrm>
              <a:off x="2842262" y="1494858"/>
              <a:ext cx="345917" cy="342492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hu-HU" sz="3600" b="1" dirty="0" smtClean="0">
                  <a:solidFill>
                    <a:schemeClr val="tx1"/>
                  </a:solidFill>
                  <a:sym typeface="Wingdings" panose="05000000000000000000" pitchFamily="2" charset="2"/>
                </a:rPr>
                <a:t></a:t>
              </a:r>
              <a:endParaRPr lang="hu-HU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121" name="Ellipszis 36"/>
            <p:cNvSpPr/>
            <p:nvPr/>
          </p:nvSpPr>
          <p:spPr>
            <a:xfrm>
              <a:off x="1143000" y="4230216"/>
              <a:ext cx="345917" cy="342492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hu-HU" sz="3600" b="1" dirty="0" smtClean="0">
                  <a:solidFill>
                    <a:schemeClr val="tx1"/>
                  </a:solidFill>
                  <a:sym typeface="Wingdings" panose="05000000000000000000" pitchFamily="2" charset="2"/>
                </a:rPr>
                <a:t></a:t>
              </a:r>
              <a:endParaRPr lang="hu-HU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585428" y="1181100"/>
              <a:ext cx="406806" cy="5202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accent4"/>
                  </a:solidFill>
                  <a:latin typeface="+mj-lt"/>
                </a:rPr>
                <a:t>2</a:t>
              </a:r>
              <a:endParaRPr lang="en-US" sz="2400" dirty="0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585428" y="2862561"/>
              <a:ext cx="406806" cy="5202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accent4"/>
                  </a:solidFill>
                  <a:latin typeface="+mj-lt"/>
                </a:rPr>
                <a:t>8</a:t>
              </a:r>
              <a:endParaRPr lang="en-US" sz="2400" dirty="0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585428" y="4347755"/>
              <a:ext cx="406806" cy="5202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accent4"/>
                  </a:solidFill>
                  <a:latin typeface="+mj-lt"/>
                </a:rPr>
                <a:t>4</a:t>
              </a:r>
              <a:endParaRPr lang="en-US" sz="2400" dirty="0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3218599" y="1181100"/>
              <a:ext cx="406806" cy="5202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accent4"/>
                  </a:solidFill>
                  <a:latin typeface="+mj-lt"/>
                </a:rPr>
                <a:t>6</a:t>
              </a:r>
              <a:endParaRPr lang="en-US" sz="2400" dirty="0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3218599" y="2862561"/>
              <a:ext cx="406806" cy="5202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accent4"/>
                  </a:solidFill>
                  <a:latin typeface="+mj-lt"/>
                </a:rPr>
                <a:t>6</a:t>
              </a:r>
              <a:endParaRPr lang="en-US" sz="2400" dirty="0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3218599" y="4347755"/>
              <a:ext cx="406806" cy="5202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accent4"/>
                  </a:solidFill>
                  <a:latin typeface="+mj-lt"/>
                </a:rPr>
                <a:t>2</a:t>
              </a:r>
              <a:endParaRPr lang="en-US" sz="2400" dirty="0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4860343" y="2862560"/>
              <a:ext cx="406806" cy="5202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accent4"/>
                  </a:solidFill>
                  <a:latin typeface="+mj-lt"/>
                </a:rPr>
                <a:t>2</a:t>
              </a:r>
              <a:endParaRPr lang="en-US" sz="2400" dirty="0">
                <a:solidFill>
                  <a:schemeClr val="accent4"/>
                </a:solidFill>
                <a:latin typeface="+mj-lt"/>
              </a:endParaRPr>
            </a:p>
          </p:txBody>
        </p:sp>
        <p:cxnSp>
          <p:nvCxnSpPr>
            <p:cNvPr id="129" name="Görbe összekötő 78"/>
            <p:cNvCxnSpPr>
              <a:stCxn id="120" idx="4"/>
              <a:endCxn id="115" idx="0"/>
            </p:cNvCxnSpPr>
            <p:nvPr/>
          </p:nvCxnSpPr>
          <p:spPr>
            <a:xfrm rot="5400000">
              <a:off x="1656528" y="1496781"/>
              <a:ext cx="1018124" cy="1699262"/>
            </a:xfrm>
            <a:prstGeom prst="curvedConnector3">
              <a:avLst>
                <a:gd name="adj1" fmla="val 50000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Görbe összekötő 78"/>
            <p:cNvCxnSpPr>
              <a:stCxn id="115" idx="4"/>
              <a:endCxn id="116" idx="0"/>
            </p:cNvCxnSpPr>
            <p:nvPr/>
          </p:nvCxnSpPr>
          <p:spPr>
            <a:xfrm rot="16200000" flipH="1">
              <a:off x="1649465" y="2864460"/>
              <a:ext cx="1032250" cy="1699262"/>
            </a:xfrm>
            <a:prstGeom prst="curvedConnector3">
              <a:avLst>
                <a:gd name="adj1" fmla="val 74606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1" name="Rectangle 130"/>
              <p:cNvSpPr/>
              <p:nvPr/>
            </p:nvSpPr>
            <p:spPr>
              <a:xfrm>
                <a:off x="11449672" y="3621255"/>
                <a:ext cx="69602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>
                          <a:latin typeface="Cambria Math" panose="02040503050406030204" pitchFamily="18" charset="0"/>
                        </a:rPr>
                        <m:t>𝐭𝐫𝐢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1" name="Rectangle 1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49672" y="3621255"/>
                <a:ext cx="696024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651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LCC example: Element-wise multiplication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7" name="Táblázat 16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30560227"/>
                  </p:ext>
                </p:extLst>
              </p:nvPr>
            </p:nvGraphicFramePr>
            <p:xfrm>
              <a:off x="1828800" y="3739563"/>
              <a:ext cx="2926080" cy="29260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6576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n-GB" sz="2400" b="1" i="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𝐀</m:t>
                                </m:r>
                              </m:oMath>
                            </m:oMathPara>
                          </a14:m>
                          <a:endParaRPr lang="en-GB" sz="2400" b="1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0" marR="0" marT="0" marB="0" anchor="ctr"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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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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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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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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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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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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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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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7" name="Táblázat 16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30560227"/>
                  </p:ext>
                </p:extLst>
              </p:nvPr>
            </p:nvGraphicFramePr>
            <p:xfrm>
              <a:off x="1828800" y="3739563"/>
              <a:ext cx="2926080" cy="29260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6576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2"/>
                          <a:stretch>
                            <a:fillRect t="-26667" r="-711667" b="-75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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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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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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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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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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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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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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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9" name="Táblázat 16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1258390"/>
                  </p:ext>
                </p:extLst>
              </p:nvPr>
            </p:nvGraphicFramePr>
            <p:xfrm>
              <a:off x="4575415" y="1005721"/>
              <a:ext cx="2926080" cy="29260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6576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n-GB" sz="2400" b="1" i="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𝐀</m:t>
                                </m:r>
                              </m:oMath>
                            </m:oMathPara>
                          </a14:m>
                          <a:endParaRPr lang="en-GB" sz="2400" b="1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0" marR="0" marT="0" marB="0" anchor="ctr"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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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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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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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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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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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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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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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9" name="Táblázat 16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1258390"/>
                  </p:ext>
                </p:extLst>
              </p:nvPr>
            </p:nvGraphicFramePr>
            <p:xfrm>
              <a:off x="4575415" y="1005721"/>
              <a:ext cx="2926080" cy="29260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6576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3"/>
                          <a:stretch>
                            <a:fillRect t="-26667" r="-711667" b="-75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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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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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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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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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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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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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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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Fallback>
      </mc:AlternateContent>
      <p:graphicFrame>
        <p:nvGraphicFramePr>
          <p:cNvPr id="71" name="Táblázat 1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4208765"/>
              </p:ext>
            </p:extLst>
          </p:nvPr>
        </p:nvGraphicFramePr>
        <p:xfrm>
          <a:off x="4936763" y="4105323"/>
          <a:ext cx="2560320" cy="25603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5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72" name="Táblázat 1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6107365"/>
              </p:ext>
            </p:extLst>
          </p:nvPr>
        </p:nvGraphicFramePr>
        <p:xfrm>
          <a:off x="7687790" y="4105323"/>
          <a:ext cx="2560320" cy="25603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5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75" name="Rectangle 74"/>
              <p:cNvSpPr/>
              <p:nvPr/>
            </p:nvSpPr>
            <p:spPr>
              <a:xfrm>
                <a:off x="7497083" y="1285465"/>
                <a:ext cx="3265058" cy="8871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𝐓𝐑𝐈</m:t>
                      </m:r>
                      <m:r>
                        <m:rPr>
                          <m:aln/>
                        </m:rPr>
                        <a:rPr lang="en-US" sz="2400" b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>
                          <a:latin typeface="Cambria Math" panose="02040503050406030204" pitchFamily="18" charset="0"/>
                        </a:rPr>
                        <m:t>𝐀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⊕.⊗</m:t>
                      </m:r>
                      <m:r>
                        <a:rPr lang="en-US" sz="2400" b="1" i="1">
                          <a:latin typeface="Cambria Math" panose="02040503050406030204" pitchFamily="18" charset="0"/>
                        </a:rPr>
                        <m:t>𝐀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⊗</m:t>
                      </m:r>
                      <m:r>
                        <a:rPr lang="en-US" sz="2400" b="1" i="1">
                          <a:latin typeface="Cambria Math" panose="02040503050406030204" pitchFamily="18" charset="0"/>
                        </a:rPr>
                        <m:t>𝐀</m:t>
                      </m:r>
                    </m:oMath>
                    <m:oMath xmlns:m="http://schemas.openxmlformats.org/officeDocument/2006/math">
                      <m:r>
                        <a:rPr lang="en-US" sz="24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>
                          <a:latin typeface="Cambria Math" panose="02040503050406030204" pitchFamily="18" charset="0"/>
                        </a:rPr>
                        <m:t>𝐭𝐫𝐢𝟐</m:t>
                      </m:r>
                      <m:r>
                        <m:rPr>
                          <m:aln/>
                        </m:rP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⊕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𝐓𝐑𝐈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:,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5" name="Rectangle 7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7083" y="1285465"/>
                <a:ext cx="3265058" cy="88716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78" name="Táblázat 165"/>
          <p:cNvGraphicFramePr>
            <a:graphicFrameLocks noGrp="1"/>
          </p:cNvGraphicFramePr>
          <p:nvPr>
            <p:extLst/>
          </p:nvPr>
        </p:nvGraphicFramePr>
        <p:xfrm>
          <a:off x="11658017" y="4105323"/>
          <a:ext cx="365760" cy="25603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5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accent4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0" dirty="0">
                        <a:solidFill>
                          <a:schemeClr val="accent4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accent4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</a:t>
                      </a:r>
                      <a:endParaRPr lang="hu-HU" sz="1800" b="0" dirty="0">
                        <a:solidFill>
                          <a:schemeClr val="accent4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accent4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</a:t>
                      </a:r>
                      <a:endParaRPr lang="hu-HU" sz="1800" b="0" dirty="0">
                        <a:solidFill>
                          <a:schemeClr val="accent4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accent4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8</a:t>
                      </a:r>
                      <a:endParaRPr lang="hu-HU" sz="1800" b="0" dirty="0">
                        <a:solidFill>
                          <a:schemeClr val="accent4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accent4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0" dirty="0">
                        <a:solidFill>
                          <a:schemeClr val="accent4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accent4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0" dirty="0">
                        <a:solidFill>
                          <a:schemeClr val="accent4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accent4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</a:t>
                      </a:r>
                      <a:endParaRPr lang="hu-HU" sz="1800" b="0" dirty="0">
                        <a:solidFill>
                          <a:schemeClr val="accent4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73" name="Group 72"/>
          <p:cNvGrpSpPr/>
          <p:nvPr/>
        </p:nvGrpSpPr>
        <p:grpSpPr>
          <a:xfrm>
            <a:off x="76200" y="709524"/>
            <a:ext cx="4154517" cy="3271726"/>
            <a:chOff x="585428" y="1181100"/>
            <a:chExt cx="4681721" cy="3686905"/>
          </a:xfrm>
        </p:grpSpPr>
        <p:cxnSp>
          <p:nvCxnSpPr>
            <p:cNvPr id="74" name="Görbe összekötő 49"/>
            <p:cNvCxnSpPr>
              <a:stCxn id="93" idx="0"/>
              <a:endCxn id="120" idx="1"/>
            </p:cNvCxnSpPr>
            <p:nvPr/>
          </p:nvCxnSpPr>
          <p:spPr>
            <a:xfrm rot="16200000" flipH="1">
              <a:off x="2110151" y="762246"/>
              <a:ext cx="40500" cy="1525038"/>
            </a:xfrm>
            <a:prstGeom prst="curvedConnector3">
              <a:avLst>
                <a:gd name="adj1" fmla="val -588289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Görbe összekötő 58"/>
            <p:cNvCxnSpPr>
              <a:stCxn id="107" idx="6"/>
              <a:endCxn id="106" idx="6"/>
            </p:cNvCxnSpPr>
            <p:nvPr/>
          </p:nvCxnSpPr>
          <p:spPr>
            <a:xfrm flipH="1">
              <a:off x="3127375" y="1751708"/>
              <a:ext cx="12725" cy="1160712"/>
            </a:xfrm>
            <a:prstGeom prst="curvedConnector3">
              <a:avLst>
                <a:gd name="adj1" fmla="val -1297446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Görbe összekötő 61"/>
            <p:cNvCxnSpPr>
              <a:stCxn id="108" idx="6"/>
              <a:endCxn id="109" idx="0"/>
            </p:cNvCxnSpPr>
            <p:nvPr/>
          </p:nvCxnSpPr>
          <p:spPr>
            <a:xfrm>
              <a:off x="3184139" y="1666104"/>
              <a:ext cx="1478419" cy="1188239"/>
            </a:xfrm>
            <a:prstGeom prst="curvedConnector2">
              <a:avLst/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Görbe összekötő 64"/>
            <p:cNvCxnSpPr>
              <a:stCxn id="110" idx="4"/>
              <a:endCxn id="116" idx="7"/>
            </p:cNvCxnSpPr>
            <p:nvPr/>
          </p:nvCxnSpPr>
          <p:spPr>
            <a:xfrm rot="5400000">
              <a:off x="3357167" y="2978320"/>
              <a:ext cx="1082408" cy="1521698"/>
            </a:xfrm>
            <a:prstGeom prst="curvedConnector3">
              <a:avLst>
                <a:gd name="adj1" fmla="val 14954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Görbe összekötő 67"/>
            <p:cNvCxnSpPr>
              <a:stCxn id="105" idx="3"/>
              <a:endCxn id="103" idx="5"/>
            </p:cNvCxnSpPr>
            <p:nvPr/>
          </p:nvCxnSpPr>
          <p:spPr>
            <a:xfrm rot="5400000">
              <a:off x="2162165" y="3771371"/>
              <a:ext cx="9539" cy="1415904"/>
            </a:xfrm>
            <a:prstGeom prst="curvedConnector3">
              <a:avLst>
                <a:gd name="adj1" fmla="val 2579379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Görbe összekötő 74"/>
            <p:cNvCxnSpPr>
              <a:stCxn id="113" idx="3"/>
              <a:endCxn id="99" idx="5"/>
            </p:cNvCxnSpPr>
            <p:nvPr/>
          </p:nvCxnSpPr>
          <p:spPr>
            <a:xfrm rot="5400000" flipH="1">
              <a:off x="2149181" y="2386735"/>
              <a:ext cx="62558" cy="1414296"/>
            </a:xfrm>
            <a:prstGeom prst="curvedConnector3">
              <a:avLst>
                <a:gd name="adj1" fmla="val -378062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Görbe összekötő 78"/>
            <p:cNvCxnSpPr>
              <a:stCxn id="114" idx="4"/>
              <a:endCxn id="101" idx="0"/>
            </p:cNvCxnSpPr>
            <p:nvPr/>
          </p:nvCxnSpPr>
          <p:spPr>
            <a:xfrm rot="5400000">
              <a:off x="1638930" y="2870318"/>
              <a:ext cx="1036496" cy="1677901"/>
            </a:xfrm>
            <a:prstGeom prst="curvedConnector3">
              <a:avLst>
                <a:gd name="adj1" fmla="val 50000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Görbe összekötő 82"/>
            <p:cNvCxnSpPr>
              <a:stCxn id="112" idx="7"/>
              <a:endCxn id="111" idx="1"/>
            </p:cNvCxnSpPr>
            <p:nvPr/>
          </p:nvCxnSpPr>
          <p:spPr>
            <a:xfrm rot="5400000" flipH="1" flipV="1">
              <a:off x="3832189" y="2350156"/>
              <a:ext cx="10655" cy="1323339"/>
            </a:xfrm>
            <a:prstGeom prst="curvedConnector3">
              <a:avLst>
                <a:gd name="adj1" fmla="val 2051506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Görbe összekötő 86"/>
            <p:cNvCxnSpPr>
              <a:stCxn id="96" idx="2"/>
              <a:endCxn id="94" idx="2"/>
            </p:cNvCxnSpPr>
            <p:nvPr/>
          </p:nvCxnSpPr>
          <p:spPr>
            <a:xfrm rot="10800000">
              <a:off x="1152454" y="1697867"/>
              <a:ext cx="5557" cy="1264268"/>
            </a:xfrm>
            <a:prstGeom prst="curvedConnector3">
              <a:avLst>
                <a:gd name="adj1" fmla="val 6013496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Görbe összekötő 90"/>
            <p:cNvCxnSpPr>
              <a:stCxn id="98" idx="2"/>
              <a:endCxn id="100" idx="2"/>
            </p:cNvCxnSpPr>
            <p:nvPr/>
          </p:nvCxnSpPr>
          <p:spPr>
            <a:xfrm rot="10800000" flipV="1">
              <a:off x="1150726" y="3090892"/>
              <a:ext cx="13634" cy="1262816"/>
            </a:xfrm>
            <a:prstGeom prst="curvedConnector3">
              <a:avLst>
                <a:gd name="adj1" fmla="val 2428737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Ellipszis 4"/>
            <p:cNvSpPr/>
            <p:nvPr/>
          </p:nvSpPr>
          <p:spPr>
            <a:xfrm>
              <a:off x="2988220" y="4374462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87" name="Ellipszis 5"/>
            <p:cNvSpPr/>
            <p:nvPr/>
          </p:nvSpPr>
          <p:spPr>
            <a:xfrm>
              <a:off x="4635558" y="2999720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88" name="Ellipszis 6"/>
            <p:cNvSpPr/>
            <p:nvPr/>
          </p:nvSpPr>
          <p:spPr>
            <a:xfrm>
              <a:off x="1288958" y="2999720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89" name="Ellipszis 7"/>
            <p:cNvSpPr/>
            <p:nvPr/>
          </p:nvSpPr>
          <p:spPr>
            <a:xfrm>
              <a:off x="2988220" y="2999720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90" name="Ellipszis 10"/>
            <p:cNvSpPr/>
            <p:nvPr/>
          </p:nvSpPr>
          <p:spPr>
            <a:xfrm>
              <a:off x="1288958" y="1639104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91" name="Ellipszis 11"/>
            <p:cNvSpPr/>
            <p:nvPr/>
          </p:nvSpPr>
          <p:spPr>
            <a:xfrm>
              <a:off x="2988220" y="1639104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92" name="Ellipszis 12"/>
            <p:cNvSpPr/>
            <p:nvPr/>
          </p:nvSpPr>
          <p:spPr>
            <a:xfrm>
              <a:off x="1288958" y="4374462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93" name="Ellipszis 10"/>
            <p:cNvSpPr/>
            <p:nvPr/>
          </p:nvSpPr>
          <p:spPr>
            <a:xfrm>
              <a:off x="1340882" y="1504515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94" name="Ellipszis 10"/>
            <p:cNvSpPr/>
            <p:nvPr/>
          </p:nvSpPr>
          <p:spPr>
            <a:xfrm>
              <a:off x="1152453" y="1670867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95" name="Ellipszis 10"/>
            <p:cNvSpPr/>
            <p:nvPr/>
          </p:nvSpPr>
          <p:spPr>
            <a:xfrm>
              <a:off x="1425462" y="1676006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96" name="Ellipszis 10"/>
            <p:cNvSpPr/>
            <p:nvPr/>
          </p:nvSpPr>
          <p:spPr>
            <a:xfrm>
              <a:off x="1158010" y="2935135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97" name="Ellipszis 10"/>
            <p:cNvSpPr/>
            <p:nvPr/>
          </p:nvSpPr>
          <p:spPr>
            <a:xfrm>
              <a:off x="1418318" y="2935512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98" name="Ellipszis 10"/>
            <p:cNvSpPr/>
            <p:nvPr/>
          </p:nvSpPr>
          <p:spPr>
            <a:xfrm>
              <a:off x="1164360" y="3063892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99" name="Ellipszis 10"/>
            <p:cNvSpPr/>
            <p:nvPr/>
          </p:nvSpPr>
          <p:spPr>
            <a:xfrm>
              <a:off x="1427220" y="3016512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100" name="Ellipszis 12"/>
            <p:cNvSpPr/>
            <p:nvPr/>
          </p:nvSpPr>
          <p:spPr>
            <a:xfrm>
              <a:off x="1150726" y="4326708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101" name="Ellipszis 12"/>
            <p:cNvSpPr/>
            <p:nvPr/>
          </p:nvSpPr>
          <p:spPr>
            <a:xfrm>
              <a:off x="1291227" y="4227516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102" name="Ellipszis 12"/>
            <p:cNvSpPr/>
            <p:nvPr/>
          </p:nvSpPr>
          <p:spPr>
            <a:xfrm>
              <a:off x="1408127" y="4293769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103" name="Ellipszis 12"/>
            <p:cNvSpPr/>
            <p:nvPr/>
          </p:nvSpPr>
          <p:spPr>
            <a:xfrm>
              <a:off x="1412890" y="4438001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104" name="Ellipszis 12"/>
            <p:cNvSpPr/>
            <p:nvPr/>
          </p:nvSpPr>
          <p:spPr>
            <a:xfrm>
              <a:off x="2866978" y="4293755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105" name="Ellipszis 12"/>
            <p:cNvSpPr/>
            <p:nvPr/>
          </p:nvSpPr>
          <p:spPr>
            <a:xfrm>
              <a:off x="2866978" y="4428462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106" name="Ellipszis 7"/>
            <p:cNvSpPr/>
            <p:nvPr/>
          </p:nvSpPr>
          <p:spPr>
            <a:xfrm>
              <a:off x="3073375" y="2885420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107" name="Ellipszis 11"/>
            <p:cNvSpPr/>
            <p:nvPr/>
          </p:nvSpPr>
          <p:spPr>
            <a:xfrm>
              <a:off x="3086100" y="1724708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108" name="Ellipszis 11"/>
            <p:cNvSpPr/>
            <p:nvPr/>
          </p:nvSpPr>
          <p:spPr>
            <a:xfrm>
              <a:off x="3130139" y="1639104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109" name="Ellipszis 5"/>
            <p:cNvSpPr/>
            <p:nvPr/>
          </p:nvSpPr>
          <p:spPr>
            <a:xfrm>
              <a:off x="4635558" y="2854343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110" name="Ellipszis 5"/>
            <p:cNvSpPr/>
            <p:nvPr/>
          </p:nvSpPr>
          <p:spPr>
            <a:xfrm>
              <a:off x="4632218" y="3143966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111" name="Ellipszis 5"/>
            <p:cNvSpPr/>
            <p:nvPr/>
          </p:nvSpPr>
          <p:spPr>
            <a:xfrm>
              <a:off x="4491278" y="2998589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112" name="Ellipszis 7"/>
            <p:cNvSpPr/>
            <p:nvPr/>
          </p:nvSpPr>
          <p:spPr>
            <a:xfrm>
              <a:off x="3129755" y="3009244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113" name="Ellipszis 7"/>
            <p:cNvSpPr/>
            <p:nvPr/>
          </p:nvSpPr>
          <p:spPr>
            <a:xfrm>
              <a:off x="2879700" y="3079070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114" name="Ellipszis 7"/>
            <p:cNvSpPr/>
            <p:nvPr/>
          </p:nvSpPr>
          <p:spPr>
            <a:xfrm>
              <a:off x="2969128" y="3137020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115" name="Ellipszis 28"/>
            <p:cNvSpPr/>
            <p:nvPr/>
          </p:nvSpPr>
          <p:spPr>
            <a:xfrm>
              <a:off x="1143000" y="2855474"/>
              <a:ext cx="345917" cy="342492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hu-HU" sz="3600" b="1" dirty="0" smtClean="0">
                  <a:solidFill>
                    <a:schemeClr val="tx1"/>
                  </a:solidFill>
                  <a:sym typeface="Wingdings" panose="05000000000000000000" pitchFamily="2" charset="2"/>
                </a:rPr>
                <a:t></a:t>
              </a:r>
              <a:endParaRPr lang="hu-HU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116" name="Ellipszis 29"/>
            <p:cNvSpPr/>
            <p:nvPr/>
          </p:nvSpPr>
          <p:spPr>
            <a:xfrm>
              <a:off x="2842262" y="4230216"/>
              <a:ext cx="345917" cy="342492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hu-HU" sz="3600" b="1" dirty="0" smtClean="0">
                  <a:solidFill>
                    <a:schemeClr val="tx1"/>
                  </a:solidFill>
                  <a:sym typeface="Wingdings" panose="05000000000000000000" pitchFamily="2" charset="2"/>
                </a:rPr>
                <a:t></a:t>
              </a:r>
              <a:endParaRPr lang="hu-HU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117" name="Ellipszis 30"/>
            <p:cNvSpPr/>
            <p:nvPr/>
          </p:nvSpPr>
          <p:spPr>
            <a:xfrm>
              <a:off x="4489600" y="2855474"/>
              <a:ext cx="345917" cy="342492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hu-HU" sz="3600" b="1" dirty="0" smtClean="0">
                  <a:solidFill>
                    <a:schemeClr val="tx1"/>
                  </a:solidFill>
                  <a:sym typeface="Wingdings" panose="05000000000000000000" pitchFamily="2" charset="2"/>
                </a:rPr>
                <a:t></a:t>
              </a:r>
              <a:endParaRPr lang="hu-HU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118" name="Ellipszis 31"/>
            <p:cNvSpPr/>
            <p:nvPr/>
          </p:nvSpPr>
          <p:spPr>
            <a:xfrm>
              <a:off x="2842262" y="2855474"/>
              <a:ext cx="345917" cy="342492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hu-HU" sz="3600" b="1" dirty="0" smtClean="0">
                  <a:solidFill>
                    <a:schemeClr val="tx1"/>
                  </a:solidFill>
                  <a:sym typeface="Wingdings" panose="05000000000000000000" pitchFamily="2" charset="2"/>
                </a:rPr>
                <a:t></a:t>
              </a:r>
              <a:endParaRPr lang="hu-HU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119" name="Ellipszis 34"/>
            <p:cNvSpPr/>
            <p:nvPr/>
          </p:nvSpPr>
          <p:spPr>
            <a:xfrm>
              <a:off x="1143000" y="1494858"/>
              <a:ext cx="345917" cy="342492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hu-HU" sz="3600" b="1" dirty="0" smtClean="0">
                  <a:solidFill>
                    <a:schemeClr val="tx1"/>
                  </a:solidFill>
                  <a:sym typeface="Wingdings" panose="05000000000000000000" pitchFamily="2" charset="2"/>
                </a:rPr>
                <a:t></a:t>
              </a:r>
              <a:endParaRPr lang="hu-HU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120" name="Ellipszis 35"/>
            <p:cNvSpPr/>
            <p:nvPr/>
          </p:nvSpPr>
          <p:spPr>
            <a:xfrm>
              <a:off x="2842262" y="1494858"/>
              <a:ext cx="345917" cy="342492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hu-HU" sz="3600" b="1" dirty="0" smtClean="0">
                  <a:solidFill>
                    <a:schemeClr val="tx1"/>
                  </a:solidFill>
                  <a:sym typeface="Wingdings" panose="05000000000000000000" pitchFamily="2" charset="2"/>
                </a:rPr>
                <a:t></a:t>
              </a:r>
              <a:endParaRPr lang="hu-HU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121" name="Ellipszis 36"/>
            <p:cNvSpPr/>
            <p:nvPr/>
          </p:nvSpPr>
          <p:spPr>
            <a:xfrm>
              <a:off x="1143000" y="4230216"/>
              <a:ext cx="345917" cy="342492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hu-HU" sz="3600" b="1" dirty="0" smtClean="0">
                  <a:solidFill>
                    <a:schemeClr val="tx1"/>
                  </a:solidFill>
                  <a:sym typeface="Wingdings" panose="05000000000000000000" pitchFamily="2" charset="2"/>
                </a:rPr>
                <a:t></a:t>
              </a:r>
              <a:endParaRPr lang="hu-HU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585428" y="1181100"/>
              <a:ext cx="406806" cy="5202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accent4"/>
                  </a:solidFill>
                  <a:latin typeface="+mj-lt"/>
                </a:rPr>
                <a:t>2</a:t>
              </a:r>
              <a:endParaRPr lang="en-US" sz="2400" dirty="0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585428" y="2862561"/>
              <a:ext cx="406806" cy="5202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accent4"/>
                  </a:solidFill>
                  <a:latin typeface="+mj-lt"/>
                </a:rPr>
                <a:t>8</a:t>
              </a:r>
              <a:endParaRPr lang="en-US" sz="2400" dirty="0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585428" y="4347755"/>
              <a:ext cx="406806" cy="5202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accent4"/>
                  </a:solidFill>
                  <a:latin typeface="+mj-lt"/>
                </a:rPr>
                <a:t>4</a:t>
              </a:r>
              <a:endParaRPr lang="en-US" sz="2400" dirty="0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3218599" y="1181100"/>
              <a:ext cx="406806" cy="5202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accent4"/>
                  </a:solidFill>
                  <a:latin typeface="+mj-lt"/>
                </a:rPr>
                <a:t>6</a:t>
              </a:r>
              <a:endParaRPr lang="en-US" sz="2400" dirty="0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3218599" y="2862561"/>
              <a:ext cx="406806" cy="5202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accent4"/>
                  </a:solidFill>
                  <a:latin typeface="+mj-lt"/>
                </a:rPr>
                <a:t>6</a:t>
              </a:r>
              <a:endParaRPr lang="en-US" sz="2400" dirty="0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3224482" y="3918170"/>
              <a:ext cx="406806" cy="5202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accent4"/>
                  </a:solidFill>
                  <a:latin typeface="+mj-lt"/>
                </a:rPr>
                <a:t>2</a:t>
              </a:r>
              <a:endParaRPr lang="en-US" sz="2400" dirty="0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4860343" y="2862560"/>
              <a:ext cx="406806" cy="5202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accent4"/>
                  </a:solidFill>
                  <a:latin typeface="+mj-lt"/>
                </a:rPr>
                <a:t>2</a:t>
              </a:r>
              <a:endParaRPr lang="en-US" sz="2400" dirty="0">
                <a:solidFill>
                  <a:schemeClr val="accent4"/>
                </a:solidFill>
                <a:latin typeface="+mj-lt"/>
              </a:endParaRPr>
            </a:p>
          </p:txBody>
        </p:sp>
        <p:cxnSp>
          <p:nvCxnSpPr>
            <p:cNvPr id="129" name="Görbe összekötő 78"/>
            <p:cNvCxnSpPr>
              <a:stCxn id="120" idx="4"/>
              <a:endCxn id="115" idx="0"/>
            </p:cNvCxnSpPr>
            <p:nvPr/>
          </p:nvCxnSpPr>
          <p:spPr>
            <a:xfrm rot="5400000">
              <a:off x="1656528" y="1496781"/>
              <a:ext cx="1018124" cy="1699262"/>
            </a:xfrm>
            <a:prstGeom prst="curvedConnector3">
              <a:avLst>
                <a:gd name="adj1" fmla="val 50000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Görbe összekötő 78"/>
            <p:cNvCxnSpPr>
              <a:stCxn id="115" idx="4"/>
              <a:endCxn id="116" idx="0"/>
            </p:cNvCxnSpPr>
            <p:nvPr/>
          </p:nvCxnSpPr>
          <p:spPr>
            <a:xfrm rot="16200000" flipH="1">
              <a:off x="1649465" y="2864460"/>
              <a:ext cx="1032250" cy="1699262"/>
            </a:xfrm>
            <a:prstGeom prst="curvedConnector3">
              <a:avLst>
                <a:gd name="adj1" fmla="val 74606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1" name="Rectangle 130"/>
              <p:cNvSpPr/>
              <p:nvPr/>
            </p:nvSpPr>
            <p:spPr>
              <a:xfrm>
                <a:off x="11391900" y="3621255"/>
                <a:ext cx="88036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𝐭𝐫𝐢𝟐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1" name="Rectangle 1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91900" y="3621255"/>
                <a:ext cx="880369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8" name="Straight Arrow Connector 67"/>
          <p:cNvCxnSpPr/>
          <p:nvPr/>
        </p:nvCxnSpPr>
        <p:spPr>
          <a:xfrm>
            <a:off x="10434076" y="5422097"/>
            <a:ext cx="1052575" cy="0"/>
          </a:xfrm>
          <a:prstGeom prst="straightConnector1">
            <a:avLst/>
          </a:prstGeom>
          <a:ln w="3175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Rectangle 131"/>
              <p:cNvSpPr/>
              <p:nvPr/>
            </p:nvSpPr>
            <p:spPr>
              <a:xfrm>
                <a:off x="10259498" y="4816684"/>
                <a:ext cx="1361002" cy="5178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⊕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⋯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2" name="Rectangle 1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59498" y="4816684"/>
                <a:ext cx="1361002" cy="51783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Rectangle 132"/>
              <p:cNvSpPr/>
              <p:nvPr/>
            </p:nvSpPr>
            <p:spPr>
              <a:xfrm>
                <a:off x="8564634" y="3621254"/>
                <a:ext cx="80663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𝐓𝐑𝐈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133" name="Rectangle 1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4634" y="3621254"/>
                <a:ext cx="806631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23817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LCC example: Element-wise multiplication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7" name="Táblázat 165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1828800" y="3739563"/>
              <a:ext cx="2926080" cy="29260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6576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n-GB" sz="2400" b="1" i="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𝐀</m:t>
                                </m:r>
                              </m:oMath>
                            </m:oMathPara>
                          </a14:m>
                          <a:endParaRPr lang="en-GB" sz="2400" b="1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0" marR="0" marT="0" marB="0" anchor="ctr"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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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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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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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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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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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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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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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7" name="Táblázat 165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1828800" y="3739563"/>
              <a:ext cx="2926080" cy="29260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6576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2"/>
                          <a:stretch>
                            <a:fillRect t="-26667" r="-711667" b="-75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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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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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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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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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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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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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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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9" name="Táblázat 165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4575415" y="1005721"/>
              <a:ext cx="2926080" cy="29260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6576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n-GB" sz="2400" b="1" i="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𝐀</m:t>
                                </m:r>
                              </m:oMath>
                            </m:oMathPara>
                          </a14:m>
                          <a:endParaRPr lang="en-GB" sz="2400" b="1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0" marR="0" marT="0" marB="0" anchor="ctr"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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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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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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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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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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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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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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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9" name="Táblázat 165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4575415" y="1005721"/>
              <a:ext cx="2926080" cy="29260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6576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3"/>
                          <a:stretch>
                            <a:fillRect t="-26667" r="-711667" b="-75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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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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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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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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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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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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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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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Rectangle 74"/>
              <p:cNvSpPr/>
              <p:nvPr/>
            </p:nvSpPr>
            <p:spPr>
              <a:xfrm>
                <a:off x="7131988" y="2737269"/>
                <a:ext cx="4640912" cy="8871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𝐓𝐑𝐈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𝐀</m:t>
                          </m:r>
                        </m:e>
                      </m:d>
                      <m:r>
                        <m:rPr>
                          <m:aln/>
                        </m:rPr>
                        <a:rPr lang="en-US" sz="2400" b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>
                          <a:latin typeface="Cambria Math" panose="02040503050406030204" pitchFamily="18" charset="0"/>
                        </a:rPr>
                        <m:t>𝐀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⊕.⊗</m:t>
                      </m:r>
                      <m:r>
                        <a:rPr lang="en-US" sz="2400" b="1" i="1">
                          <a:latin typeface="Cambria Math" panose="02040503050406030204" pitchFamily="18" charset="0"/>
                        </a:rPr>
                        <m:t>𝐀</m:t>
                      </m:r>
                    </m:oMath>
                    <m:oMath xmlns:m="http://schemas.openxmlformats.org/officeDocument/2006/math">
                      <m:r>
                        <a:rPr lang="en-US" sz="24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>
                          <a:latin typeface="Cambria Math" panose="02040503050406030204" pitchFamily="18" charset="0"/>
                        </a:rPr>
                        <m:t>𝐭𝐫𝐢𝟐</m:t>
                      </m:r>
                      <m:r>
                        <m:rPr>
                          <m:aln/>
                        </m:rP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⊕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𝐓𝐑𝐈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:,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5" name="Rectangle 7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1988" y="2737269"/>
                <a:ext cx="4640912" cy="88716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78" name="Táblázat 1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9964071"/>
              </p:ext>
            </p:extLst>
          </p:nvPr>
        </p:nvGraphicFramePr>
        <p:xfrm>
          <a:off x="8942319" y="4105323"/>
          <a:ext cx="365760" cy="25603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5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accent4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0" dirty="0">
                        <a:solidFill>
                          <a:schemeClr val="accent4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accent4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</a:t>
                      </a:r>
                      <a:endParaRPr lang="hu-HU" sz="1800" b="0" dirty="0">
                        <a:solidFill>
                          <a:schemeClr val="accent4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accent4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</a:t>
                      </a:r>
                      <a:endParaRPr lang="hu-HU" sz="1800" b="0" dirty="0">
                        <a:solidFill>
                          <a:schemeClr val="accent4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accent4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8</a:t>
                      </a:r>
                      <a:endParaRPr lang="hu-HU" sz="1800" b="0" dirty="0">
                        <a:solidFill>
                          <a:schemeClr val="accent4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accent4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0" dirty="0">
                        <a:solidFill>
                          <a:schemeClr val="accent4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accent4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0" dirty="0">
                        <a:solidFill>
                          <a:schemeClr val="accent4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accent4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</a:t>
                      </a:r>
                      <a:endParaRPr lang="hu-HU" sz="1800" b="0" dirty="0">
                        <a:solidFill>
                          <a:schemeClr val="accent4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73" name="Group 72"/>
          <p:cNvGrpSpPr/>
          <p:nvPr/>
        </p:nvGrpSpPr>
        <p:grpSpPr>
          <a:xfrm>
            <a:off x="76200" y="709524"/>
            <a:ext cx="4154517" cy="3271726"/>
            <a:chOff x="585428" y="1181100"/>
            <a:chExt cx="4681721" cy="3686905"/>
          </a:xfrm>
        </p:grpSpPr>
        <p:cxnSp>
          <p:nvCxnSpPr>
            <p:cNvPr id="74" name="Görbe összekötő 49"/>
            <p:cNvCxnSpPr>
              <a:stCxn id="93" idx="0"/>
              <a:endCxn id="120" idx="1"/>
            </p:cNvCxnSpPr>
            <p:nvPr/>
          </p:nvCxnSpPr>
          <p:spPr>
            <a:xfrm rot="16200000" flipH="1">
              <a:off x="2110151" y="762246"/>
              <a:ext cx="40500" cy="1525038"/>
            </a:xfrm>
            <a:prstGeom prst="curvedConnector3">
              <a:avLst>
                <a:gd name="adj1" fmla="val -588289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Görbe összekötő 58"/>
            <p:cNvCxnSpPr>
              <a:stCxn id="107" idx="6"/>
              <a:endCxn id="106" idx="6"/>
            </p:cNvCxnSpPr>
            <p:nvPr/>
          </p:nvCxnSpPr>
          <p:spPr>
            <a:xfrm flipH="1">
              <a:off x="3127375" y="1751708"/>
              <a:ext cx="12725" cy="1160712"/>
            </a:xfrm>
            <a:prstGeom prst="curvedConnector3">
              <a:avLst>
                <a:gd name="adj1" fmla="val -1297446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Görbe összekötő 61"/>
            <p:cNvCxnSpPr>
              <a:stCxn id="108" idx="6"/>
              <a:endCxn id="109" idx="0"/>
            </p:cNvCxnSpPr>
            <p:nvPr/>
          </p:nvCxnSpPr>
          <p:spPr>
            <a:xfrm>
              <a:off x="3184139" y="1666104"/>
              <a:ext cx="1478419" cy="1188239"/>
            </a:xfrm>
            <a:prstGeom prst="curvedConnector2">
              <a:avLst/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Görbe összekötő 64"/>
            <p:cNvCxnSpPr>
              <a:stCxn id="110" idx="4"/>
              <a:endCxn id="116" idx="7"/>
            </p:cNvCxnSpPr>
            <p:nvPr/>
          </p:nvCxnSpPr>
          <p:spPr>
            <a:xfrm rot="5400000">
              <a:off x="3357167" y="2978320"/>
              <a:ext cx="1082408" cy="1521698"/>
            </a:xfrm>
            <a:prstGeom prst="curvedConnector3">
              <a:avLst>
                <a:gd name="adj1" fmla="val 14954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Görbe összekötő 67"/>
            <p:cNvCxnSpPr>
              <a:stCxn id="105" idx="3"/>
              <a:endCxn id="103" idx="5"/>
            </p:cNvCxnSpPr>
            <p:nvPr/>
          </p:nvCxnSpPr>
          <p:spPr>
            <a:xfrm rot="5400000">
              <a:off x="2162165" y="3771371"/>
              <a:ext cx="9539" cy="1415904"/>
            </a:xfrm>
            <a:prstGeom prst="curvedConnector3">
              <a:avLst>
                <a:gd name="adj1" fmla="val 2579379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Görbe összekötő 74"/>
            <p:cNvCxnSpPr>
              <a:stCxn id="113" idx="3"/>
              <a:endCxn id="99" idx="5"/>
            </p:cNvCxnSpPr>
            <p:nvPr/>
          </p:nvCxnSpPr>
          <p:spPr>
            <a:xfrm rot="5400000" flipH="1">
              <a:off x="2149181" y="2386735"/>
              <a:ext cx="62558" cy="1414296"/>
            </a:xfrm>
            <a:prstGeom prst="curvedConnector3">
              <a:avLst>
                <a:gd name="adj1" fmla="val -378062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Görbe összekötő 78"/>
            <p:cNvCxnSpPr>
              <a:stCxn id="114" idx="4"/>
              <a:endCxn id="101" idx="0"/>
            </p:cNvCxnSpPr>
            <p:nvPr/>
          </p:nvCxnSpPr>
          <p:spPr>
            <a:xfrm rot="5400000">
              <a:off x="1638930" y="2870318"/>
              <a:ext cx="1036496" cy="1677901"/>
            </a:xfrm>
            <a:prstGeom prst="curvedConnector3">
              <a:avLst>
                <a:gd name="adj1" fmla="val 50000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Görbe összekötő 82"/>
            <p:cNvCxnSpPr>
              <a:stCxn id="112" idx="7"/>
              <a:endCxn id="111" idx="1"/>
            </p:cNvCxnSpPr>
            <p:nvPr/>
          </p:nvCxnSpPr>
          <p:spPr>
            <a:xfrm rot="5400000" flipH="1" flipV="1">
              <a:off x="3832189" y="2350156"/>
              <a:ext cx="10655" cy="1323339"/>
            </a:xfrm>
            <a:prstGeom prst="curvedConnector3">
              <a:avLst>
                <a:gd name="adj1" fmla="val 2051506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Görbe összekötő 86"/>
            <p:cNvCxnSpPr>
              <a:stCxn id="96" idx="2"/>
              <a:endCxn id="94" idx="2"/>
            </p:cNvCxnSpPr>
            <p:nvPr/>
          </p:nvCxnSpPr>
          <p:spPr>
            <a:xfrm rot="10800000">
              <a:off x="1152454" y="1697867"/>
              <a:ext cx="5557" cy="1264268"/>
            </a:xfrm>
            <a:prstGeom prst="curvedConnector3">
              <a:avLst>
                <a:gd name="adj1" fmla="val 6013496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Görbe összekötő 90"/>
            <p:cNvCxnSpPr>
              <a:stCxn id="98" idx="2"/>
              <a:endCxn id="100" idx="2"/>
            </p:cNvCxnSpPr>
            <p:nvPr/>
          </p:nvCxnSpPr>
          <p:spPr>
            <a:xfrm rot="10800000" flipV="1">
              <a:off x="1150726" y="3090892"/>
              <a:ext cx="13634" cy="1262816"/>
            </a:xfrm>
            <a:prstGeom prst="curvedConnector3">
              <a:avLst>
                <a:gd name="adj1" fmla="val 2428737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Ellipszis 4"/>
            <p:cNvSpPr/>
            <p:nvPr/>
          </p:nvSpPr>
          <p:spPr>
            <a:xfrm>
              <a:off x="2988220" y="4374462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87" name="Ellipszis 5"/>
            <p:cNvSpPr/>
            <p:nvPr/>
          </p:nvSpPr>
          <p:spPr>
            <a:xfrm>
              <a:off x="4635558" y="2999720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88" name="Ellipszis 6"/>
            <p:cNvSpPr/>
            <p:nvPr/>
          </p:nvSpPr>
          <p:spPr>
            <a:xfrm>
              <a:off x="1288958" y="2999720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89" name="Ellipszis 7"/>
            <p:cNvSpPr/>
            <p:nvPr/>
          </p:nvSpPr>
          <p:spPr>
            <a:xfrm>
              <a:off x="2988220" y="2999720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90" name="Ellipszis 10"/>
            <p:cNvSpPr/>
            <p:nvPr/>
          </p:nvSpPr>
          <p:spPr>
            <a:xfrm>
              <a:off x="1288958" y="1639104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91" name="Ellipszis 11"/>
            <p:cNvSpPr/>
            <p:nvPr/>
          </p:nvSpPr>
          <p:spPr>
            <a:xfrm>
              <a:off x="2988220" y="1639104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92" name="Ellipszis 12"/>
            <p:cNvSpPr/>
            <p:nvPr/>
          </p:nvSpPr>
          <p:spPr>
            <a:xfrm>
              <a:off x="1288958" y="4374462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93" name="Ellipszis 10"/>
            <p:cNvSpPr/>
            <p:nvPr/>
          </p:nvSpPr>
          <p:spPr>
            <a:xfrm>
              <a:off x="1340882" y="1504515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94" name="Ellipszis 10"/>
            <p:cNvSpPr/>
            <p:nvPr/>
          </p:nvSpPr>
          <p:spPr>
            <a:xfrm>
              <a:off x="1152453" y="1670867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95" name="Ellipszis 10"/>
            <p:cNvSpPr/>
            <p:nvPr/>
          </p:nvSpPr>
          <p:spPr>
            <a:xfrm>
              <a:off x="1425462" y="1676006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96" name="Ellipszis 10"/>
            <p:cNvSpPr/>
            <p:nvPr/>
          </p:nvSpPr>
          <p:spPr>
            <a:xfrm>
              <a:off x="1158010" y="2935135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97" name="Ellipszis 10"/>
            <p:cNvSpPr/>
            <p:nvPr/>
          </p:nvSpPr>
          <p:spPr>
            <a:xfrm>
              <a:off x="1418318" y="2935512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98" name="Ellipszis 10"/>
            <p:cNvSpPr/>
            <p:nvPr/>
          </p:nvSpPr>
          <p:spPr>
            <a:xfrm>
              <a:off x="1164360" y="3063892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99" name="Ellipszis 10"/>
            <p:cNvSpPr/>
            <p:nvPr/>
          </p:nvSpPr>
          <p:spPr>
            <a:xfrm>
              <a:off x="1427220" y="3016512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100" name="Ellipszis 12"/>
            <p:cNvSpPr/>
            <p:nvPr/>
          </p:nvSpPr>
          <p:spPr>
            <a:xfrm>
              <a:off x="1150726" y="4326708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101" name="Ellipszis 12"/>
            <p:cNvSpPr/>
            <p:nvPr/>
          </p:nvSpPr>
          <p:spPr>
            <a:xfrm>
              <a:off x="1291227" y="4227516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102" name="Ellipszis 12"/>
            <p:cNvSpPr/>
            <p:nvPr/>
          </p:nvSpPr>
          <p:spPr>
            <a:xfrm>
              <a:off x="1408127" y="4293769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103" name="Ellipszis 12"/>
            <p:cNvSpPr/>
            <p:nvPr/>
          </p:nvSpPr>
          <p:spPr>
            <a:xfrm>
              <a:off x="1412890" y="4438001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104" name="Ellipszis 12"/>
            <p:cNvSpPr/>
            <p:nvPr/>
          </p:nvSpPr>
          <p:spPr>
            <a:xfrm>
              <a:off x="2866978" y="4293755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105" name="Ellipszis 12"/>
            <p:cNvSpPr/>
            <p:nvPr/>
          </p:nvSpPr>
          <p:spPr>
            <a:xfrm>
              <a:off x="2866978" y="4428462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106" name="Ellipszis 7"/>
            <p:cNvSpPr/>
            <p:nvPr/>
          </p:nvSpPr>
          <p:spPr>
            <a:xfrm>
              <a:off x="3073375" y="2885420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107" name="Ellipszis 11"/>
            <p:cNvSpPr/>
            <p:nvPr/>
          </p:nvSpPr>
          <p:spPr>
            <a:xfrm>
              <a:off x="3086100" y="1724708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108" name="Ellipszis 11"/>
            <p:cNvSpPr/>
            <p:nvPr/>
          </p:nvSpPr>
          <p:spPr>
            <a:xfrm>
              <a:off x="3130139" y="1639104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109" name="Ellipszis 5"/>
            <p:cNvSpPr/>
            <p:nvPr/>
          </p:nvSpPr>
          <p:spPr>
            <a:xfrm>
              <a:off x="4635558" y="2854343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110" name="Ellipszis 5"/>
            <p:cNvSpPr/>
            <p:nvPr/>
          </p:nvSpPr>
          <p:spPr>
            <a:xfrm>
              <a:off x="4632218" y="3143966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111" name="Ellipszis 5"/>
            <p:cNvSpPr/>
            <p:nvPr/>
          </p:nvSpPr>
          <p:spPr>
            <a:xfrm>
              <a:off x="4491278" y="2998589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112" name="Ellipszis 7"/>
            <p:cNvSpPr/>
            <p:nvPr/>
          </p:nvSpPr>
          <p:spPr>
            <a:xfrm>
              <a:off x="3129755" y="3009244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113" name="Ellipszis 7"/>
            <p:cNvSpPr/>
            <p:nvPr/>
          </p:nvSpPr>
          <p:spPr>
            <a:xfrm>
              <a:off x="2879700" y="3079070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114" name="Ellipszis 7"/>
            <p:cNvSpPr/>
            <p:nvPr/>
          </p:nvSpPr>
          <p:spPr>
            <a:xfrm>
              <a:off x="2969128" y="3137020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115" name="Ellipszis 28"/>
            <p:cNvSpPr/>
            <p:nvPr/>
          </p:nvSpPr>
          <p:spPr>
            <a:xfrm>
              <a:off x="1143000" y="2855474"/>
              <a:ext cx="345917" cy="342492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hu-HU" sz="3600" b="1" dirty="0" smtClean="0">
                  <a:solidFill>
                    <a:schemeClr val="tx1"/>
                  </a:solidFill>
                  <a:sym typeface="Wingdings" panose="05000000000000000000" pitchFamily="2" charset="2"/>
                </a:rPr>
                <a:t></a:t>
              </a:r>
              <a:endParaRPr lang="hu-HU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116" name="Ellipszis 29"/>
            <p:cNvSpPr/>
            <p:nvPr/>
          </p:nvSpPr>
          <p:spPr>
            <a:xfrm>
              <a:off x="2842262" y="4230216"/>
              <a:ext cx="345917" cy="342492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hu-HU" sz="3600" b="1" dirty="0" smtClean="0">
                  <a:solidFill>
                    <a:schemeClr val="tx1"/>
                  </a:solidFill>
                  <a:sym typeface="Wingdings" panose="05000000000000000000" pitchFamily="2" charset="2"/>
                </a:rPr>
                <a:t></a:t>
              </a:r>
              <a:endParaRPr lang="hu-HU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117" name="Ellipszis 30"/>
            <p:cNvSpPr/>
            <p:nvPr/>
          </p:nvSpPr>
          <p:spPr>
            <a:xfrm>
              <a:off x="4489600" y="2855474"/>
              <a:ext cx="345917" cy="342492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hu-HU" sz="3600" b="1" dirty="0" smtClean="0">
                  <a:solidFill>
                    <a:schemeClr val="tx1"/>
                  </a:solidFill>
                  <a:sym typeface="Wingdings" panose="05000000000000000000" pitchFamily="2" charset="2"/>
                </a:rPr>
                <a:t></a:t>
              </a:r>
              <a:endParaRPr lang="hu-HU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118" name="Ellipszis 31"/>
            <p:cNvSpPr/>
            <p:nvPr/>
          </p:nvSpPr>
          <p:spPr>
            <a:xfrm>
              <a:off x="2842262" y="2855474"/>
              <a:ext cx="345917" cy="342492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hu-HU" sz="3600" b="1" dirty="0" smtClean="0">
                  <a:solidFill>
                    <a:schemeClr val="tx1"/>
                  </a:solidFill>
                  <a:sym typeface="Wingdings" panose="05000000000000000000" pitchFamily="2" charset="2"/>
                </a:rPr>
                <a:t></a:t>
              </a:r>
              <a:endParaRPr lang="hu-HU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119" name="Ellipszis 34"/>
            <p:cNvSpPr/>
            <p:nvPr/>
          </p:nvSpPr>
          <p:spPr>
            <a:xfrm>
              <a:off x="1143000" y="1494858"/>
              <a:ext cx="345917" cy="342492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hu-HU" sz="3600" b="1" dirty="0" smtClean="0">
                  <a:solidFill>
                    <a:schemeClr val="tx1"/>
                  </a:solidFill>
                  <a:sym typeface="Wingdings" panose="05000000000000000000" pitchFamily="2" charset="2"/>
                </a:rPr>
                <a:t></a:t>
              </a:r>
              <a:endParaRPr lang="hu-HU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120" name="Ellipszis 35"/>
            <p:cNvSpPr/>
            <p:nvPr/>
          </p:nvSpPr>
          <p:spPr>
            <a:xfrm>
              <a:off x="2842262" y="1494858"/>
              <a:ext cx="345917" cy="342492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hu-HU" sz="3600" b="1" dirty="0" smtClean="0">
                  <a:solidFill>
                    <a:schemeClr val="tx1"/>
                  </a:solidFill>
                  <a:sym typeface="Wingdings" panose="05000000000000000000" pitchFamily="2" charset="2"/>
                </a:rPr>
                <a:t></a:t>
              </a:r>
              <a:endParaRPr lang="hu-HU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121" name="Ellipszis 36"/>
            <p:cNvSpPr/>
            <p:nvPr/>
          </p:nvSpPr>
          <p:spPr>
            <a:xfrm>
              <a:off x="1143000" y="4230216"/>
              <a:ext cx="345917" cy="342492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hu-HU" sz="3600" b="1" dirty="0" smtClean="0">
                  <a:solidFill>
                    <a:schemeClr val="tx1"/>
                  </a:solidFill>
                  <a:sym typeface="Wingdings" panose="05000000000000000000" pitchFamily="2" charset="2"/>
                </a:rPr>
                <a:t></a:t>
              </a:r>
              <a:endParaRPr lang="hu-HU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585428" y="1181100"/>
              <a:ext cx="406806" cy="5202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accent4"/>
                  </a:solidFill>
                  <a:latin typeface="+mj-lt"/>
                </a:rPr>
                <a:t>2</a:t>
              </a:r>
              <a:endParaRPr lang="en-US" sz="2400" dirty="0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585428" y="2862561"/>
              <a:ext cx="406806" cy="5202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accent4"/>
                  </a:solidFill>
                  <a:latin typeface="+mj-lt"/>
                </a:rPr>
                <a:t>8</a:t>
              </a:r>
              <a:endParaRPr lang="en-US" sz="2400" dirty="0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585428" y="4347755"/>
              <a:ext cx="406806" cy="5202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accent4"/>
                  </a:solidFill>
                  <a:latin typeface="+mj-lt"/>
                </a:rPr>
                <a:t>4</a:t>
              </a:r>
              <a:endParaRPr lang="en-US" sz="2400" dirty="0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3218599" y="1181100"/>
              <a:ext cx="406806" cy="5202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accent4"/>
                  </a:solidFill>
                  <a:latin typeface="+mj-lt"/>
                </a:rPr>
                <a:t>6</a:t>
              </a:r>
              <a:endParaRPr lang="en-US" sz="2400" dirty="0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3218599" y="2862561"/>
              <a:ext cx="406806" cy="5202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accent4"/>
                  </a:solidFill>
                  <a:latin typeface="+mj-lt"/>
                </a:rPr>
                <a:t>6</a:t>
              </a:r>
              <a:endParaRPr lang="en-US" sz="2400" dirty="0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3224482" y="3918170"/>
              <a:ext cx="406806" cy="5202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accent4"/>
                  </a:solidFill>
                  <a:latin typeface="+mj-lt"/>
                </a:rPr>
                <a:t>2</a:t>
              </a:r>
              <a:endParaRPr lang="en-US" sz="2400" dirty="0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4860343" y="2862560"/>
              <a:ext cx="406806" cy="5202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accent4"/>
                  </a:solidFill>
                  <a:latin typeface="+mj-lt"/>
                </a:rPr>
                <a:t>2</a:t>
              </a:r>
              <a:endParaRPr lang="en-US" sz="2400" dirty="0">
                <a:solidFill>
                  <a:schemeClr val="accent4"/>
                </a:solidFill>
                <a:latin typeface="+mj-lt"/>
              </a:endParaRPr>
            </a:p>
          </p:txBody>
        </p:sp>
        <p:cxnSp>
          <p:nvCxnSpPr>
            <p:cNvPr id="129" name="Görbe összekötő 78"/>
            <p:cNvCxnSpPr>
              <a:stCxn id="120" idx="4"/>
              <a:endCxn id="115" idx="0"/>
            </p:cNvCxnSpPr>
            <p:nvPr/>
          </p:nvCxnSpPr>
          <p:spPr>
            <a:xfrm rot="5400000">
              <a:off x="1656528" y="1496781"/>
              <a:ext cx="1018124" cy="1699262"/>
            </a:xfrm>
            <a:prstGeom prst="curvedConnector3">
              <a:avLst>
                <a:gd name="adj1" fmla="val 50000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Görbe összekötő 78"/>
            <p:cNvCxnSpPr>
              <a:stCxn id="115" idx="4"/>
              <a:endCxn id="116" idx="0"/>
            </p:cNvCxnSpPr>
            <p:nvPr/>
          </p:nvCxnSpPr>
          <p:spPr>
            <a:xfrm rot="16200000" flipH="1">
              <a:off x="1649465" y="2864460"/>
              <a:ext cx="1032250" cy="1699262"/>
            </a:xfrm>
            <a:prstGeom prst="curvedConnector3">
              <a:avLst>
                <a:gd name="adj1" fmla="val 74606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1" name="Rectangle 130"/>
              <p:cNvSpPr/>
              <p:nvPr/>
            </p:nvSpPr>
            <p:spPr>
              <a:xfrm>
                <a:off x="8686800" y="3621255"/>
                <a:ext cx="88036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𝐭𝐫𝐢𝟐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1" name="Rectangle 1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6800" y="3621255"/>
                <a:ext cx="880369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8" name="Straight Arrow Connector 67"/>
          <p:cNvCxnSpPr/>
          <p:nvPr/>
        </p:nvCxnSpPr>
        <p:spPr>
          <a:xfrm>
            <a:off x="7718378" y="5422097"/>
            <a:ext cx="1052575" cy="0"/>
          </a:xfrm>
          <a:prstGeom prst="straightConnector1">
            <a:avLst/>
          </a:prstGeom>
          <a:ln w="3175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Rectangle 131"/>
              <p:cNvSpPr/>
              <p:nvPr/>
            </p:nvSpPr>
            <p:spPr>
              <a:xfrm>
                <a:off x="7543800" y="4816684"/>
                <a:ext cx="1361002" cy="5178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⊕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⋯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2" name="Rectangle 1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3800" y="4816684"/>
                <a:ext cx="1361002" cy="51783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Rectangle 132"/>
              <p:cNvSpPr/>
              <p:nvPr/>
            </p:nvSpPr>
            <p:spPr>
              <a:xfrm>
                <a:off x="7696200" y="990600"/>
                <a:ext cx="3850030" cy="1569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defTabSz="914400">
                  <a:defRPr/>
                </a:pPr>
                <a:r>
                  <a:rPr lang="en-GB" sz="2400" i="1" dirty="0" smtClean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Masking </a:t>
                </a:r>
                <a:r>
                  <a:rPr lang="en-GB" sz="2400" dirty="0" smtClean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limits where the operation is computed. Here, we use </a:t>
                </a:r>
                <a14:m>
                  <m:oMath xmlns:m="http://schemas.openxmlformats.org/officeDocument/2006/math">
                    <m:r>
                      <a:rPr lang="en-US" sz="2400" b="1" dirty="0">
                        <a:latin typeface="Cambria Math" panose="02040503050406030204" pitchFamily="18" charset="0"/>
                      </a:rPr>
                      <m:t>𝐀</m:t>
                    </m:r>
                  </m:oMath>
                </a14:m>
                <a:r>
                  <a:rPr lang="en-US" sz="2400" dirty="0" smtClean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as a mask for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</a:rPr>
                      <m:t>𝐀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⊕.⊗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𝐀</m:t>
                    </m:r>
                  </m:oMath>
                </a14:m>
                <a:r>
                  <a:rPr lang="en-US" sz="2400" dirty="0" smtClean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.</a:t>
                </a:r>
                <a:endParaRPr lang="hu-HU" sz="2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mc:Choice>
        <mc:Fallback xmlns="">
          <p:sp>
            <p:nvSpPr>
              <p:cNvPr id="133" name="Rectangle 1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6200" y="990600"/>
                <a:ext cx="3850030" cy="1569660"/>
              </a:xfrm>
              <a:prstGeom prst="rect">
                <a:avLst/>
              </a:prstGeom>
              <a:blipFill>
                <a:blip r:embed="rId7"/>
                <a:stretch>
                  <a:fillRect l="-2536" t="-3113" r="-3011" b="-77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71" name="Táblázat 1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3904041"/>
              </p:ext>
            </p:extLst>
          </p:nvPr>
        </p:nvGraphicFramePr>
        <p:xfrm>
          <a:off x="4926246" y="4115248"/>
          <a:ext cx="2560320" cy="25603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5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0439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8100" y="38100"/>
            <a:ext cx="12192000" cy="756000"/>
          </a:xfrm>
        </p:spPr>
        <p:txBody>
          <a:bodyPr/>
          <a:lstStyle/>
          <a:p>
            <a:r>
              <a:rPr lang="en-US" dirty="0" smtClean="0"/>
              <a:t>LCC: number of wedges in each vertex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/>
              <p:cNvSpPr>
                <a:spLocks noGrp="1"/>
              </p:cNvSpPr>
              <p:nvPr>
                <p:ph idx="1"/>
              </p:nvPr>
            </p:nvSpPr>
            <p:spPr>
              <a:xfrm>
                <a:off x="190500" y="857254"/>
                <a:ext cx="11811000" cy="5848346"/>
              </a:xfrm>
            </p:spPr>
            <p:txBody>
              <a:bodyPr/>
              <a:lstStyle/>
              <a:p>
                <a:pPr marL="0" indent="0">
                  <a:spcAft>
                    <a:spcPts val="18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mtClean="0">
                          <a:latin typeface="Cambria Math" panose="02040503050406030204" pitchFamily="18" charset="0"/>
                        </a:rPr>
                        <m:t>LCC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/>
                            <m:t>tri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mtClean="0">
                              <a:solidFill>
                                <a:schemeClr val="accent3"/>
                              </a:solidFill>
                            </a:rPr>
                            <m:t>wed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dirty="0"/>
              </a:p>
              <a:p>
                <a:pPr>
                  <a:spcAft>
                    <a:spcPts val="1800"/>
                  </a:spcAft>
                </a:pPr>
                <a:r>
                  <a:rPr lang="en-US" dirty="0" smtClean="0"/>
                  <a:t>For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mtClean="0">
                        <a:solidFill>
                          <a:schemeClr val="accent3"/>
                        </a:solidFill>
                      </a:rPr>
                      <m:t>wed</m:t>
                    </m:r>
                    <m:d>
                      <m:dPr>
                        <m:ctrlPr>
                          <a:rPr lang="en-US" i="1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</m:oMath>
                </a14:m>
                <a:r>
                  <a:rPr lang="en-US" dirty="0" smtClean="0"/>
                  <a:t>, we determine the </a:t>
                </a:r>
                <a:r>
                  <a:rPr lang="en-US" dirty="0"/>
                  <a:t>#</a:t>
                </a:r>
                <a:r>
                  <a:rPr lang="en-US" dirty="0" smtClean="0"/>
                  <a:t>wedges for each vertex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as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the</a:t>
                </a:r>
                <a:r>
                  <a:rPr lang="hu-HU" dirty="0" smtClean="0"/>
                  <a:t> </a:t>
                </a:r>
                <a:r>
                  <a:rPr lang="en-US" dirty="0" smtClean="0"/>
                  <a:t>2-permutation of </a:t>
                </a:r>
                <a:r>
                  <a:rPr lang="hu-HU" dirty="0" smtClean="0"/>
                  <a:t>its </a:t>
                </a:r>
                <a:r>
                  <a:rPr lang="en-US" dirty="0" smtClean="0"/>
                  <a:t>degree:</a:t>
                </a:r>
              </a:p>
              <a:p>
                <a:pPr marL="0" indent="0">
                  <a:spcAft>
                    <a:spcPts val="18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perm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2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⋅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</m:oMath>
                  </m:oMathPara>
                </a14:m>
                <a:endParaRPr lang="en-US" dirty="0" smtClean="0"/>
              </a:p>
              <a:p>
                <a:pPr>
                  <a:spcAft>
                    <a:spcPts val="1800"/>
                  </a:spcAft>
                </a:pPr>
                <a:r>
                  <a:rPr lang="en-US" dirty="0" smtClean="0"/>
                  <a:t>Given the degrees </a:t>
                </a:r>
                <a14:m>
                  <m:oMath xmlns:m="http://schemas.openxmlformats.org/officeDocument/2006/math">
                    <m:r>
                      <a:rPr lang="en-US" b="1">
                        <a:latin typeface="Cambria Math" panose="02040503050406030204" pitchFamily="18" charset="0"/>
                      </a:rPr>
                      <m:t>𝐝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𝐞𝐠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⊕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𝐀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:,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</m:d>
                      </m:e>
                    </m:d>
                  </m:oMath>
                </a14:m>
                <a:r>
                  <a:rPr lang="en-US" dirty="0" smtClean="0"/>
                  <a:t>, we compute </a:t>
                </a:r>
                <a14:m>
                  <m:oMath xmlns:m="http://schemas.openxmlformats.org/officeDocument/2006/math">
                    <m:r>
                      <a:rPr lang="en-US" b="1">
                        <a:latin typeface="Cambria Math" panose="02040503050406030204" pitchFamily="18" charset="0"/>
                      </a:rPr>
                      <m:t>𝐰𝐞𝐝</m:t>
                    </m:r>
                  </m:oMath>
                </a14:m>
                <a:r>
                  <a:rPr lang="en-US" dirty="0" smtClean="0"/>
                  <a:t> </a:t>
                </a:r>
                <a:br>
                  <a:rPr lang="en-US" dirty="0" smtClean="0"/>
                </a:br>
                <a:r>
                  <a:rPr lang="en-US" dirty="0" smtClean="0"/>
                  <a:t>by applying a unary function on the elements of the vector:</a:t>
                </a:r>
                <a:endParaRPr lang="en-US" i="1" dirty="0" smtClean="0">
                  <a:latin typeface="Cambria Math" panose="02040503050406030204" pitchFamily="18" charset="0"/>
                </a:endParaRPr>
              </a:p>
              <a:p>
                <a:pPr marL="0" indent="0">
                  <a:spcAft>
                    <a:spcPts val="18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>
                          <a:latin typeface="Cambria Math" panose="02040503050406030204" pitchFamily="18" charset="0"/>
                        </a:rPr>
                        <m:t>𝐰𝐞𝐝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perm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2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>
                              <a:latin typeface="Cambria Math" panose="02040503050406030204" pitchFamily="18" charset="0"/>
                            </a:rPr>
                            <m:t>𝐝</m:t>
                          </m:r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𝐞𝐠</m:t>
                          </m:r>
                        </m:e>
                      </m:d>
                    </m:oMath>
                  </m:oMathPara>
                </a14:m>
                <a:endParaRPr lang="en-US" dirty="0" smtClean="0">
                  <a:latin typeface="Consolas" panose="020B0609020204030204" pitchFamily="49" charset="0"/>
                  <a:cs typeface="Consolas" panose="020B0609020204030204" pitchFamily="49" charset="0"/>
                </a:endParaRPr>
              </a:p>
            </p:txBody>
          </p:sp>
        </mc:Choice>
        <mc:Fallback xmlns="">
          <p:sp>
            <p:nvSpPr>
              <p:cNvPr id="3" name="Tartalom hely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0500" y="857254"/>
                <a:ext cx="11811000" cy="5848346"/>
              </a:xfrm>
              <a:blipFill>
                <a:blip r:embed="rId2"/>
                <a:stretch>
                  <a:fillRect l="-1135" r="-4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59211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LCC example: number of WEDGES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7" name="Táblázat 16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87348641"/>
                  </p:ext>
                </p:extLst>
              </p:nvPr>
            </p:nvGraphicFramePr>
            <p:xfrm>
              <a:off x="2667000" y="3817620"/>
              <a:ext cx="2926080" cy="29260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6576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n-GB" sz="2400" b="1" i="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𝐀</m:t>
                                </m:r>
                              </m:oMath>
                            </m:oMathPara>
                          </a14:m>
                          <a:endParaRPr lang="en-GB" sz="2400" b="1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0" marR="0" marT="0" marB="0" anchor="ctr"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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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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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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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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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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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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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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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7" name="Táblázat 16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87348641"/>
                  </p:ext>
                </p:extLst>
              </p:nvPr>
            </p:nvGraphicFramePr>
            <p:xfrm>
              <a:off x="2667000" y="3817620"/>
              <a:ext cx="2926080" cy="29260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6576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2"/>
                          <a:stretch>
                            <a:fillRect t="-26667" r="-711667" b="-75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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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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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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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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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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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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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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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Fallback>
      </mc:AlternateContent>
      <p:graphicFrame>
        <p:nvGraphicFramePr>
          <p:cNvPr id="158" name="Táblázat 1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8834380"/>
              </p:ext>
            </p:extLst>
          </p:nvPr>
        </p:nvGraphicFramePr>
        <p:xfrm>
          <a:off x="8495878" y="4183380"/>
          <a:ext cx="365760" cy="25603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5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accent3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0" dirty="0">
                        <a:solidFill>
                          <a:schemeClr val="accent3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accent3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</a:t>
                      </a:r>
                      <a:endParaRPr lang="hu-HU" sz="1800" b="0" dirty="0">
                        <a:solidFill>
                          <a:schemeClr val="accent3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accent3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</a:t>
                      </a:r>
                      <a:endParaRPr lang="hu-HU" sz="1800" b="0" dirty="0">
                        <a:solidFill>
                          <a:schemeClr val="accent3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accent3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</a:t>
                      </a:r>
                      <a:endParaRPr lang="hu-HU" sz="1800" b="0" dirty="0">
                        <a:solidFill>
                          <a:schemeClr val="accent3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accent3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</a:t>
                      </a:r>
                      <a:endParaRPr lang="hu-HU" sz="1800" b="0" dirty="0">
                        <a:solidFill>
                          <a:schemeClr val="accent3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accent3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</a:t>
                      </a:r>
                      <a:endParaRPr lang="hu-HU" sz="1800" b="0" dirty="0">
                        <a:solidFill>
                          <a:schemeClr val="accent3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accent3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</a:t>
                      </a:r>
                      <a:endParaRPr lang="hu-HU" sz="1800" b="0" dirty="0">
                        <a:solidFill>
                          <a:schemeClr val="accent3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59" name="Rectangle 158"/>
              <p:cNvSpPr/>
              <p:nvPr/>
            </p:nvSpPr>
            <p:spPr>
              <a:xfrm>
                <a:off x="8218210" y="3697754"/>
                <a:ext cx="85472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𝐝𝐞𝐠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9" name="Rectangle 15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8210" y="3697754"/>
                <a:ext cx="854721" cy="461665"/>
              </a:xfrm>
              <a:prstGeom prst="rect">
                <a:avLst/>
              </a:prstGeom>
              <a:blipFill>
                <a:blip r:embed="rId3"/>
                <a:stretch>
                  <a:fillRect r="-1429" b="-18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0" name="Straight Arrow Connector 159"/>
          <p:cNvCxnSpPr/>
          <p:nvPr/>
        </p:nvCxnSpPr>
        <p:spPr>
          <a:xfrm>
            <a:off x="5786091" y="5448291"/>
            <a:ext cx="2582311" cy="0"/>
          </a:xfrm>
          <a:prstGeom prst="straightConnector1">
            <a:avLst/>
          </a:prstGeom>
          <a:ln w="3175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1" name="Rectangle 160"/>
              <p:cNvSpPr/>
              <p:nvPr/>
            </p:nvSpPr>
            <p:spPr>
              <a:xfrm>
                <a:off x="5588139" y="4827639"/>
                <a:ext cx="2888997" cy="5178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⊕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𝐀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:,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1" name="Rectangle 16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8139" y="4827639"/>
                <a:ext cx="2888997" cy="51783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66" name="Táblázat 1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3130719"/>
              </p:ext>
            </p:extLst>
          </p:nvPr>
        </p:nvGraphicFramePr>
        <p:xfrm>
          <a:off x="10966080" y="4183380"/>
          <a:ext cx="365760" cy="25603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5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accent4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0" dirty="0">
                        <a:solidFill>
                          <a:schemeClr val="accent4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accent4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12</a:t>
                      </a:r>
                      <a:endParaRPr lang="hu-HU" sz="1800" b="0" dirty="0">
                        <a:solidFill>
                          <a:schemeClr val="accent4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accent4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</a:t>
                      </a:r>
                      <a:endParaRPr lang="hu-HU" sz="1800" b="0" dirty="0">
                        <a:solidFill>
                          <a:schemeClr val="accent4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accent4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20</a:t>
                      </a:r>
                      <a:endParaRPr lang="hu-HU" sz="1800" b="0" dirty="0">
                        <a:solidFill>
                          <a:schemeClr val="accent4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accent4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</a:t>
                      </a:r>
                      <a:endParaRPr lang="hu-HU" sz="1800" b="0" dirty="0">
                        <a:solidFill>
                          <a:schemeClr val="accent4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accent4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</a:t>
                      </a:r>
                      <a:endParaRPr lang="hu-HU" sz="1800" b="0" dirty="0">
                        <a:solidFill>
                          <a:schemeClr val="accent4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accent4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12</a:t>
                      </a:r>
                      <a:endParaRPr lang="hu-HU" sz="1800" b="0" dirty="0">
                        <a:solidFill>
                          <a:schemeClr val="accent4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67" name="Rectangle 166"/>
              <p:cNvSpPr/>
              <p:nvPr/>
            </p:nvSpPr>
            <p:spPr>
              <a:xfrm>
                <a:off x="10713251" y="3709734"/>
                <a:ext cx="86914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𝐰𝐞𝐝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167" name="Rectangle 16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13251" y="3709734"/>
                <a:ext cx="869149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8" name="Group 167"/>
          <p:cNvGrpSpPr/>
          <p:nvPr/>
        </p:nvGrpSpPr>
        <p:grpSpPr>
          <a:xfrm>
            <a:off x="152400" y="686719"/>
            <a:ext cx="4078317" cy="3271726"/>
            <a:chOff x="671298" y="1181100"/>
            <a:chExt cx="4595851" cy="3686905"/>
          </a:xfrm>
        </p:grpSpPr>
        <p:cxnSp>
          <p:nvCxnSpPr>
            <p:cNvPr id="169" name="Görbe összekötő 49"/>
            <p:cNvCxnSpPr>
              <a:stCxn id="186" idx="0"/>
              <a:endCxn id="213" idx="1"/>
            </p:cNvCxnSpPr>
            <p:nvPr/>
          </p:nvCxnSpPr>
          <p:spPr>
            <a:xfrm rot="16200000" flipH="1">
              <a:off x="2110151" y="762246"/>
              <a:ext cx="40500" cy="1525038"/>
            </a:xfrm>
            <a:prstGeom prst="curvedConnector3">
              <a:avLst>
                <a:gd name="adj1" fmla="val -588289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Görbe összekötő 58"/>
            <p:cNvCxnSpPr>
              <a:stCxn id="200" idx="6"/>
              <a:endCxn id="199" idx="6"/>
            </p:cNvCxnSpPr>
            <p:nvPr/>
          </p:nvCxnSpPr>
          <p:spPr>
            <a:xfrm flipH="1">
              <a:off x="3127375" y="1751708"/>
              <a:ext cx="12725" cy="1160712"/>
            </a:xfrm>
            <a:prstGeom prst="curvedConnector3">
              <a:avLst>
                <a:gd name="adj1" fmla="val -1297446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Görbe összekötő 61"/>
            <p:cNvCxnSpPr>
              <a:stCxn id="201" idx="6"/>
              <a:endCxn id="202" idx="0"/>
            </p:cNvCxnSpPr>
            <p:nvPr/>
          </p:nvCxnSpPr>
          <p:spPr>
            <a:xfrm>
              <a:off x="3184139" y="1666104"/>
              <a:ext cx="1478419" cy="1188239"/>
            </a:xfrm>
            <a:prstGeom prst="curvedConnector2">
              <a:avLst/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Görbe összekötő 64"/>
            <p:cNvCxnSpPr>
              <a:stCxn id="203" idx="4"/>
              <a:endCxn id="209" idx="7"/>
            </p:cNvCxnSpPr>
            <p:nvPr/>
          </p:nvCxnSpPr>
          <p:spPr>
            <a:xfrm rot="5400000">
              <a:off x="3357167" y="2978320"/>
              <a:ext cx="1082408" cy="1521698"/>
            </a:xfrm>
            <a:prstGeom prst="curvedConnector3">
              <a:avLst>
                <a:gd name="adj1" fmla="val 14954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Görbe összekötő 67"/>
            <p:cNvCxnSpPr>
              <a:stCxn id="198" idx="3"/>
              <a:endCxn id="196" idx="5"/>
            </p:cNvCxnSpPr>
            <p:nvPr/>
          </p:nvCxnSpPr>
          <p:spPr>
            <a:xfrm rot="5400000">
              <a:off x="2162165" y="3771371"/>
              <a:ext cx="9539" cy="1415904"/>
            </a:xfrm>
            <a:prstGeom prst="curvedConnector3">
              <a:avLst>
                <a:gd name="adj1" fmla="val 2579379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Görbe összekötő 74"/>
            <p:cNvCxnSpPr>
              <a:stCxn id="206" idx="3"/>
              <a:endCxn id="192" idx="5"/>
            </p:cNvCxnSpPr>
            <p:nvPr/>
          </p:nvCxnSpPr>
          <p:spPr>
            <a:xfrm rot="5400000" flipH="1">
              <a:off x="2149181" y="2386735"/>
              <a:ext cx="62558" cy="1414296"/>
            </a:xfrm>
            <a:prstGeom prst="curvedConnector3">
              <a:avLst>
                <a:gd name="adj1" fmla="val -378062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Görbe összekötő 78"/>
            <p:cNvCxnSpPr>
              <a:stCxn id="207" idx="4"/>
              <a:endCxn id="194" idx="0"/>
            </p:cNvCxnSpPr>
            <p:nvPr/>
          </p:nvCxnSpPr>
          <p:spPr>
            <a:xfrm rot="5400000">
              <a:off x="1638930" y="2870318"/>
              <a:ext cx="1036496" cy="1677901"/>
            </a:xfrm>
            <a:prstGeom prst="curvedConnector3">
              <a:avLst>
                <a:gd name="adj1" fmla="val 50000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Görbe összekötő 82"/>
            <p:cNvCxnSpPr>
              <a:stCxn id="205" idx="7"/>
              <a:endCxn id="204" idx="1"/>
            </p:cNvCxnSpPr>
            <p:nvPr/>
          </p:nvCxnSpPr>
          <p:spPr>
            <a:xfrm rot="5400000" flipH="1" flipV="1">
              <a:off x="3832189" y="2350156"/>
              <a:ext cx="10655" cy="1323339"/>
            </a:xfrm>
            <a:prstGeom prst="curvedConnector3">
              <a:avLst>
                <a:gd name="adj1" fmla="val 2051506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Görbe összekötő 86"/>
            <p:cNvCxnSpPr>
              <a:stCxn id="189" idx="2"/>
              <a:endCxn id="187" idx="2"/>
            </p:cNvCxnSpPr>
            <p:nvPr/>
          </p:nvCxnSpPr>
          <p:spPr>
            <a:xfrm rot="10800000">
              <a:off x="1152454" y="1697867"/>
              <a:ext cx="5557" cy="1264268"/>
            </a:xfrm>
            <a:prstGeom prst="curvedConnector3">
              <a:avLst>
                <a:gd name="adj1" fmla="val 6013496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Görbe összekötő 90"/>
            <p:cNvCxnSpPr>
              <a:stCxn id="191" idx="2"/>
              <a:endCxn id="193" idx="2"/>
            </p:cNvCxnSpPr>
            <p:nvPr/>
          </p:nvCxnSpPr>
          <p:spPr>
            <a:xfrm rot="10800000" flipV="1">
              <a:off x="1150726" y="3090892"/>
              <a:ext cx="13634" cy="1262816"/>
            </a:xfrm>
            <a:prstGeom prst="curvedConnector3">
              <a:avLst>
                <a:gd name="adj1" fmla="val 2428737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9" name="Ellipszis 4"/>
            <p:cNvSpPr/>
            <p:nvPr/>
          </p:nvSpPr>
          <p:spPr>
            <a:xfrm>
              <a:off x="2988220" y="4374462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180" name="Ellipszis 5"/>
            <p:cNvSpPr/>
            <p:nvPr/>
          </p:nvSpPr>
          <p:spPr>
            <a:xfrm>
              <a:off x="4635558" y="2999720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181" name="Ellipszis 6"/>
            <p:cNvSpPr/>
            <p:nvPr/>
          </p:nvSpPr>
          <p:spPr>
            <a:xfrm>
              <a:off x="1288958" y="2999720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182" name="Ellipszis 7"/>
            <p:cNvSpPr/>
            <p:nvPr/>
          </p:nvSpPr>
          <p:spPr>
            <a:xfrm>
              <a:off x="2988220" y="2999720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183" name="Ellipszis 10"/>
            <p:cNvSpPr/>
            <p:nvPr/>
          </p:nvSpPr>
          <p:spPr>
            <a:xfrm>
              <a:off x="1288958" y="1639104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184" name="Ellipszis 11"/>
            <p:cNvSpPr/>
            <p:nvPr/>
          </p:nvSpPr>
          <p:spPr>
            <a:xfrm>
              <a:off x="2988220" y="1639104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185" name="Ellipszis 12"/>
            <p:cNvSpPr/>
            <p:nvPr/>
          </p:nvSpPr>
          <p:spPr>
            <a:xfrm>
              <a:off x="1288958" y="4374462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186" name="Ellipszis 10"/>
            <p:cNvSpPr/>
            <p:nvPr/>
          </p:nvSpPr>
          <p:spPr>
            <a:xfrm>
              <a:off x="1340882" y="1504515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187" name="Ellipszis 10"/>
            <p:cNvSpPr/>
            <p:nvPr/>
          </p:nvSpPr>
          <p:spPr>
            <a:xfrm>
              <a:off x="1152453" y="1670867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188" name="Ellipszis 10"/>
            <p:cNvSpPr/>
            <p:nvPr/>
          </p:nvSpPr>
          <p:spPr>
            <a:xfrm>
              <a:off x="1425462" y="1676006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189" name="Ellipszis 10"/>
            <p:cNvSpPr/>
            <p:nvPr/>
          </p:nvSpPr>
          <p:spPr>
            <a:xfrm>
              <a:off x="1158010" y="2935135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190" name="Ellipszis 10"/>
            <p:cNvSpPr/>
            <p:nvPr/>
          </p:nvSpPr>
          <p:spPr>
            <a:xfrm>
              <a:off x="1418318" y="2935512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191" name="Ellipszis 10"/>
            <p:cNvSpPr/>
            <p:nvPr/>
          </p:nvSpPr>
          <p:spPr>
            <a:xfrm>
              <a:off x="1164360" y="3063892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192" name="Ellipszis 10"/>
            <p:cNvSpPr/>
            <p:nvPr/>
          </p:nvSpPr>
          <p:spPr>
            <a:xfrm>
              <a:off x="1427220" y="3016512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193" name="Ellipszis 12"/>
            <p:cNvSpPr/>
            <p:nvPr/>
          </p:nvSpPr>
          <p:spPr>
            <a:xfrm>
              <a:off x="1150726" y="4326708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194" name="Ellipszis 12"/>
            <p:cNvSpPr/>
            <p:nvPr/>
          </p:nvSpPr>
          <p:spPr>
            <a:xfrm>
              <a:off x="1291227" y="4227516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195" name="Ellipszis 12"/>
            <p:cNvSpPr/>
            <p:nvPr/>
          </p:nvSpPr>
          <p:spPr>
            <a:xfrm>
              <a:off x="1408127" y="4293769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196" name="Ellipszis 12"/>
            <p:cNvSpPr/>
            <p:nvPr/>
          </p:nvSpPr>
          <p:spPr>
            <a:xfrm>
              <a:off x="1412890" y="4438001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197" name="Ellipszis 12"/>
            <p:cNvSpPr/>
            <p:nvPr/>
          </p:nvSpPr>
          <p:spPr>
            <a:xfrm>
              <a:off x="2866978" y="4293755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198" name="Ellipszis 12"/>
            <p:cNvSpPr/>
            <p:nvPr/>
          </p:nvSpPr>
          <p:spPr>
            <a:xfrm>
              <a:off x="2866978" y="4428462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199" name="Ellipszis 7"/>
            <p:cNvSpPr/>
            <p:nvPr/>
          </p:nvSpPr>
          <p:spPr>
            <a:xfrm>
              <a:off x="3073375" y="2885420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200" name="Ellipszis 11"/>
            <p:cNvSpPr/>
            <p:nvPr/>
          </p:nvSpPr>
          <p:spPr>
            <a:xfrm>
              <a:off x="3086100" y="1724708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201" name="Ellipszis 11"/>
            <p:cNvSpPr/>
            <p:nvPr/>
          </p:nvSpPr>
          <p:spPr>
            <a:xfrm>
              <a:off x="3130139" y="1639104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202" name="Ellipszis 5"/>
            <p:cNvSpPr/>
            <p:nvPr/>
          </p:nvSpPr>
          <p:spPr>
            <a:xfrm>
              <a:off x="4635558" y="2854343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203" name="Ellipszis 5"/>
            <p:cNvSpPr/>
            <p:nvPr/>
          </p:nvSpPr>
          <p:spPr>
            <a:xfrm>
              <a:off x="4632218" y="3143966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204" name="Ellipszis 5"/>
            <p:cNvSpPr/>
            <p:nvPr/>
          </p:nvSpPr>
          <p:spPr>
            <a:xfrm>
              <a:off x="4491278" y="2998589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205" name="Ellipszis 7"/>
            <p:cNvSpPr/>
            <p:nvPr/>
          </p:nvSpPr>
          <p:spPr>
            <a:xfrm>
              <a:off x="3129755" y="3009244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206" name="Ellipszis 7"/>
            <p:cNvSpPr/>
            <p:nvPr/>
          </p:nvSpPr>
          <p:spPr>
            <a:xfrm>
              <a:off x="2879700" y="3079070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207" name="Ellipszis 7"/>
            <p:cNvSpPr/>
            <p:nvPr/>
          </p:nvSpPr>
          <p:spPr>
            <a:xfrm>
              <a:off x="2969128" y="3137020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208" name="Ellipszis 28"/>
            <p:cNvSpPr/>
            <p:nvPr/>
          </p:nvSpPr>
          <p:spPr>
            <a:xfrm>
              <a:off x="1143000" y="2855474"/>
              <a:ext cx="345917" cy="342492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hu-HU" sz="3600" b="1" dirty="0" smtClean="0">
                  <a:solidFill>
                    <a:schemeClr val="tx1"/>
                  </a:solidFill>
                  <a:sym typeface="Wingdings" panose="05000000000000000000" pitchFamily="2" charset="2"/>
                </a:rPr>
                <a:t></a:t>
              </a:r>
              <a:endParaRPr lang="hu-HU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209" name="Ellipszis 29"/>
            <p:cNvSpPr/>
            <p:nvPr/>
          </p:nvSpPr>
          <p:spPr>
            <a:xfrm>
              <a:off x="2842262" y="4230216"/>
              <a:ext cx="345917" cy="342492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hu-HU" sz="3600" b="1" dirty="0" smtClean="0">
                  <a:solidFill>
                    <a:schemeClr val="tx1"/>
                  </a:solidFill>
                  <a:sym typeface="Wingdings" panose="05000000000000000000" pitchFamily="2" charset="2"/>
                </a:rPr>
                <a:t></a:t>
              </a:r>
              <a:endParaRPr lang="hu-HU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210" name="Ellipszis 30"/>
            <p:cNvSpPr/>
            <p:nvPr/>
          </p:nvSpPr>
          <p:spPr>
            <a:xfrm>
              <a:off x="4489600" y="2855474"/>
              <a:ext cx="345917" cy="342492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hu-HU" sz="3600" b="1" dirty="0" smtClean="0">
                  <a:solidFill>
                    <a:schemeClr val="tx1"/>
                  </a:solidFill>
                  <a:sym typeface="Wingdings" panose="05000000000000000000" pitchFamily="2" charset="2"/>
                </a:rPr>
                <a:t></a:t>
              </a:r>
              <a:endParaRPr lang="hu-HU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211" name="Ellipszis 31"/>
            <p:cNvSpPr/>
            <p:nvPr/>
          </p:nvSpPr>
          <p:spPr>
            <a:xfrm>
              <a:off x="2842262" y="2855474"/>
              <a:ext cx="345917" cy="342492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hu-HU" sz="3600" b="1" dirty="0" smtClean="0">
                  <a:solidFill>
                    <a:schemeClr val="tx1"/>
                  </a:solidFill>
                  <a:sym typeface="Wingdings" panose="05000000000000000000" pitchFamily="2" charset="2"/>
                </a:rPr>
                <a:t></a:t>
              </a:r>
              <a:endParaRPr lang="hu-HU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212" name="Ellipszis 34"/>
            <p:cNvSpPr/>
            <p:nvPr/>
          </p:nvSpPr>
          <p:spPr>
            <a:xfrm>
              <a:off x="1143000" y="1494858"/>
              <a:ext cx="345917" cy="342492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hu-HU" sz="3600" b="1" dirty="0" smtClean="0">
                  <a:solidFill>
                    <a:schemeClr val="tx1"/>
                  </a:solidFill>
                  <a:sym typeface="Wingdings" panose="05000000000000000000" pitchFamily="2" charset="2"/>
                </a:rPr>
                <a:t></a:t>
              </a:r>
              <a:endParaRPr lang="hu-HU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213" name="Ellipszis 35"/>
            <p:cNvSpPr/>
            <p:nvPr/>
          </p:nvSpPr>
          <p:spPr>
            <a:xfrm>
              <a:off x="2842262" y="1494858"/>
              <a:ext cx="345917" cy="342492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hu-HU" sz="3600" b="1" dirty="0" smtClean="0">
                  <a:solidFill>
                    <a:schemeClr val="tx1"/>
                  </a:solidFill>
                  <a:sym typeface="Wingdings" panose="05000000000000000000" pitchFamily="2" charset="2"/>
                </a:rPr>
                <a:t></a:t>
              </a:r>
              <a:endParaRPr lang="hu-HU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214" name="Ellipszis 36"/>
            <p:cNvSpPr/>
            <p:nvPr/>
          </p:nvSpPr>
          <p:spPr>
            <a:xfrm>
              <a:off x="1143000" y="4230216"/>
              <a:ext cx="345917" cy="342492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hu-HU" sz="3600" b="1" dirty="0" smtClean="0">
                  <a:solidFill>
                    <a:schemeClr val="tx1"/>
                  </a:solidFill>
                  <a:sym typeface="Wingdings" panose="05000000000000000000" pitchFamily="2" charset="2"/>
                </a:rPr>
                <a:t></a:t>
              </a:r>
              <a:endParaRPr lang="hu-HU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215" name="TextBox 214"/>
            <p:cNvSpPr txBox="1"/>
            <p:nvPr/>
          </p:nvSpPr>
          <p:spPr>
            <a:xfrm>
              <a:off x="671298" y="1181100"/>
              <a:ext cx="406806" cy="5202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accent3"/>
                  </a:solidFill>
                  <a:latin typeface="+mj-lt"/>
                </a:rPr>
                <a:t>2</a:t>
              </a:r>
              <a:endParaRPr lang="en-US" sz="2400" dirty="0">
                <a:solidFill>
                  <a:schemeClr val="accent3"/>
                </a:solidFill>
                <a:latin typeface="+mj-lt"/>
              </a:endParaRPr>
            </a:p>
          </p:txBody>
        </p:sp>
        <p:sp>
          <p:nvSpPr>
            <p:cNvPr id="216" name="TextBox 215"/>
            <p:cNvSpPr txBox="1"/>
            <p:nvPr/>
          </p:nvSpPr>
          <p:spPr>
            <a:xfrm>
              <a:off x="671298" y="2862561"/>
              <a:ext cx="406806" cy="5202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accent3"/>
                  </a:solidFill>
                  <a:latin typeface="+mj-lt"/>
                </a:rPr>
                <a:t>5</a:t>
              </a:r>
              <a:endParaRPr lang="en-US" sz="2400" dirty="0">
                <a:solidFill>
                  <a:schemeClr val="accent3"/>
                </a:solidFill>
                <a:latin typeface="+mj-lt"/>
              </a:endParaRPr>
            </a:p>
          </p:txBody>
        </p:sp>
        <p:sp>
          <p:nvSpPr>
            <p:cNvPr id="217" name="TextBox 216"/>
            <p:cNvSpPr txBox="1"/>
            <p:nvPr/>
          </p:nvSpPr>
          <p:spPr>
            <a:xfrm>
              <a:off x="671298" y="4347755"/>
              <a:ext cx="406806" cy="5202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accent3"/>
                  </a:solidFill>
                  <a:latin typeface="+mj-lt"/>
                </a:rPr>
                <a:t>3</a:t>
              </a:r>
              <a:endParaRPr lang="en-US" sz="2400" dirty="0">
                <a:solidFill>
                  <a:schemeClr val="accent3"/>
                </a:solidFill>
                <a:latin typeface="+mj-lt"/>
              </a:endParaRPr>
            </a:p>
          </p:txBody>
        </p:sp>
        <p:sp>
          <p:nvSpPr>
            <p:cNvPr id="218" name="TextBox 217"/>
            <p:cNvSpPr txBox="1"/>
            <p:nvPr/>
          </p:nvSpPr>
          <p:spPr>
            <a:xfrm>
              <a:off x="3218599" y="1181100"/>
              <a:ext cx="406806" cy="5202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accent3"/>
                  </a:solidFill>
                  <a:latin typeface="+mj-lt"/>
                </a:rPr>
                <a:t>4</a:t>
              </a:r>
              <a:endParaRPr lang="en-US" sz="2400" dirty="0">
                <a:solidFill>
                  <a:schemeClr val="accent3"/>
                </a:solidFill>
                <a:latin typeface="+mj-lt"/>
              </a:endParaRPr>
            </a:p>
          </p:txBody>
        </p:sp>
        <p:sp>
          <p:nvSpPr>
            <p:cNvPr id="219" name="TextBox 218"/>
            <p:cNvSpPr txBox="1"/>
            <p:nvPr/>
          </p:nvSpPr>
          <p:spPr>
            <a:xfrm>
              <a:off x="3218599" y="2862561"/>
              <a:ext cx="406806" cy="5202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accent3"/>
                  </a:solidFill>
                  <a:latin typeface="+mj-lt"/>
                </a:rPr>
                <a:t>4</a:t>
              </a:r>
              <a:endParaRPr lang="en-US" sz="2400" dirty="0">
                <a:solidFill>
                  <a:schemeClr val="accent3"/>
                </a:solidFill>
                <a:latin typeface="+mj-lt"/>
              </a:endParaRPr>
            </a:p>
          </p:txBody>
        </p:sp>
        <p:sp>
          <p:nvSpPr>
            <p:cNvPr id="220" name="TextBox 219"/>
            <p:cNvSpPr txBox="1"/>
            <p:nvPr/>
          </p:nvSpPr>
          <p:spPr>
            <a:xfrm>
              <a:off x="3218599" y="4347755"/>
              <a:ext cx="406806" cy="5202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accent3"/>
                  </a:solidFill>
                  <a:latin typeface="+mj-lt"/>
                </a:rPr>
                <a:t>3</a:t>
              </a:r>
              <a:endParaRPr lang="en-US" sz="2400" dirty="0">
                <a:solidFill>
                  <a:schemeClr val="accent3"/>
                </a:solidFill>
                <a:latin typeface="+mj-lt"/>
              </a:endParaRPr>
            </a:p>
          </p:txBody>
        </p:sp>
        <p:sp>
          <p:nvSpPr>
            <p:cNvPr id="221" name="TextBox 220"/>
            <p:cNvSpPr txBox="1"/>
            <p:nvPr/>
          </p:nvSpPr>
          <p:spPr>
            <a:xfrm>
              <a:off x="4860343" y="2862560"/>
              <a:ext cx="406806" cy="5202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accent3"/>
                  </a:solidFill>
                  <a:latin typeface="+mj-lt"/>
                </a:rPr>
                <a:t>3</a:t>
              </a:r>
              <a:endParaRPr lang="en-US" sz="2400" dirty="0">
                <a:solidFill>
                  <a:schemeClr val="accent3"/>
                </a:solidFill>
                <a:latin typeface="+mj-lt"/>
              </a:endParaRPr>
            </a:p>
          </p:txBody>
        </p:sp>
        <p:cxnSp>
          <p:nvCxnSpPr>
            <p:cNvPr id="222" name="Görbe összekötő 78"/>
            <p:cNvCxnSpPr>
              <a:stCxn id="213" idx="4"/>
              <a:endCxn id="208" idx="0"/>
            </p:cNvCxnSpPr>
            <p:nvPr/>
          </p:nvCxnSpPr>
          <p:spPr>
            <a:xfrm rot="5400000">
              <a:off x="1656528" y="1496781"/>
              <a:ext cx="1018124" cy="1699262"/>
            </a:xfrm>
            <a:prstGeom prst="curvedConnector3">
              <a:avLst>
                <a:gd name="adj1" fmla="val 50000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Görbe összekötő 78"/>
            <p:cNvCxnSpPr>
              <a:stCxn id="208" idx="4"/>
              <a:endCxn id="209" idx="0"/>
            </p:cNvCxnSpPr>
            <p:nvPr/>
          </p:nvCxnSpPr>
          <p:spPr>
            <a:xfrm rot="16200000" flipH="1">
              <a:off x="1649465" y="2864460"/>
              <a:ext cx="1032250" cy="1699262"/>
            </a:xfrm>
            <a:prstGeom prst="curvedConnector3">
              <a:avLst>
                <a:gd name="adj1" fmla="val 74606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4" name="Group 223"/>
          <p:cNvGrpSpPr/>
          <p:nvPr/>
        </p:nvGrpSpPr>
        <p:grpSpPr>
          <a:xfrm>
            <a:off x="5293366" y="685800"/>
            <a:ext cx="4384034" cy="3271726"/>
            <a:chOff x="326786" y="1181100"/>
            <a:chExt cx="4940363" cy="3686905"/>
          </a:xfrm>
        </p:grpSpPr>
        <p:cxnSp>
          <p:nvCxnSpPr>
            <p:cNvPr id="225" name="Görbe összekötő 49"/>
            <p:cNvCxnSpPr>
              <a:stCxn id="242" idx="0"/>
              <a:endCxn id="269" idx="1"/>
            </p:cNvCxnSpPr>
            <p:nvPr/>
          </p:nvCxnSpPr>
          <p:spPr>
            <a:xfrm rot="16200000" flipH="1">
              <a:off x="2110151" y="762246"/>
              <a:ext cx="40500" cy="1525038"/>
            </a:xfrm>
            <a:prstGeom prst="curvedConnector3">
              <a:avLst>
                <a:gd name="adj1" fmla="val -588289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Görbe összekötő 58"/>
            <p:cNvCxnSpPr>
              <a:stCxn id="256" idx="6"/>
              <a:endCxn id="255" idx="6"/>
            </p:cNvCxnSpPr>
            <p:nvPr/>
          </p:nvCxnSpPr>
          <p:spPr>
            <a:xfrm flipH="1">
              <a:off x="3127375" y="1751708"/>
              <a:ext cx="12725" cy="1160712"/>
            </a:xfrm>
            <a:prstGeom prst="curvedConnector3">
              <a:avLst>
                <a:gd name="adj1" fmla="val -1297446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Görbe összekötő 61"/>
            <p:cNvCxnSpPr>
              <a:stCxn id="257" idx="6"/>
              <a:endCxn id="258" idx="0"/>
            </p:cNvCxnSpPr>
            <p:nvPr/>
          </p:nvCxnSpPr>
          <p:spPr>
            <a:xfrm>
              <a:off x="3184139" y="1666104"/>
              <a:ext cx="1478419" cy="1188239"/>
            </a:xfrm>
            <a:prstGeom prst="curvedConnector2">
              <a:avLst/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Görbe összekötő 64"/>
            <p:cNvCxnSpPr>
              <a:stCxn id="259" idx="4"/>
              <a:endCxn id="265" idx="7"/>
            </p:cNvCxnSpPr>
            <p:nvPr/>
          </p:nvCxnSpPr>
          <p:spPr>
            <a:xfrm rot="5400000">
              <a:off x="3357167" y="2978320"/>
              <a:ext cx="1082408" cy="1521698"/>
            </a:xfrm>
            <a:prstGeom prst="curvedConnector3">
              <a:avLst>
                <a:gd name="adj1" fmla="val 14954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Görbe összekötő 67"/>
            <p:cNvCxnSpPr>
              <a:stCxn id="254" idx="3"/>
              <a:endCxn id="252" idx="5"/>
            </p:cNvCxnSpPr>
            <p:nvPr/>
          </p:nvCxnSpPr>
          <p:spPr>
            <a:xfrm rot="5400000">
              <a:off x="2162165" y="3771371"/>
              <a:ext cx="9539" cy="1415904"/>
            </a:xfrm>
            <a:prstGeom prst="curvedConnector3">
              <a:avLst>
                <a:gd name="adj1" fmla="val 2579379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Görbe összekötő 74"/>
            <p:cNvCxnSpPr>
              <a:stCxn id="262" idx="3"/>
              <a:endCxn id="248" idx="5"/>
            </p:cNvCxnSpPr>
            <p:nvPr/>
          </p:nvCxnSpPr>
          <p:spPr>
            <a:xfrm rot="5400000" flipH="1">
              <a:off x="2149181" y="2386735"/>
              <a:ext cx="62558" cy="1414296"/>
            </a:xfrm>
            <a:prstGeom prst="curvedConnector3">
              <a:avLst>
                <a:gd name="adj1" fmla="val -378062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Görbe összekötő 78"/>
            <p:cNvCxnSpPr>
              <a:stCxn id="263" idx="4"/>
              <a:endCxn id="250" idx="0"/>
            </p:cNvCxnSpPr>
            <p:nvPr/>
          </p:nvCxnSpPr>
          <p:spPr>
            <a:xfrm rot="5400000">
              <a:off x="1638930" y="2870318"/>
              <a:ext cx="1036496" cy="1677901"/>
            </a:xfrm>
            <a:prstGeom prst="curvedConnector3">
              <a:avLst>
                <a:gd name="adj1" fmla="val 50000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Görbe összekötő 82"/>
            <p:cNvCxnSpPr>
              <a:stCxn id="261" idx="7"/>
              <a:endCxn id="260" idx="1"/>
            </p:cNvCxnSpPr>
            <p:nvPr/>
          </p:nvCxnSpPr>
          <p:spPr>
            <a:xfrm rot="5400000" flipH="1" flipV="1">
              <a:off x="3832189" y="2350156"/>
              <a:ext cx="10655" cy="1323339"/>
            </a:xfrm>
            <a:prstGeom prst="curvedConnector3">
              <a:avLst>
                <a:gd name="adj1" fmla="val 2051506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Görbe összekötő 86"/>
            <p:cNvCxnSpPr>
              <a:stCxn id="245" idx="2"/>
              <a:endCxn id="243" idx="2"/>
            </p:cNvCxnSpPr>
            <p:nvPr/>
          </p:nvCxnSpPr>
          <p:spPr>
            <a:xfrm rot="10800000">
              <a:off x="1152454" y="1697867"/>
              <a:ext cx="5557" cy="1264268"/>
            </a:xfrm>
            <a:prstGeom prst="curvedConnector3">
              <a:avLst>
                <a:gd name="adj1" fmla="val 6013496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Görbe összekötő 90"/>
            <p:cNvCxnSpPr>
              <a:stCxn id="247" idx="2"/>
              <a:endCxn id="249" idx="2"/>
            </p:cNvCxnSpPr>
            <p:nvPr/>
          </p:nvCxnSpPr>
          <p:spPr>
            <a:xfrm rot="10800000" flipV="1">
              <a:off x="1150726" y="3090892"/>
              <a:ext cx="13634" cy="1262816"/>
            </a:xfrm>
            <a:prstGeom prst="curvedConnector3">
              <a:avLst>
                <a:gd name="adj1" fmla="val 2428737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5" name="Ellipszis 4"/>
            <p:cNvSpPr/>
            <p:nvPr/>
          </p:nvSpPr>
          <p:spPr>
            <a:xfrm>
              <a:off x="2988220" y="4374462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236" name="Ellipszis 5"/>
            <p:cNvSpPr/>
            <p:nvPr/>
          </p:nvSpPr>
          <p:spPr>
            <a:xfrm>
              <a:off x="4635558" y="2999720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237" name="Ellipszis 6"/>
            <p:cNvSpPr/>
            <p:nvPr/>
          </p:nvSpPr>
          <p:spPr>
            <a:xfrm>
              <a:off x="1288958" y="2999720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238" name="Ellipszis 7"/>
            <p:cNvSpPr/>
            <p:nvPr/>
          </p:nvSpPr>
          <p:spPr>
            <a:xfrm>
              <a:off x="2988220" y="2999720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239" name="Ellipszis 10"/>
            <p:cNvSpPr/>
            <p:nvPr/>
          </p:nvSpPr>
          <p:spPr>
            <a:xfrm>
              <a:off x="1288958" y="1639104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240" name="Ellipszis 11"/>
            <p:cNvSpPr/>
            <p:nvPr/>
          </p:nvSpPr>
          <p:spPr>
            <a:xfrm>
              <a:off x="2988220" y="1639104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241" name="Ellipszis 12"/>
            <p:cNvSpPr/>
            <p:nvPr/>
          </p:nvSpPr>
          <p:spPr>
            <a:xfrm>
              <a:off x="1288958" y="4374462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242" name="Ellipszis 10"/>
            <p:cNvSpPr/>
            <p:nvPr/>
          </p:nvSpPr>
          <p:spPr>
            <a:xfrm>
              <a:off x="1340882" y="1504515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243" name="Ellipszis 10"/>
            <p:cNvSpPr/>
            <p:nvPr/>
          </p:nvSpPr>
          <p:spPr>
            <a:xfrm>
              <a:off x="1152453" y="1670867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244" name="Ellipszis 10"/>
            <p:cNvSpPr/>
            <p:nvPr/>
          </p:nvSpPr>
          <p:spPr>
            <a:xfrm>
              <a:off x="1425462" y="1676006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245" name="Ellipszis 10"/>
            <p:cNvSpPr/>
            <p:nvPr/>
          </p:nvSpPr>
          <p:spPr>
            <a:xfrm>
              <a:off x="1158010" y="2935135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246" name="Ellipszis 10"/>
            <p:cNvSpPr/>
            <p:nvPr/>
          </p:nvSpPr>
          <p:spPr>
            <a:xfrm>
              <a:off x="1418318" y="2935512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247" name="Ellipszis 10"/>
            <p:cNvSpPr/>
            <p:nvPr/>
          </p:nvSpPr>
          <p:spPr>
            <a:xfrm>
              <a:off x="1164360" y="3063892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248" name="Ellipszis 10"/>
            <p:cNvSpPr/>
            <p:nvPr/>
          </p:nvSpPr>
          <p:spPr>
            <a:xfrm>
              <a:off x="1427220" y="3016512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249" name="Ellipszis 12"/>
            <p:cNvSpPr/>
            <p:nvPr/>
          </p:nvSpPr>
          <p:spPr>
            <a:xfrm>
              <a:off x="1150726" y="4326708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250" name="Ellipszis 12"/>
            <p:cNvSpPr/>
            <p:nvPr/>
          </p:nvSpPr>
          <p:spPr>
            <a:xfrm>
              <a:off x="1291227" y="4227516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251" name="Ellipszis 12"/>
            <p:cNvSpPr/>
            <p:nvPr/>
          </p:nvSpPr>
          <p:spPr>
            <a:xfrm>
              <a:off x="1408127" y="4293769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252" name="Ellipszis 12"/>
            <p:cNvSpPr/>
            <p:nvPr/>
          </p:nvSpPr>
          <p:spPr>
            <a:xfrm>
              <a:off x="1412890" y="4438001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253" name="Ellipszis 12"/>
            <p:cNvSpPr/>
            <p:nvPr/>
          </p:nvSpPr>
          <p:spPr>
            <a:xfrm>
              <a:off x="2866978" y="4293755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254" name="Ellipszis 12"/>
            <p:cNvSpPr/>
            <p:nvPr/>
          </p:nvSpPr>
          <p:spPr>
            <a:xfrm>
              <a:off x="2866978" y="4428462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255" name="Ellipszis 7"/>
            <p:cNvSpPr/>
            <p:nvPr/>
          </p:nvSpPr>
          <p:spPr>
            <a:xfrm>
              <a:off x="3073375" y="2885420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256" name="Ellipszis 11"/>
            <p:cNvSpPr/>
            <p:nvPr/>
          </p:nvSpPr>
          <p:spPr>
            <a:xfrm>
              <a:off x="3086100" y="1724708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257" name="Ellipszis 11"/>
            <p:cNvSpPr/>
            <p:nvPr/>
          </p:nvSpPr>
          <p:spPr>
            <a:xfrm>
              <a:off x="3130139" y="1639104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258" name="Ellipszis 5"/>
            <p:cNvSpPr/>
            <p:nvPr/>
          </p:nvSpPr>
          <p:spPr>
            <a:xfrm>
              <a:off x="4635558" y="2854343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259" name="Ellipszis 5"/>
            <p:cNvSpPr/>
            <p:nvPr/>
          </p:nvSpPr>
          <p:spPr>
            <a:xfrm>
              <a:off x="4632218" y="3143966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260" name="Ellipszis 5"/>
            <p:cNvSpPr/>
            <p:nvPr/>
          </p:nvSpPr>
          <p:spPr>
            <a:xfrm>
              <a:off x="4491278" y="2998589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261" name="Ellipszis 7"/>
            <p:cNvSpPr/>
            <p:nvPr/>
          </p:nvSpPr>
          <p:spPr>
            <a:xfrm>
              <a:off x="3129755" y="3009244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262" name="Ellipszis 7"/>
            <p:cNvSpPr/>
            <p:nvPr/>
          </p:nvSpPr>
          <p:spPr>
            <a:xfrm>
              <a:off x="2879700" y="3079070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263" name="Ellipszis 7"/>
            <p:cNvSpPr/>
            <p:nvPr/>
          </p:nvSpPr>
          <p:spPr>
            <a:xfrm>
              <a:off x="2969128" y="3137020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264" name="Ellipszis 28"/>
            <p:cNvSpPr/>
            <p:nvPr/>
          </p:nvSpPr>
          <p:spPr>
            <a:xfrm>
              <a:off x="1143000" y="2855474"/>
              <a:ext cx="345917" cy="342492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hu-HU" sz="3600" b="1" dirty="0" smtClean="0">
                  <a:solidFill>
                    <a:schemeClr val="tx1"/>
                  </a:solidFill>
                  <a:sym typeface="Wingdings" panose="05000000000000000000" pitchFamily="2" charset="2"/>
                </a:rPr>
                <a:t></a:t>
              </a:r>
              <a:endParaRPr lang="hu-HU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265" name="Ellipszis 29"/>
            <p:cNvSpPr/>
            <p:nvPr/>
          </p:nvSpPr>
          <p:spPr>
            <a:xfrm>
              <a:off x="2842262" y="4230216"/>
              <a:ext cx="345917" cy="342492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hu-HU" sz="3600" b="1" dirty="0" smtClean="0">
                  <a:solidFill>
                    <a:schemeClr val="tx1"/>
                  </a:solidFill>
                  <a:sym typeface="Wingdings" panose="05000000000000000000" pitchFamily="2" charset="2"/>
                </a:rPr>
                <a:t></a:t>
              </a:r>
              <a:endParaRPr lang="hu-HU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266" name="Ellipszis 30"/>
            <p:cNvSpPr/>
            <p:nvPr/>
          </p:nvSpPr>
          <p:spPr>
            <a:xfrm>
              <a:off x="4489600" y="2855474"/>
              <a:ext cx="345917" cy="342492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hu-HU" sz="3600" b="1" dirty="0" smtClean="0">
                  <a:solidFill>
                    <a:schemeClr val="tx1"/>
                  </a:solidFill>
                  <a:sym typeface="Wingdings" panose="05000000000000000000" pitchFamily="2" charset="2"/>
                </a:rPr>
                <a:t></a:t>
              </a:r>
              <a:endParaRPr lang="hu-HU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267" name="Ellipszis 31"/>
            <p:cNvSpPr/>
            <p:nvPr/>
          </p:nvSpPr>
          <p:spPr>
            <a:xfrm>
              <a:off x="2842262" y="2855474"/>
              <a:ext cx="345917" cy="342492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hu-HU" sz="3600" b="1" dirty="0" smtClean="0">
                  <a:solidFill>
                    <a:schemeClr val="tx1"/>
                  </a:solidFill>
                  <a:sym typeface="Wingdings" panose="05000000000000000000" pitchFamily="2" charset="2"/>
                </a:rPr>
                <a:t></a:t>
              </a:r>
              <a:endParaRPr lang="hu-HU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268" name="Ellipszis 34"/>
            <p:cNvSpPr/>
            <p:nvPr/>
          </p:nvSpPr>
          <p:spPr>
            <a:xfrm>
              <a:off x="1143000" y="1494858"/>
              <a:ext cx="345917" cy="342492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hu-HU" sz="3600" b="1" dirty="0" smtClean="0">
                  <a:solidFill>
                    <a:schemeClr val="tx1"/>
                  </a:solidFill>
                  <a:sym typeface="Wingdings" panose="05000000000000000000" pitchFamily="2" charset="2"/>
                </a:rPr>
                <a:t></a:t>
              </a:r>
              <a:endParaRPr lang="hu-HU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269" name="Ellipszis 35"/>
            <p:cNvSpPr/>
            <p:nvPr/>
          </p:nvSpPr>
          <p:spPr>
            <a:xfrm>
              <a:off x="2842262" y="1494858"/>
              <a:ext cx="345917" cy="342492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hu-HU" sz="3600" b="1" dirty="0" smtClean="0">
                  <a:solidFill>
                    <a:schemeClr val="tx1"/>
                  </a:solidFill>
                  <a:sym typeface="Wingdings" panose="05000000000000000000" pitchFamily="2" charset="2"/>
                </a:rPr>
                <a:t></a:t>
              </a:r>
              <a:endParaRPr lang="hu-HU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270" name="Ellipszis 36"/>
            <p:cNvSpPr/>
            <p:nvPr/>
          </p:nvSpPr>
          <p:spPr>
            <a:xfrm>
              <a:off x="1143000" y="4230216"/>
              <a:ext cx="345917" cy="342492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hu-HU" sz="3600" b="1" dirty="0" smtClean="0">
                  <a:solidFill>
                    <a:schemeClr val="tx1"/>
                  </a:solidFill>
                  <a:sym typeface="Wingdings" panose="05000000000000000000" pitchFamily="2" charset="2"/>
                </a:rPr>
                <a:t></a:t>
              </a:r>
              <a:endParaRPr lang="hu-HU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271" name="TextBox 270"/>
            <p:cNvSpPr txBox="1"/>
            <p:nvPr/>
          </p:nvSpPr>
          <p:spPr>
            <a:xfrm>
              <a:off x="671298" y="1181100"/>
              <a:ext cx="406806" cy="5202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accent4"/>
                  </a:solidFill>
                  <a:latin typeface="+mj-lt"/>
                </a:rPr>
                <a:t>1</a:t>
              </a:r>
              <a:endParaRPr lang="en-US" sz="2400" dirty="0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272" name="TextBox 271"/>
            <p:cNvSpPr txBox="1"/>
            <p:nvPr/>
          </p:nvSpPr>
          <p:spPr>
            <a:xfrm>
              <a:off x="326786" y="2834501"/>
              <a:ext cx="605513" cy="5202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accent4"/>
                  </a:solidFill>
                  <a:latin typeface="+mj-lt"/>
                </a:rPr>
                <a:t>10</a:t>
              </a:r>
              <a:endParaRPr lang="en-US" sz="2400" dirty="0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273" name="TextBox 272"/>
            <p:cNvSpPr txBox="1"/>
            <p:nvPr/>
          </p:nvSpPr>
          <p:spPr>
            <a:xfrm>
              <a:off x="671298" y="4347755"/>
              <a:ext cx="406806" cy="5202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accent4"/>
                  </a:solidFill>
                  <a:latin typeface="+mj-lt"/>
                </a:rPr>
                <a:t>3</a:t>
              </a:r>
              <a:endParaRPr lang="en-US" sz="2400" dirty="0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274" name="TextBox 273"/>
            <p:cNvSpPr txBox="1"/>
            <p:nvPr/>
          </p:nvSpPr>
          <p:spPr>
            <a:xfrm>
              <a:off x="3218599" y="1181100"/>
              <a:ext cx="406806" cy="5202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accent4"/>
                  </a:solidFill>
                  <a:latin typeface="+mj-lt"/>
                </a:rPr>
                <a:t>6</a:t>
              </a:r>
              <a:endParaRPr lang="en-US" sz="2400" dirty="0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275" name="TextBox 274"/>
            <p:cNvSpPr txBox="1"/>
            <p:nvPr/>
          </p:nvSpPr>
          <p:spPr>
            <a:xfrm>
              <a:off x="3218599" y="2862561"/>
              <a:ext cx="406806" cy="5202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accent4"/>
                  </a:solidFill>
                  <a:latin typeface="+mj-lt"/>
                </a:rPr>
                <a:t>6</a:t>
              </a:r>
              <a:endParaRPr lang="en-US" sz="2400" dirty="0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276" name="TextBox 275"/>
            <p:cNvSpPr txBox="1"/>
            <p:nvPr/>
          </p:nvSpPr>
          <p:spPr>
            <a:xfrm>
              <a:off x="3218599" y="4347755"/>
              <a:ext cx="406806" cy="5202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accent4"/>
                  </a:solidFill>
                  <a:latin typeface="+mj-lt"/>
                </a:rPr>
                <a:t>3</a:t>
              </a:r>
              <a:endParaRPr lang="en-US" sz="2400" dirty="0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277" name="TextBox 276"/>
            <p:cNvSpPr txBox="1"/>
            <p:nvPr/>
          </p:nvSpPr>
          <p:spPr>
            <a:xfrm>
              <a:off x="4860343" y="2862560"/>
              <a:ext cx="406806" cy="5202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accent4"/>
                  </a:solidFill>
                  <a:latin typeface="+mj-lt"/>
                </a:rPr>
                <a:t>3</a:t>
              </a:r>
              <a:endParaRPr lang="en-US" sz="2400" dirty="0">
                <a:solidFill>
                  <a:schemeClr val="accent4"/>
                </a:solidFill>
                <a:latin typeface="+mj-lt"/>
              </a:endParaRPr>
            </a:p>
          </p:txBody>
        </p:sp>
        <p:cxnSp>
          <p:nvCxnSpPr>
            <p:cNvPr id="278" name="Görbe összekötő 78"/>
            <p:cNvCxnSpPr>
              <a:stCxn id="269" idx="4"/>
              <a:endCxn id="264" idx="0"/>
            </p:cNvCxnSpPr>
            <p:nvPr/>
          </p:nvCxnSpPr>
          <p:spPr>
            <a:xfrm rot="5400000">
              <a:off x="1656528" y="1496781"/>
              <a:ext cx="1018124" cy="1699262"/>
            </a:xfrm>
            <a:prstGeom prst="curvedConnector3">
              <a:avLst>
                <a:gd name="adj1" fmla="val 50000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9" name="Görbe összekötő 78"/>
            <p:cNvCxnSpPr>
              <a:stCxn id="264" idx="4"/>
              <a:endCxn id="265" idx="0"/>
            </p:cNvCxnSpPr>
            <p:nvPr/>
          </p:nvCxnSpPr>
          <p:spPr>
            <a:xfrm rot="16200000" flipH="1">
              <a:off x="1649465" y="2864460"/>
              <a:ext cx="1032250" cy="1699262"/>
            </a:xfrm>
            <a:prstGeom prst="curvedConnector3">
              <a:avLst>
                <a:gd name="adj1" fmla="val 74606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Rectangle 125"/>
              <p:cNvSpPr/>
              <p:nvPr/>
            </p:nvSpPr>
            <p:spPr>
              <a:xfrm>
                <a:off x="8880380" y="4883808"/>
                <a:ext cx="2085700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400" smtClean="0">
                          <a:latin typeface="Cambria Math" panose="02040503050406030204" pitchFamily="18" charset="0"/>
                        </a:rPr>
                        <m:t>perm</m:t>
                      </m:r>
                      <m:r>
                        <m:rPr>
                          <m:nor/>
                        </m:rPr>
                        <a:rPr lang="en-US" sz="2400" smtClean="0">
                          <a:latin typeface="Cambria Math" panose="02040503050406030204" pitchFamily="18" charset="0"/>
                        </a:rPr>
                        <m:t>2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⋯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6" name="Rectangle 1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80380" y="4883808"/>
                <a:ext cx="2085700" cy="461665"/>
              </a:xfrm>
              <a:prstGeom prst="rect">
                <a:avLst/>
              </a:prstGeom>
              <a:blipFill>
                <a:blip r:embed="rId6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9" name="Straight Arrow Connector 128"/>
          <p:cNvCxnSpPr/>
          <p:nvPr/>
        </p:nvCxnSpPr>
        <p:spPr>
          <a:xfrm>
            <a:off x="9087050" y="5427828"/>
            <a:ext cx="1645451" cy="0"/>
          </a:xfrm>
          <a:prstGeom prst="straightConnector1">
            <a:avLst/>
          </a:prstGeom>
          <a:ln w="3175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7051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LCC example: complete algorithm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7" name="Táblázat 16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55735614"/>
                  </p:ext>
                </p:extLst>
              </p:nvPr>
            </p:nvGraphicFramePr>
            <p:xfrm>
              <a:off x="2493646" y="3739563"/>
              <a:ext cx="2926080" cy="29260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6576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n-GB" sz="2400" b="1" i="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𝐀</m:t>
                                </m:r>
                              </m:oMath>
                            </m:oMathPara>
                          </a14:m>
                          <a:endParaRPr lang="en-GB" sz="2400" b="1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0" marR="0" marT="0" marB="0" anchor="ctr"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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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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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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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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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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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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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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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7" name="Táblázat 16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55735614"/>
                  </p:ext>
                </p:extLst>
              </p:nvPr>
            </p:nvGraphicFramePr>
            <p:xfrm>
              <a:off x="2493646" y="3739563"/>
              <a:ext cx="2926080" cy="29260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6576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2"/>
                          <a:stretch>
                            <a:fillRect t="-26667" r="-711667" b="-75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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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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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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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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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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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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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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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9" name="Táblázat 16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56914339"/>
                  </p:ext>
                </p:extLst>
              </p:nvPr>
            </p:nvGraphicFramePr>
            <p:xfrm>
              <a:off x="5240261" y="1005721"/>
              <a:ext cx="2926080" cy="29260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6576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n-GB" sz="2400" b="1" i="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𝐀</m:t>
                                </m:r>
                              </m:oMath>
                            </m:oMathPara>
                          </a14:m>
                          <a:endParaRPr lang="en-GB" sz="2400" b="1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0" marR="0" marT="0" marB="0" anchor="ctr"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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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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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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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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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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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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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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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9" name="Táblázat 16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56914339"/>
                  </p:ext>
                </p:extLst>
              </p:nvPr>
            </p:nvGraphicFramePr>
            <p:xfrm>
              <a:off x="5240261" y="1005721"/>
              <a:ext cx="2926080" cy="29260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6576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3"/>
                          <a:stretch>
                            <a:fillRect t="-26667" r="-711667" b="-75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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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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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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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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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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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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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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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Fallback>
      </mc:AlternateContent>
      <p:graphicFrame>
        <p:nvGraphicFramePr>
          <p:cNvPr id="71" name="Táblázat 1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4746633"/>
              </p:ext>
            </p:extLst>
          </p:nvPr>
        </p:nvGraphicFramePr>
        <p:xfrm>
          <a:off x="5601609" y="4105323"/>
          <a:ext cx="2560320" cy="25603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5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78" name="Táblázat 1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2486903"/>
              </p:ext>
            </p:extLst>
          </p:nvPr>
        </p:nvGraphicFramePr>
        <p:xfrm>
          <a:off x="9295195" y="4105323"/>
          <a:ext cx="365760" cy="25603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5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8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73" name="Group 72"/>
          <p:cNvGrpSpPr/>
          <p:nvPr/>
        </p:nvGrpSpPr>
        <p:grpSpPr>
          <a:xfrm>
            <a:off x="111141" y="698993"/>
            <a:ext cx="4858291" cy="3257829"/>
            <a:chOff x="166278" y="1181100"/>
            <a:chExt cx="5474804" cy="3671245"/>
          </a:xfrm>
        </p:grpSpPr>
        <p:cxnSp>
          <p:nvCxnSpPr>
            <p:cNvPr id="74" name="Görbe összekötő 49"/>
            <p:cNvCxnSpPr>
              <a:stCxn id="93" idx="0"/>
              <a:endCxn id="120" idx="1"/>
            </p:cNvCxnSpPr>
            <p:nvPr/>
          </p:nvCxnSpPr>
          <p:spPr>
            <a:xfrm rot="16200000" flipH="1">
              <a:off x="2110151" y="762246"/>
              <a:ext cx="40500" cy="1525038"/>
            </a:xfrm>
            <a:prstGeom prst="curvedConnector3">
              <a:avLst>
                <a:gd name="adj1" fmla="val -588289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Görbe összekötő 58"/>
            <p:cNvCxnSpPr>
              <a:stCxn id="107" idx="6"/>
              <a:endCxn id="106" idx="6"/>
            </p:cNvCxnSpPr>
            <p:nvPr/>
          </p:nvCxnSpPr>
          <p:spPr>
            <a:xfrm flipH="1">
              <a:off x="3127375" y="1751708"/>
              <a:ext cx="12725" cy="1160712"/>
            </a:xfrm>
            <a:prstGeom prst="curvedConnector3">
              <a:avLst>
                <a:gd name="adj1" fmla="val -1297446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Görbe összekötő 61"/>
            <p:cNvCxnSpPr>
              <a:stCxn id="108" idx="6"/>
              <a:endCxn id="109" idx="0"/>
            </p:cNvCxnSpPr>
            <p:nvPr/>
          </p:nvCxnSpPr>
          <p:spPr>
            <a:xfrm>
              <a:off x="3184139" y="1666104"/>
              <a:ext cx="1478419" cy="1188239"/>
            </a:xfrm>
            <a:prstGeom prst="curvedConnector2">
              <a:avLst/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Görbe összekötő 64"/>
            <p:cNvCxnSpPr>
              <a:stCxn id="110" idx="4"/>
              <a:endCxn id="116" idx="7"/>
            </p:cNvCxnSpPr>
            <p:nvPr/>
          </p:nvCxnSpPr>
          <p:spPr>
            <a:xfrm rot="5400000">
              <a:off x="3357167" y="2978320"/>
              <a:ext cx="1082408" cy="1521697"/>
            </a:xfrm>
            <a:prstGeom prst="curvedConnector3">
              <a:avLst>
                <a:gd name="adj1" fmla="val 14954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Görbe összekötő 67"/>
            <p:cNvCxnSpPr>
              <a:stCxn id="105" idx="3"/>
              <a:endCxn id="103" idx="5"/>
            </p:cNvCxnSpPr>
            <p:nvPr/>
          </p:nvCxnSpPr>
          <p:spPr>
            <a:xfrm rot="5400000">
              <a:off x="2162165" y="3771371"/>
              <a:ext cx="9539" cy="1415904"/>
            </a:xfrm>
            <a:prstGeom prst="curvedConnector3">
              <a:avLst>
                <a:gd name="adj1" fmla="val 2579379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Görbe összekötő 74"/>
            <p:cNvCxnSpPr>
              <a:stCxn id="113" idx="3"/>
              <a:endCxn id="99" idx="5"/>
            </p:cNvCxnSpPr>
            <p:nvPr/>
          </p:nvCxnSpPr>
          <p:spPr>
            <a:xfrm rot="5400000" flipH="1">
              <a:off x="2149181" y="2386735"/>
              <a:ext cx="62558" cy="1414296"/>
            </a:xfrm>
            <a:prstGeom prst="curvedConnector3">
              <a:avLst>
                <a:gd name="adj1" fmla="val -378062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Görbe összekötő 78"/>
            <p:cNvCxnSpPr>
              <a:stCxn id="114" idx="4"/>
              <a:endCxn id="101" idx="0"/>
            </p:cNvCxnSpPr>
            <p:nvPr/>
          </p:nvCxnSpPr>
          <p:spPr>
            <a:xfrm rot="5400000">
              <a:off x="1638930" y="2870318"/>
              <a:ext cx="1036496" cy="1677901"/>
            </a:xfrm>
            <a:prstGeom prst="curvedConnector3">
              <a:avLst>
                <a:gd name="adj1" fmla="val 50000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Görbe összekötő 82"/>
            <p:cNvCxnSpPr>
              <a:stCxn id="112" idx="7"/>
              <a:endCxn id="111" idx="1"/>
            </p:cNvCxnSpPr>
            <p:nvPr/>
          </p:nvCxnSpPr>
          <p:spPr>
            <a:xfrm rot="5400000" flipH="1" flipV="1">
              <a:off x="3832189" y="2350155"/>
              <a:ext cx="10655" cy="1323339"/>
            </a:xfrm>
            <a:prstGeom prst="curvedConnector3">
              <a:avLst>
                <a:gd name="adj1" fmla="val 2051506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Görbe összekötő 86"/>
            <p:cNvCxnSpPr>
              <a:stCxn id="96" idx="2"/>
              <a:endCxn id="94" idx="2"/>
            </p:cNvCxnSpPr>
            <p:nvPr/>
          </p:nvCxnSpPr>
          <p:spPr>
            <a:xfrm rot="10800000">
              <a:off x="1152454" y="1697867"/>
              <a:ext cx="5557" cy="1264268"/>
            </a:xfrm>
            <a:prstGeom prst="curvedConnector3">
              <a:avLst>
                <a:gd name="adj1" fmla="val 6013496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Görbe összekötő 90"/>
            <p:cNvCxnSpPr>
              <a:stCxn id="98" idx="2"/>
              <a:endCxn id="100" idx="2"/>
            </p:cNvCxnSpPr>
            <p:nvPr/>
          </p:nvCxnSpPr>
          <p:spPr>
            <a:xfrm rot="10800000" flipV="1">
              <a:off x="1150726" y="3090892"/>
              <a:ext cx="13634" cy="1262816"/>
            </a:xfrm>
            <a:prstGeom prst="curvedConnector3">
              <a:avLst>
                <a:gd name="adj1" fmla="val 2428737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Ellipszis 4"/>
            <p:cNvSpPr/>
            <p:nvPr/>
          </p:nvSpPr>
          <p:spPr>
            <a:xfrm>
              <a:off x="2988220" y="4374462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87" name="Ellipszis 5"/>
            <p:cNvSpPr/>
            <p:nvPr/>
          </p:nvSpPr>
          <p:spPr>
            <a:xfrm>
              <a:off x="4635558" y="2999720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88" name="Ellipszis 6"/>
            <p:cNvSpPr/>
            <p:nvPr/>
          </p:nvSpPr>
          <p:spPr>
            <a:xfrm>
              <a:off x="1288958" y="2999720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89" name="Ellipszis 7"/>
            <p:cNvSpPr/>
            <p:nvPr/>
          </p:nvSpPr>
          <p:spPr>
            <a:xfrm>
              <a:off x="2988220" y="2999720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90" name="Ellipszis 10"/>
            <p:cNvSpPr/>
            <p:nvPr/>
          </p:nvSpPr>
          <p:spPr>
            <a:xfrm>
              <a:off x="1288958" y="1639104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91" name="Ellipszis 11"/>
            <p:cNvSpPr/>
            <p:nvPr/>
          </p:nvSpPr>
          <p:spPr>
            <a:xfrm>
              <a:off x="2988220" y="1639104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92" name="Ellipszis 12"/>
            <p:cNvSpPr/>
            <p:nvPr/>
          </p:nvSpPr>
          <p:spPr>
            <a:xfrm>
              <a:off x="1288958" y="4374462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93" name="Ellipszis 10"/>
            <p:cNvSpPr/>
            <p:nvPr/>
          </p:nvSpPr>
          <p:spPr>
            <a:xfrm>
              <a:off x="1340882" y="1504515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94" name="Ellipszis 10"/>
            <p:cNvSpPr/>
            <p:nvPr/>
          </p:nvSpPr>
          <p:spPr>
            <a:xfrm>
              <a:off x="1152453" y="1670867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95" name="Ellipszis 10"/>
            <p:cNvSpPr/>
            <p:nvPr/>
          </p:nvSpPr>
          <p:spPr>
            <a:xfrm>
              <a:off x="1425462" y="1676006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96" name="Ellipszis 10"/>
            <p:cNvSpPr/>
            <p:nvPr/>
          </p:nvSpPr>
          <p:spPr>
            <a:xfrm>
              <a:off x="1158010" y="2935135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97" name="Ellipszis 10"/>
            <p:cNvSpPr/>
            <p:nvPr/>
          </p:nvSpPr>
          <p:spPr>
            <a:xfrm>
              <a:off x="1418318" y="2935512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98" name="Ellipszis 10"/>
            <p:cNvSpPr/>
            <p:nvPr/>
          </p:nvSpPr>
          <p:spPr>
            <a:xfrm>
              <a:off x="1164360" y="3063892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99" name="Ellipszis 10"/>
            <p:cNvSpPr/>
            <p:nvPr/>
          </p:nvSpPr>
          <p:spPr>
            <a:xfrm>
              <a:off x="1427220" y="3016512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100" name="Ellipszis 12"/>
            <p:cNvSpPr/>
            <p:nvPr/>
          </p:nvSpPr>
          <p:spPr>
            <a:xfrm>
              <a:off x="1150726" y="4326708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101" name="Ellipszis 12"/>
            <p:cNvSpPr/>
            <p:nvPr/>
          </p:nvSpPr>
          <p:spPr>
            <a:xfrm>
              <a:off x="1291227" y="4227516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102" name="Ellipszis 12"/>
            <p:cNvSpPr/>
            <p:nvPr/>
          </p:nvSpPr>
          <p:spPr>
            <a:xfrm>
              <a:off x="1408127" y="4293769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103" name="Ellipszis 12"/>
            <p:cNvSpPr/>
            <p:nvPr/>
          </p:nvSpPr>
          <p:spPr>
            <a:xfrm>
              <a:off x="1412890" y="4438001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104" name="Ellipszis 12"/>
            <p:cNvSpPr/>
            <p:nvPr/>
          </p:nvSpPr>
          <p:spPr>
            <a:xfrm>
              <a:off x="2866978" y="4293755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105" name="Ellipszis 12"/>
            <p:cNvSpPr/>
            <p:nvPr/>
          </p:nvSpPr>
          <p:spPr>
            <a:xfrm>
              <a:off x="2866978" y="4428462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106" name="Ellipszis 7"/>
            <p:cNvSpPr/>
            <p:nvPr/>
          </p:nvSpPr>
          <p:spPr>
            <a:xfrm>
              <a:off x="3073375" y="2885420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107" name="Ellipszis 11"/>
            <p:cNvSpPr/>
            <p:nvPr/>
          </p:nvSpPr>
          <p:spPr>
            <a:xfrm>
              <a:off x="3086100" y="1724708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108" name="Ellipszis 11"/>
            <p:cNvSpPr/>
            <p:nvPr/>
          </p:nvSpPr>
          <p:spPr>
            <a:xfrm>
              <a:off x="3130139" y="1639104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109" name="Ellipszis 5"/>
            <p:cNvSpPr/>
            <p:nvPr/>
          </p:nvSpPr>
          <p:spPr>
            <a:xfrm>
              <a:off x="4635558" y="2854343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110" name="Ellipszis 5"/>
            <p:cNvSpPr/>
            <p:nvPr/>
          </p:nvSpPr>
          <p:spPr>
            <a:xfrm>
              <a:off x="4632218" y="3143966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111" name="Ellipszis 5"/>
            <p:cNvSpPr/>
            <p:nvPr/>
          </p:nvSpPr>
          <p:spPr>
            <a:xfrm>
              <a:off x="4491278" y="2998589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112" name="Ellipszis 7"/>
            <p:cNvSpPr/>
            <p:nvPr/>
          </p:nvSpPr>
          <p:spPr>
            <a:xfrm>
              <a:off x="3129755" y="3009244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113" name="Ellipszis 7"/>
            <p:cNvSpPr/>
            <p:nvPr/>
          </p:nvSpPr>
          <p:spPr>
            <a:xfrm>
              <a:off x="2879700" y="3079070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114" name="Ellipszis 7"/>
            <p:cNvSpPr/>
            <p:nvPr/>
          </p:nvSpPr>
          <p:spPr>
            <a:xfrm>
              <a:off x="2969128" y="3137020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115" name="Ellipszis 28"/>
            <p:cNvSpPr/>
            <p:nvPr/>
          </p:nvSpPr>
          <p:spPr>
            <a:xfrm>
              <a:off x="1143000" y="2855474"/>
              <a:ext cx="345917" cy="342492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hu-HU" sz="3600" b="1" dirty="0" smtClean="0">
                  <a:solidFill>
                    <a:schemeClr val="tx1"/>
                  </a:solidFill>
                  <a:sym typeface="Wingdings" panose="05000000000000000000" pitchFamily="2" charset="2"/>
                </a:rPr>
                <a:t></a:t>
              </a:r>
              <a:endParaRPr lang="hu-HU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116" name="Ellipszis 29"/>
            <p:cNvSpPr/>
            <p:nvPr/>
          </p:nvSpPr>
          <p:spPr>
            <a:xfrm>
              <a:off x="2842262" y="4230216"/>
              <a:ext cx="345917" cy="342492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hu-HU" sz="3600" b="1" dirty="0" smtClean="0">
                  <a:solidFill>
                    <a:schemeClr val="tx1"/>
                  </a:solidFill>
                  <a:sym typeface="Wingdings" panose="05000000000000000000" pitchFamily="2" charset="2"/>
                </a:rPr>
                <a:t></a:t>
              </a:r>
              <a:endParaRPr lang="hu-HU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117" name="Ellipszis 30"/>
            <p:cNvSpPr/>
            <p:nvPr/>
          </p:nvSpPr>
          <p:spPr>
            <a:xfrm>
              <a:off x="4489600" y="2855474"/>
              <a:ext cx="345917" cy="342492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hu-HU" sz="3600" b="1" dirty="0" smtClean="0">
                  <a:solidFill>
                    <a:schemeClr val="tx1"/>
                  </a:solidFill>
                  <a:sym typeface="Wingdings" panose="05000000000000000000" pitchFamily="2" charset="2"/>
                </a:rPr>
                <a:t></a:t>
              </a:r>
              <a:endParaRPr lang="hu-HU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118" name="Ellipszis 31"/>
            <p:cNvSpPr/>
            <p:nvPr/>
          </p:nvSpPr>
          <p:spPr>
            <a:xfrm>
              <a:off x="2842262" y="2855474"/>
              <a:ext cx="345917" cy="342492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hu-HU" sz="3600" b="1" dirty="0" smtClean="0">
                  <a:solidFill>
                    <a:schemeClr val="tx1"/>
                  </a:solidFill>
                  <a:sym typeface="Wingdings" panose="05000000000000000000" pitchFamily="2" charset="2"/>
                </a:rPr>
                <a:t></a:t>
              </a:r>
              <a:endParaRPr lang="hu-HU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119" name="Ellipszis 34"/>
            <p:cNvSpPr/>
            <p:nvPr/>
          </p:nvSpPr>
          <p:spPr>
            <a:xfrm>
              <a:off x="1143000" y="1494858"/>
              <a:ext cx="345917" cy="342492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hu-HU" sz="3600" b="1" dirty="0" smtClean="0">
                  <a:solidFill>
                    <a:schemeClr val="tx1"/>
                  </a:solidFill>
                  <a:sym typeface="Wingdings" panose="05000000000000000000" pitchFamily="2" charset="2"/>
                </a:rPr>
                <a:t></a:t>
              </a:r>
              <a:endParaRPr lang="hu-HU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120" name="Ellipszis 35"/>
            <p:cNvSpPr/>
            <p:nvPr/>
          </p:nvSpPr>
          <p:spPr>
            <a:xfrm>
              <a:off x="2842262" y="1494858"/>
              <a:ext cx="345917" cy="342492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hu-HU" sz="3600" b="1" dirty="0" smtClean="0">
                  <a:solidFill>
                    <a:schemeClr val="tx1"/>
                  </a:solidFill>
                  <a:sym typeface="Wingdings" panose="05000000000000000000" pitchFamily="2" charset="2"/>
                </a:rPr>
                <a:t></a:t>
              </a:r>
              <a:endParaRPr lang="hu-HU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121" name="Ellipszis 36"/>
            <p:cNvSpPr/>
            <p:nvPr/>
          </p:nvSpPr>
          <p:spPr>
            <a:xfrm>
              <a:off x="1143000" y="4230216"/>
              <a:ext cx="345917" cy="342492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hu-HU" sz="3600" b="1" dirty="0" smtClean="0">
                  <a:solidFill>
                    <a:schemeClr val="tx1"/>
                  </a:solidFill>
                  <a:sym typeface="Wingdings" panose="05000000000000000000" pitchFamily="2" charset="2"/>
                </a:rPr>
                <a:t></a:t>
              </a:r>
              <a:endParaRPr lang="hu-HU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499227" y="1181100"/>
              <a:ext cx="780736" cy="4508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accent5"/>
                  </a:solidFill>
                  <a:latin typeface="+mj-lt"/>
                </a:rPr>
                <a:t>1.00</a:t>
              </a:r>
              <a:endParaRPr lang="en-US" sz="2000" dirty="0">
                <a:solidFill>
                  <a:schemeClr val="accent5"/>
                </a:solidFill>
                <a:latin typeface="+mj-lt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166278" y="2810801"/>
              <a:ext cx="780736" cy="4508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accent5"/>
                  </a:solidFill>
                  <a:latin typeface="+mj-lt"/>
                </a:rPr>
                <a:t>0.40</a:t>
              </a:r>
              <a:endParaRPr lang="en-US" sz="2000" dirty="0">
                <a:solidFill>
                  <a:schemeClr val="accent5"/>
                </a:solidFill>
                <a:latin typeface="+mj-lt"/>
              </a:endParaRP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469040" y="4401461"/>
              <a:ext cx="780736" cy="4508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accent5"/>
                  </a:solidFill>
                  <a:latin typeface="+mj-lt"/>
                </a:rPr>
                <a:t>0.67</a:t>
              </a:r>
              <a:endParaRPr lang="en-US" sz="2000" dirty="0">
                <a:solidFill>
                  <a:schemeClr val="accent5"/>
                </a:solidFill>
                <a:latin typeface="+mj-lt"/>
              </a:endParaRP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3218599" y="1181100"/>
              <a:ext cx="780736" cy="4508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accent5"/>
                  </a:solidFill>
                  <a:latin typeface="+mj-lt"/>
                </a:rPr>
                <a:t>0.50</a:t>
              </a:r>
              <a:endParaRPr lang="en-US" sz="2000" dirty="0">
                <a:solidFill>
                  <a:schemeClr val="accent5"/>
                </a:solidFill>
                <a:latin typeface="+mj-lt"/>
              </a:endParaRP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3218599" y="2862561"/>
              <a:ext cx="780736" cy="4508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accent5"/>
                  </a:solidFill>
                  <a:latin typeface="+mj-lt"/>
                </a:rPr>
                <a:t>0.50</a:t>
              </a:r>
              <a:endParaRPr lang="en-US" sz="2000" dirty="0">
                <a:solidFill>
                  <a:schemeClr val="accent5"/>
                </a:solidFill>
                <a:latin typeface="+mj-lt"/>
              </a:endParaRP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3168211" y="4227517"/>
              <a:ext cx="780736" cy="4508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accent5"/>
                  </a:solidFill>
                  <a:latin typeface="+mj-lt"/>
                </a:rPr>
                <a:t>0.33</a:t>
              </a:r>
              <a:endParaRPr lang="en-US" sz="2000" dirty="0">
                <a:solidFill>
                  <a:schemeClr val="accent5"/>
                </a:solidFill>
                <a:latin typeface="+mj-lt"/>
              </a:endParaRP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4860346" y="2862560"/>
              <a:ext cx="780736" cy="4508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accent5"/>
                  </a:solidFill>
                  <a:latin typeface="+mj-lt"/>
                </a:rPr>
                <a:t>0.33</a:t>
              </a:r>
              <a:endParaRPr lang="en-US" sz="2000" dirty="0">
                <a:solidFill>
                  <a:schemeClr val="accent5"/>
                </a:solidFill>
                <a:latin typeface="+mj-lt"/>
              </a:endParaRPr>
            </a:p>
          </p:txBody>
        </p:sp>
        <p:cxnSp>
          <p:nvCxnSpPr>
            <p:cNvPr id="129" name="Görbe összekötő 78"/>
            <p:cNvCxnSpPr>
              <a:stCxn id="120" idx="4"/>
              <a:endCxn id="115" idx="0"/>
            </p:cNvCxnSpPr>
            <p:nvPr/>
          </p:nvCxnSpPr>
          <p:spPr>
            <a:xfrm rot="5400000">
              <a:off x="1656528" y="1496781"/>
              <a:ext cx="1018124" cy="1699262"/>
            </a:xfrm>
            <a:prstGeom prst="curvedConnector3">
              <a:avLst>
                <a:gd name="adj1" fmla="val 50000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Görbe összekötő 78"/>
            <p:cNvCxnSpPr>
              <a:stCxn id="115" idx="4"/>
              <a:endCxn id="116" idx="0"/>
            </p:cNvCxnSpPr>
            <p:nvPr/>
          </p:nvCxnSpPr>
          <p:spPr>
            <a:xfrm rot="16200000" flipH="1">
              <a:off x="1649465" y="2864460"/>
              <a:ext cx="1032250" cy="1699262"/>
            </a:xfrm>
            <a:prstGeom prst="curvedConnector3">
              <a:avLst>
                <a:gd name="adj1" fmla="val 74606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1" name="Rectangle 130"/>
              <p:cNvSpPr/>
              <p:nvPr/>
            </p:nvSpPr>
            <p:spPr>
              <a:xfrm>
                <a:off x="8458200" y="4050364"/>
                <a:ext cx="88036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𝐭𝐫𝐢𝟐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1" name="Rectangle 1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8200" y="4050364"/>
                <a:ext cx="880369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8" name="Straight Arrow Connector 67"/>
          <p:cNvCxnSpPr/>
          <p:nvPr/>
        </p:nvCxnSpPr>
        <p:spPr>
          <a:xfrm>
            <a:off x="8321729" y="5386301"/>
            <a:ext cx="869896" cy="0"/>
          </a:xfrm>
          <a:prstGeom prst="straightConnector1">
            <a:avLst/>
          </a:prstGeom>
          <a:ln w="3175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Rectangle 131"/>
              <p:cNvSpPr/>
              <p:nvPr/>
            </p:nvSpPr>
            <p:spPr>
              <a:xfrm>
                <a:off x="8122325" y="4780888"/>
                <a:ext cx="1107400" cy="5178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⊕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⋯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2" name="Rectangle 1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2325" y="4780888"/>
                <a:ext cx="1107400" cy="51783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Rectangle 69"/>
              <p:cNvSpPr/>
              <p:nvPr/>
            </p:nvSpPr>
            <p:spPr>
              <a:xfrm>
                <a:off x="9689530" y="5132247"/>
                <a:ext cx="693419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⊘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0" name="Rectangle 6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89530" y="5132247"/>
                <a:ext cx="693419" cy="461665"/>
              </a:xfrm>
              <a:prstGeom prst="rect">
                <a:avLst/>
              </a:prstGeom>
              <a:blipFill>
                <a:blip r:embed="rId6"/>
                <a:stretch>
                  <a:fillRect b="-9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72" name="Táblázat 1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0465564"/>
              </p:ext>
            </p:extLst>
          </p:nvPr>
        </p:nvGraphicFramePr>
        <p:xfrm>
          <a:off x="10382949" y="4105323"/>
          <a:ext cx="365760" cy="25603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5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12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20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12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34" name="Táblázat 1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8831193"/>
              </p:ext>
            </p:extLst>
          </p:nvPr>
        </p:nvGraphicFramePr>
        <p:xfrm>
          <a:off x="11442127" y="4105323"/>
          <a:ext cx="568897" cy="25603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688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accent5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1.00</a:t>
                      </a:r>
                      <a:endParaRPr lang="hu-HU" sz="1800" b="0" dirty="0">
                        <a:solidFill>
                          <a:schemeClr val="accent5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accent5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0.50</a:t>
                      </a:r>
                      <a:endParaRPr lang="hu-HU" sz="1800" b="0" dirty="0">
                        <a:solidFill>
                          <a:schemeClr val="accent5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accent5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0.67</a:t>
                      </a:r>
                      <a:endParaRPr lang="hu-HU" sz="1800" b="0" dirty="0">
                        <a:solidFill>
                          <a:schemeClr val="accent5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accent5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0.40</a:t>
                      </a:r>
                      <a:endParaRPr lang="hu-HU" sz="1800" b="0" dirty="0">
                        <a:solidFill>
                          <a:schemeClr val="accent5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accent5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0.33</a:t>
                      </a:r>
                      <a:endParaRPr lang="hu-HU" sz="1800" b="0" dirty="0">
                        <a:solidFill>
                          <a:schemeClr val="accent5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accent5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0.33</a:t>
                      </a:r>
                      <a:endParaRPr lang="hu-HU" sz="1800" b="0" dirty="0">
                        <a:solidFill>
                          <a:schemeClr val="accent5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accent5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0.50</a:t>
                      </a:r>
                      <a:endParaRPr lang="hu-HU" sz="1800" b="0" dirty="0">
                        <a:solidFill>
                          <a:schemeClr val="accent5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35" name="Rectangle 134"/>
              <p:cNvSpPr/>
              <p:nvPr/>
            </p:nvSpPr>
            <p:spPr>
              <a:xfrm>
                <a:off x="9592139" y="4050364"/>
                <a:ext cx="86914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𝐰𝐞𝐝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135" name="Rectangle 1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2139" y="4050364"/>
                <a:ext cx="869149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6" name="Rectangle 135"/>
              <p:cNvSpPr/>
              <p:nvPr/>
            </p:nvSpPr>
            <p:spPr>
              <a:xfrm>
                <a:off x="10748709" y="5154650"/>
                <a:ext cx="693419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6" name="Rectangle 1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48709" y="5154650"/>
                <a:ext cx="693419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7" name="Rectangle 136"/>
              <p:cNvSpPr/>
              <p:nvPr/>
            </p:nvSpPr>
            <p:spPr>
              <a:xfrm>
                <a:off x="10811861" y="4050364"/>
                <a:ext cx="66236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𝐥𝐜𝐜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137" name="Rectangle 1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11861" y="4050364"/>
                <a:ext cx="662361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42" name="Táblázat 1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499302"/>
              </p:ext>
            </p:extLst>
          </p:nvPr>
        </p:nvGraphicFramePr>
        <p:xfrm>
          <a:off x="9295195" y="1371481"/>
          <a:ext cx="365760" cy="25603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5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43" name="Rectangle 142"/>
              <p:cNvSpPr/>
              <p:nvPr/>
            </p:nvSpPr>
            <p:spPr>
              <a:xfrm>
                <a:off x="8478275" y="1332287"/>
                <a:ext cx="85472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𝐝𝐞𝐠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143" name="Rectangle 1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8275" y="1332287"/>
                <a:ext cx="854721" cy="461665"/>
              </a:xfrm>
              <a:prstGeom prst="rect">
                <a:avLst/>
              </a:prstGeom>
              <a:blipFill>
                <a:blip r:embed="rId10"/>
                <a:stretch>
                  <a:fillRect r="-714" b="-18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4" name="Straight Arrow Connector 143"/>
          <p:cNvCxnSpPr/>
          <p:nvPr/>
        </p:nvCxnSpPr>
        <p:spPr>
          <a:xfrm>
            <a:off x="8321729" y="2684261"/>
            <a:ext cx="869896" cy="0"/>
          </a:xfrm>
          <a:prstGeom prst="straightConnector1">
            <a:avLst/>
          </a:prstGeom>
          <a:ln w="3175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5" name="Rectangle 144"/>
              <p:cNvSpPr/>
              <p:nvPr/>
            </p:nvSpPr>
            <p:spPr>
              <a:xfrm>
                <a:off x="8122325" y="2078848"/>
                <a:ext cx="1107400" cy="5178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⊕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⋯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5" name="Rectangle 1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2325" y="2078848"/>
                <a:ext cx="1107400" cy="51783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9689530" y="2096888"/>
                <a:ext cx="170969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400" smtClean="0">
                          <a:latin typeface="Cambria Math" panose="02040503050406030204" pitchFamily="18" charset="0"/>
                        </a:rPr>
                        <m:t>perm</m:t>
                      </m:r>
                      <m:r>
                        <m:rPr>
                          <m:nor/>
                        </m:rPr>
                        <a:rPr lang="en-US" sz="2400" smtClean="0">
                          <a:latin typeface="Cambria Math" panose="02040503050406030204" pitchFamily="18" charset="0"/>
                        </a:rPr>
                        <m:t>2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⋯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89530" y="2096888"/>
                <a:ext cx="1709699" cy="461665"/>
              </a:xfrm>
              <a:prstGeom prst="rect">
                <a:avLst/>
              </a:prstGeom>
              <a:blipFill>
                <a:blip r:embed="rId12"/>
                <a:stretch>
                  <a:fillRect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Elbow Connector 8"/>
          <p:cNvCxnSpPr/>
          <p:nvPr/>
        </p:nvCxnSpPr>
        <p:spPr>
          <a:xfrm>
            <a:off x="9819153" y="2683230"/>
            <a:ext cx="747830" cy="1292618"/>
          </a:xfrm>
          <a:prstGeom prst="bentConnector2">
            <a:avLst/>
          </a:prstGeom>
          <a:ln w="3175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8" name="Rectangle 197"/>
              <p:cNvSpPr/>
              <p:nvPr/>
            </p:nvSpPr>
            <p:spPr>
              <a:xfrm>
                <a:off x="8531959" y="818842"/>
                <a:ext cx="284244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𝐓𝐑𝐈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sz="2400" b="1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dirty="0">
                              <a:latin typeface="Cambria Math" panose="02040503050406030204" pitchFamily="18" charset="0"/>
                            </a:rPr>
                            <m:t>𝐀</m:t>
                          </m:r>
                        </m:e>
                      </m:d>
                      <m:r>
                        <m:rPr>
                          <m:aln/>
                        </m:rPr>
                        <a:rPr lang="en-US" sz="2400" b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>
                          <a:latin typeface="Cambria Math" panose="02040503050406030204" pitchFamily="18" charset="0"/>
                        </a:rPr>
                        <m:t>𝐀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⊕.⊗</m:t>
                      </m:r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𝐀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98" name="Rectangle 19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1959" y="818842"/>
                <a:ext cx="2842445" cy="461665"/>
              </a:xfrm>
              <a:prstGeom prst="rect">
                <a:avLst/>
              </a:prstGeom>
              <a:blipFill>
                <a:blip r:embed="rId13"/>
                <a:stretch>
                  <a:fillRect b="-9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57863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LCC: algorithm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/>
              <p:cNvSpPr>
                <a:spLocks noGrp="1"/>
              </p:cNvSpPr>
              <p:nvPr>
                <p:ph idx="1"/>
              </p:nvPr>
            </p:nvSpPr>
            <p:spPr>
              <a:xfrm>
                <a:off x="190500" y="857255"/>
                <a:ext cx="11811000" cy="4972046"/>
              </a:xfrm>
            </p:spPr>
            <p:txBody>
              <a:bodyPr/>
              <a:lstStyle/>
              <a:p>
                <a:pPr marL="0" lvl="0" indent="0">
                  <a:buNone/>
                  <a:tabLst>
                    <a:tab pos="3886200" algn="l"/>
                  </a:tabLst>
                </a:pPr>
                <a:r>
                  <a:rPr lang="en-US" sz="2800" dirty="0" smtClean="0">
                    <a:latin typeface="+mj-lt"/>
                    <a:ea typeface="Cambria Math" panose="02040503050406030204" pitchFamily="18" charset="0"/>
                  </a:rPr>
                  <a:t>Input:</a:t>
                </a:r>
                <a:r>
                  <a:rPr lang="en-US" sz="2800" dirty="0" smtClean="0">
                    <a:ea typeface="Cambria Math" panose="02040503050406030204" pitchFamily="18" charset="0"/>
                  </a:rPr>
                  <a:t> adjacency matrix </a:t>
                </a:r>
                <a14:m>
                  <m:oMath xmlns:m="http://schemas.openxmlformats.org/officeDocument/2006/math">
                    <m:r>
                      <a:rPr lang="en-US" sz="2800" b="1">
                        <a:latin typeface="Cambria Math" panose="02040503050406030204" pitchFamily="18" charset="0"/>
                      </a:rPr>
                      <m:t>𝐀</m:t>
                    </m:r>
                  </m:oMath>
                </a14:m>
                <a:endParaRPr lang="en-US" sz="2800" dirty="0" smtClean="0">
                  <a:ea typeface="Cambria Math" panose="02040503050406030204" pitchFamily="18" charset="0"/>
                </a:endParaRPr>
              </a:p>
              <a:p>
                <a:pPr marL="0" lvl="0" indent="0">
                  <a:buNone/>
                  <a:tabLst>
                    <a:tab pos="3886200" algn="l"/>
                  </a:tabLst>
                </a:pPr>
                <a:r>
                  <a:rPr lang="en-US" sz="2800" dirty="0" smtClean="0">
                    <a:latin typeface="+mj-lt"/>
                    <a:ea typeface="Cambria Math" panose="02040503050406030204" pitchFamily="18" charset="0"/>
                  </a:rPr>
                  <a:t>Output:</a:t>
                </a:r>
                <a:r>
                  <a:rPr lang="en-US" sz="2800" dirty="0" smtClean="0">
                    <a:ea typeface="Cambria Math" panose="02040503050406030204" pitchFamily="18" charset="0"/>
                  </a:rPr>
                  <a:t> vector </a:t>
                </a:r>
                <a14:m>
                  <m:oMath xmlns:m="http://schemas.openxmlformats.org/officeDocument/2006/math"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𝐥𝐜𝐜</m:t>
                    </m:r>
                  </m:oMath>
                </a14:m>
                <a:endParaRPr lang="en-US" sz="2800" dirty="0" smtClean="0">
                  <a:ea typeface="Cambria Math" panose="02040503050406030204" pitchFamily="18" charset="0"/>
                </a:endParaRPr>
              </a:p>
              <a:p>
                <a:pPr marL="0" lvl="0" indent="0">
                  <a:buNone/>
                  <a:tabLst>
                    <a:tab pos="3886200" algn="l"/>
                  </a:tabLst>
                </a:pPr>
                <a:r>
                  <a:rPr lang="en-US" sz="2800" dirty="0">
                    <a:latin typeface="+mj-lt"/>
                    <a:ea typeface="Cambria Math" panose="02040503050406030204" pitchFamily="18" charset="0"/>
                  </a:rPr>
                  <a:t>Workspace:</a:t>
                </a:r>
                <a:r>
                  <a:rPr lang="en-US" sz="2800" dirty="0">
                    <a:ea typeface="Cambria Math" panose="02040503050406030204" pitchFamily="18" charset="0"/>
                  </a:rPr>
                  <a:t> </a:t>
                </a:r>
                <a:r>
                  <a:rPr lang="en-US" sz="2800" dirty="0" smtClean="0">
                    <a:ea typeface="Cambria Math" panose="02040503050406030204" pitchFamily="18" charset="0"/>
                  </a:rPr>
                  <a:t>matrix </a:t>
                </a:r>
                <a14:m>
                  <m:oMath xmlns:m="http://schemas.openxmlformats.org/officeDocument/2006/math">
                    <m:r>
                      <a:rPr lang="en-US" sz="2800" b="1">
                        <a:latin typeface="Cambria Math" panose="02040503050406030204" pitchFamily="18" charset="0"/>
                      </a:rPr>
                      <m:t>𝐓𝐑𝐈</m:t>
                    </m:r>
                  </m:oMath>
                </a14:m>
                <a:r>
                  <a:rPr lang="en-US" sz="2800" dirty="0" smtClean="0">
                    <a:ea typeface="Cambria Math" panose="02040503050406030204" pitchFamily="18" charset="0"/>
                  </a:rPr>
                  <a:t>, vectors </a:t>
                </a:r>
                <a14:m>
                  <m:oMath xmlns:m="http://schemas.openxmlformats.org/officeDocument/2006/math">
                    <m:r>
                      <a:rPr lang="hu-HU" sz="2800" b="1" i="0" smtClean="0">
                        <a:latin typeface="Cambria Math" panose="02040503050406030204" pitchFamily="18" charset="0"/>
                      </a:rPr>
                      <m:t>𝐭𝐫𝐢𝟐</m:t>
                    </m:r>
                  </m:oMath>
                </a14:m>
                <a:r>
                  <a:rPr lang="en-US" sz="2800" dirty="0" smtClean="0">
                    <a:ea typeface="Cambria Math" panose="02040503050406030204" pitchFamily="18" charset="0"/>
                  </a:rPr>
                  <a:t>,</a:t>
                </a:r>
                <a:r>
                  <a:rPr lang="hu-HU" sz="2800" dirty="0" smtClean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>
                        <a:latin typeface="Cambria Math" panose="02040503050406030204" pitchFamily="18" charset="0"/>
                      </a:rPr>
                      <m:t>𝐝𝐞𝐠</m:t>
                    </m:r>
                  </m:oMath>
                </a14:m>
                <a:r>
                  <a:rPr lang="en-US" sz="2800" dirty="0">
                    <a:ea typeface="Cambria Math" panose="02040503050406030204" pitchFamily="18" charset="0"/>
                  </a:rPr>
                  <a:t>,</a:t>
                </a:r>
                <a:r>
                  <a:rPr lang="en-US" sz="2800" dirty="0" smtClean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hu-HU" sz="2800" b="1" i="0" smtClean="0">
                        <a:latin typeface="Cambria Math" panose="02040503050406030204" pitchFamily="18" charset="0"/>
                      </a:rPr>
                      <m:t>𝐰𝐞𝐝</m:t>
                    </m:r>
                  </m:oMath>
                </a14:m>
                <a:r>
                  <a:rPr lang="en-US" sz="2800" dirty="0" smtClean="0">
                    <a:ea typeface="Cambria Math" panose="02040503050406030204" pitchFamily="18" charset="0"/>
                  </a:rPr>
                  <a:t>, and </a:t>
                </a:r>
                <a14:m>
                  <m:oMath xmlns:m="http://schemas.openxmlformats.org/officeDocument/2006/math">
                    <m:r>
                      <a:rPr lang="hu-HU" sz="2800" b="1" i="0" smtClean="0">
                        <a:latin typeface="Cambria Math" panose="02040503050406030204" pitchFamily="18" charset="0"/>
                      </a:rPr>
                      <m:t>𝐥𝐜𝐜</m:t>
                    </m:r>
                  </m:oMath>
                </a14:m>
                <a:endParaRPr lang="en-US" sz="2800" dirty="0" smtClean="0">
                  <a:ea typeface="Cambria Math" panose="02040503050406030204" pitchFamily="18" charset="0"/>
                </a:endParaRPr>
              </a:p>
              <a:p>
                <a:pPr marL="0" lvl="0" indent="0">
                  <a:buNone/>
                  <a:tabLst>
                    <a:tab pos="3886200" algn="l"/>
                  </a:tabLst>
                </a:pPr>
                <a:endParaRPr lang="en-US" sz="2800" dirty="0">
                  <a:ea typeface="Cambria Math" panose="02040503050406030204" pitchFamily="18" charset="0"/>
                </a:endParaRPr>
              </a:p>
              <a:p>
                <a:pPr marL="514350" lvl="0" indent="-514350">
                  <a:buFont typeface="+mj-lt"/>
                  <a:buAutoNum type="arabicPeriod"/>
                  <a:tabLst>
                    <a:tab pos="4060825" algn="l"/>
                  </a:tabLst>
                </a:pPr>
                <a:r>
                  <a:rPr lang="en-US" sz="2800" dirty="0" smtClean="0"/>
                  <a:t> </a:t>
                </a:r>
                <a14:m>
                  <m:oMath xmlns:m="http://schemas.openxmlformats.org/officeDocument/2006/math">
                    <m:r>
                      <a:rPr lang="en-US" sz="2800" b="1">
                        <a:latin typeface="Cambria Math" panose="02040503050406030204" pitchFamily="18" charset="0"/>
                      </a:rPr>
                      <m:t>𝐓𝐑𝐈</m:t>
                    </m:r>
                    <m:d>
                      <m:dPr>
                        <m:begChr m:val="⟨"/>
                        <m:endChr m:val="⟩"/>
                        <m:ctrlPr>
                          <a:rPr lang="en-US" sz="2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𝐀</m:t>
                        </m:r>
                      </m:e>
                    </m:d>
                    <m:r>
                      <a:rPr lang="en-US" sz="28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hu-HU" sz="2800" b="1">
                        <a:latin typeface="Cambria Math" panose="02040503050406030204" pitchFamily="18" charset="0"/>
                      </a:rPr>
                      <m:t>𝐀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⊕.⊗</m:t>
                    </m:r>
                    <m:r>
                      <a:rPr lang="hu-HU" sz="2800" b="1">
                        <a:latin typeface="Cambria Math" panose="02040503050406030204" pitchFamily="18" charset="0"/>
                      </a:rPr>
                      <m:t>𝐀</m:t>
                    </m:r>
                  </m:oMath>
                </a14:m>
                <a:r>
                  <a:rPr lang="en-GB" sz="2800" dirty="0" smtClean="0"/>
                  <a:t>	</a:t>
                </a:r>
                <a:r>
                  <a:rPr lang="en-GB" sz="2800" dirty="0" smtClean="0">
                    <a:solidFill>
                      <a:schemeClr val="bg2">
                        <a:lumMod val="75000"/>
                        <a:lumOff val="25000"/>
                      </a:schemeClr>
                    </a:solidFill>
                  </a:rPr>
                  <a:t>compute triangle count matrix</a:t>
                </a:r>
              </a:p>
              <a:p>
                <a:pPr marL="514350" indent="-514350">
                  <a:buFont typeface="+mj-lt"/>
                  <a:buAutoNum type="arabicPeriod"/>
                  <a:tabLst>
                    <a:tab pos="4060825" algn="l"/>
                  </a:tabLst>
                </a:pPr>
                <a:r>
                  <a:rPr lang="en-US" sz="2800" dirty="0" smtClean="0"/>
                  <a:t> </a:t>
                </a:r>
                <a14:m>
                  <m:oMath xmlns:m="http://schemas.openxmlformats.org/officeDocument/2006/math">
                    <m:r>
                      <a:rPr lang="en-US" sz="2800" b="1">
                        <a:latin typeface="Cambria Math" panose="02040503050406030204" pitchFamily="18" charset="0"/>
                      </a:rPr>
                      <m:t>𝐭𝐫𝐢</m:t>
                    </m:r>
                    <m:r>
                      <a:rPr lang="hu-HU" sz="2800" b="1" i="0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8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⊕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sz="2800" b="1" i="0" smtClean="0">
                            <a:latin typeface="Cambria Math" panose="02040503050406030204" pitchFamily="18" charset="0"/>
                          </a:rPr>
                          <m:t>𝐓𝐑𝐈</m:t>
                        </m:r>
                        <m:d>
                          <m:d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:,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</m:d>
                      </m:e>
                    </m:d>
                  </m:oMath>
                </a14:m>
                <a:r>
                  <a:rPr lang="en-US" sz="2800" dirty="0" smtClean="0"/>
                  <a:t>	</a:t>
                </a:r>
                <a:r>
                  <a:rPr lang="en-US" sz="2800" dirty="0" smtClean="0">
                    <a:solidFill>
                      <a:schemeClr val="bg2">
                        <a:lumMod val="75000"/>
                        <a:lumOff val="25000"/>
                      </a:schemeClr>
                    </a:solidFill>
                  </a:rPr>
                  <a:t>reduce to triangle count vector</a:t>
                </a:r>
              </a:p>
              <a:p>
                <a:pPr marL="514350" lvl="0" indent="-514350">
                  <a:buFont typeface="+mj-lt"/>
                  <a:buAutoNum type="arabicPeriod"/>
                  <a:tabLst>
                    <a:tab pos="4060825" algn="l"/>
                  </a:tabLst>
                </a:pPr>
                <a:r>
                  <a:rPr lang="en-US" sz="2800" dirty="0" smtClean="0"/>
                  <a:t> </a:t>
                </a:r>
                <a14:m>
                  <m:oMath xmlns:m="http://schemas.openxmlformats.org/officeDocument/2006/math">
                    <m:r>
                      <a:rPr lang="en-US" sz="2800" b="1">
                        <a:latin typeface="Cambria Math" panose="02040503050406030204" pitchFamily="18" charset="0"/>
                      </a:rPr>
                      <m:t>𝐝</m:t>
                    </m:r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𝐞𝐠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8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⊕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sz="2800" b="1">
                            <a:latin typeface="Cambria Math" panose="02040503050406030204" pitchFamily="18" charset="0"/>
                          </a:rPr>
                          <m:t>𝐀</m:t>
                        </m:r>
                        <m:d>
                          <m:d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:,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</m:d>
                      </m:e>
                    </m:d>
                  </m:oMath>
                </a14:m>
                <a:r>
                  <a:rPr lang="en-US" sz="2800" dirty="0" smtClean="0"/>
                  <a:t>	</a:t>
                </a:r>
                <a:r>
                  <a:rPr lang="en-US" sz="2800" dirty="0" smtClean="0">
                    <a:solidFill>
                      <a:schemeClr val="bg2">
                        <a:lumMod val="75000"/>
                        <a:lumOff val="25000"/>
                      </a:schemeClr>
                    </a:solidFill>
                  </a:rPr>
                  <a:t>reduce to vertex degree vector</a:t>
                </a:r>
              </a:p>
              <a:p>
                <a:pPr marL="514350" indent="-514350">
                  <a:buFont typeface="+mj-lt"/>
                  <a:buAutoNum type="arabicPeriod"/>
                  <a:tabLst>
                    <a:tab pos="4060825" algn="l"/>
                  </a:tabLst>
                </a:pPr>
                <a:r>
                  <a:rPr lang="en-US" sz="2800" dirty="0" smtClean="0"/>
                  <a:t> </a:t>
                </a:r>
                <a14:m>
                  <m:oMath xmlns:m="http://schemas.openxmlformats.org/officeDocument/2006/math"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𝐰𝐞𝐝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hu-HU" sz="2800" b="0" i="0" smtClean="0">
                        <a:latin typeface="Cambria Math" panose="02040503050406030204" pitchFamily="18" charset="0"/>
                      </a:rPr>
                      <m:t>perm</m:t>
                    </m:r>
                    <m:r>
                      <m:rPr>
                        <m:nor/>
                      </m:rPr>
                      <a:rPr lang="hu-HU" sz="2800" b="0" i="0" smtClean="0">
                        <a:latin typeface="Cambria Math" panose="02040503050406030204" pitchFamily="18" charset="0"/>
                      </a:rPr>
                      <m:t>2</m:t>
                    </m:r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>
                            <a:latin typeface="Cambria Math" panose="02040503050406030204" pitchFamily="18" charset="0"/>
                          </a:rPr>
                          <m:t>𝐝</m:t>
                        </m:r>
                        <m:r>
                          <a:rPr lang="en-US" sz="2800" b="1" i="0" smtClean="0">
                            <a:latin typeface="Cambria Math" panose="02040503050406030204" pitchFamily="18" charset="0"/>
                          </a:rPr>
                          <m:t>𝐞𝐠</m:t>
                        </m:r>
                      </m:e>
                    </m:d>
                  </m:oMath>
                </a14:m>
                <a:r>
                  <a:rPr lang="en-US" sz="2800" dirty="0" smtClean="0"/>
                  <a:t>	</a:t>
                </a:r>
                <a:r>
                  <a:rPr lang="en-US" sz="2800" dirty="0" smtClean="0">
                    <a:solidFill>
                      <a:schemeClr val="bg2">
                        <a:lumMod val="75000"/>
                        <a:lumOff val="25000"/>
                      </a:schemeClr>
                    </a:solidFill>
                  </a:rPr>
                  <a:t>apply perm2 to get wedge count vector</a:t>
                </a:r>
              </a:p>
              <a:p>
                <a:pPr marL="514350" indent="-514350">
                  <a:buFont typeface="+mj-lt"/>
                  <a:buAutoNum type="arabicPeriod"/>
                  <a:tabLst>
                    <a:tab pos="4060825" algn="l"/>
                  </a:tabLst>
                </a:pPr>
                <a:r>
                  <a:rPr lang="en-US" sz="2800" dirty="0" smtClean="0"/>
                  <a:t> </a:t>
                </a:r>
                <a14:m>
                  <m:oMath xmlns:m="http://schemas.openxmlformats.org/officeDocument/2006/math"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𝐥𝐜𝐜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1">
                        <a:latin typeface="Cambria Math" panose="02040503050406030204" pitchFamily="18" charset="0"/>
                      </a:rPr>
                      <m:t>𝐭𝐫𝐢</m:t>
                    </m:r>
                    <m:r>
                      <a:rPr lang="hu-HU" sz="2800" b="1" i="0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2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⊘</m:t>
                    </m:r>
                    <m:r>
                      <a:rPr lang="en-US" sz="2800" b="1">
                        <a:latin typeface="Cambria Math" panose="02040503050406030204" pitchFamily="18" charset="0"/>
                      </a:rPr>
                      <m:t>𝐰𝐞𝐝</m:t>
                    </m:r>
                  </m:oMath>
                </a14:m>
                <a:r>
                  <a:rPr lang="en-US" sz="2800" dirty="0" smtClean="0"/>
                  <a:t>	</a:t>
                </a:r>
                <a:r>
                  <a:rPr lang="en-US" sz="2800" dirty="0" smtClean="0">
                    <a:solidFill>
                      <a:schemeClr val="bg2">
                        <a:lumMod val="75000"/>
                        <a:lumOff val="25000"/>
                      </a:schemeClr>
                    </a:solidFill>
                  </a:rPr>
                  <a:t>LCC vector</a:t>
                </a:r>
              </a:p>
            </p:txBody>
          </p:sp>
        </mc:Choice>
        <mc:Fallback xmlns="">
          <p:sp>
            <p:nvSpPr>
              <p:cNvPr id="3" name="Tartalom hely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0500" y="857255"/>
                <a:ext cx="11811000" cy="4972046"/>
              </a:xfrm>
              <a:blipFill>
                <a:blip r:embed="rId2"/>
                <a:stretch>
                  <a:fillRect l="-1290" t="-1350" b="-245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églalap 3"/>
          <p:cNvSpPr/>
          <p:nvPr/>
        </p:nvSpPr>
        <p:spPr>
          <a:xfrm>
            <a:off x="742950" y="5993367"/>
            <a:ext cx="1133475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M. </a:t>
            </a:r>
            <a:r>
              <a:rPr lang="en-US" sz="21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Aznaveh</a:t>
            </a:r>
            <a:r>
              <a:rPr lang="en-US" sz="2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J. Chen, T.A. Davis, B. </a:t>
            </a:r>
            <a:r>
              <a:rPr lang="en-US" sz="21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Hegyi</a:t>
            </a:r>
            <a:r>
              <a:rPr lang="en-US" sz="2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S.P. </a:t>
            </a:r>
            <a:r>
              <a:rPr lang="en-US" sz="21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Kolodziej</a:t>
            </a:r>
            <a:r>
              <a:rPr lang="en-US" sz="2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T.G. Mattson, G. </a:t>
            </a:r>
            <a:r>
              <a:rPr lang="en-US" sz="21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Sz</a:t>
            </a:r>
            <a:r>
              <a:rPr lang="hu-HU" sz="2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árnyas</a:t>
            </a:r>
            <a:r>
              <a:rPr lang="en-US" sz="2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br>
              <a:rPr lang="en-US" sz="2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100" i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Parallel </a:t>
            </a:r>
            <a:r>
              <a:rPr lang="en-US" sz="2100" i="1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GraphBLAS</a:t>
            </a:r>
            <a:r>
              <a:rPr lang="en-US" sz="2100" i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with </a:t>
            </a:r>
            <a:r>
              <a:rPr lang="en-US" sz="2100" i="1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OpenMP</a:t>
            </a:r>
            <a:r>
              <a:rPr lang="en-US" sz="2100" i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Workshop on Combinatorial Scientific Computing 2020</a:t>
            </a:r>
            <a:endParaRPr lang="en-US" sz="2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1467788" y="38100"/>
            <a:ext cx="689487" cy="689487"/>
            <a:chOff x="3547598" y="1641987"/>
            <a:chExt cx="2514600" cy="2514600"/>
          </a:xfrm>
        </p:grpSpPr>
        <p:sp>
          <p:nvSpPr>
            <p:cNvPr id="7" name="Rounded Rectangle 6"/>
            <p:cNvSpPr/>
            <p:nvPr/>
          </p:nvSpPr>
          <p:spPr>
            <a:xfrm>
              <a:off x="4652498" y="1641987"/>
              <a:ext cx="304800" cy="2514600"/>
            </a:xfrm>
            <a:prstGeom prst="roundRect">
              <a:avLst/>
            </a:prstGeom>
            <a:solidFill>
              <a:schemeClr val="tx1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 err="1">
                <a:solidFill>
                  <a:schemeClr val="tx2"/>
                </a:solidFill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 rot="3600000">
              <a:off x="4652498" y="1641987"/>
              <a:ext cx="304800" cy="2514600"/>
            </a:xfrm>
            <a:prstGeom prst="roundRect">
              <a:avLst/>
            </a:prstGeom>
            <a:solidFill>
              <a:schemeClr val="tx1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 err="1">
                <a:solidFill>
                  <a:schemeClr val="tx2"/>
                </a:solidFill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 rot="1800000">
              <a:off x="4652498" y="1641987"/>
              <a:ext cx="304800" cy="2514600"/>
            </a:xfrm>
            <a:prstGeom prst="roundRect">
              <a:avLst/>
            </a:prstGeom>
            <a:solidFill>
              <a:schemeClr val="tx1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 err="1">
                <a:solidFill>
                  <a:schemeClr val="tx2"/>
                </a:solidFill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 rot="9000000">
              <a:off x="4652498" y="1641987"/>
              <a:ext cx="304800" cy="2514600"/>
            </a:xfrm>
            <a:prstGeom prst="roundRect">
              <a:avLst/>
            </a:prstGeom>
            <a:solidFill>
              <a:schemeClr val="tx1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 err="1">
                <a:solidFill>
                  <a:schemeClr val="tx2"/>
                </a:solidFill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 rot="5400000">
              <a:off x="4652498" y="1641987"/>
              <a:ext cx="304800" cy="2514600"/>
            </a:xfrm>
            <a:prstGeom prst="roundRect">
              <a:avLst/>
            </a:prstGeom>
            <a:solidFill>
              <a:schemeClr val="tx1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 err="1">
                <a:solidFill>
                  <a:schemeClr val="tx2"/>
                </a:solidFill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 rot="7200000">
              <a:off x="4652498" y="1641987"/>
              <a:ext cx="304800" cy="2514600"/>
            </a:xfrm>
            <a:prstGeom prst="roundRect">
              <a:avLst/>
            </a:prstGeom>
            <a:solidFill>
              <a:schemeClr val="tx1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 err="1">
                <a:solidFill>
                  <a:schemeClr val="tx2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3859691" y="1954080"/>
              <a:ext cx="1890413" cy="1890413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accent1"/>
              </a:solidFill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 err="1">
                <a:solidFill>
                  <a:schemeClr val="tx2"/>
                </a:solidFill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4039101" y="2134103"/>
              <a:ext cx="1533993" cy="1533993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 err="1">
                <a:solidFill>
                  <a:schemeClr val="tx2"/>
                </a:solidFill>
              </a:endParaRPr>
            </a:p>
          </p:txBody>
        </p:sp>
      </p:grpSp>
      <p:pic>
        <p:nvPicPr>
          <p:cNvPr id="15" name="Picture 14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36" y="6028003"/>
            <a:ext cx="508241" cy="657724"/>
          </a:xfrm>
          <a:prstGeom prst="rect">
            <a:avLst/>
          </a:prstGeom>
          <a:ln w="952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084817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LCC: Further optimizations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90500" y="857255"/>
                <a:ext cx="11811000" cy="4591046"/>
              </a:xfrm>
            </p:spPr>
            <p:txBody>
              <a:bodyPr/>
              <a:lstStyle/>
              <a:p>
                <a:pPr marL="0" indent="0">
                  <a:spcBef>
                    <a:spcPts val="1800"/>
                  </a:spcBef>
                  <a:spcAft>
                    <a:spcPts val="1800"/>
                  </a:spcAft>
                  <a:buNone/>
                </a:pPr>
                <a:r>
                  <a:rPr lang="en-US" dirty="0" smtClean="0">
                    <a:ea typeface="Cambria Math" panose="02040503050406030204" pitchFamily="18" charset="0"/>
                  </a:rPr>
                  <a:t>Further optimization: use </a:t>
                </a:r>
                <a14:m>
                  <m:oMath xmlns:m="http://schemas.openxmlformats.org/officeDocument/2006/math">
                    <m:r>
                      <a:rPr lang="en-US" b="1">
                        <a:latin typeface="Cambria Math" panose="02040503050406030204" pitchFamily="18" charset="0"/>
                      </a:rPr>
                      <m:t>𝐋</m:t>
                    </m:r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, the lower triangular part of </a:t>
                </a:r>
                <a14:m>
                  <m:oMath xmlns:m="http://schemas.openxmlformats.org/officeDocument/2006/math">
                    <m:r>
                      <a:rPr lang="en-US" b="1">
                        <a:latin typeface="Cambria Math" panose="02040503050406030204" pitchFamily="18" charset="0"/>
                      </a:rPr>
                      <m:t>𝐀</m:t>
                    </m:r>
                  </m:oMath>
                </a14:m>
                <a:r>
                  <a:rPr lang="en-US" dirty="0">
                    <a:latin typeface="Cambria Math" panose="02040503050406030204" pitchFamily="18" charset="0"/>
                  </a:rPr>
                  <a:t>.</a:t>
                </a:r>
              </a:p>
              <a:p>
                <a:pPr marL="0" lv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>
                          <a:latin typeface="Cambria Math" panose="02040503050406030204" pitchFamily="18" charset="0"/>
                        </a:rPr>
                        <m:t>𝐓𝐑𝐈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0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𝐀</m:t>
                          </m:r>
                        </m:e>
                      </m:d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𝐀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⊕.⊗</m:t>
                      </m:r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𝐋</m:t>
                      </m:r>
                    </m:oMath>
                  </m:oMathPara>
                </a14:m>
                <a:endParaRPr lang="en-GB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lvl="0" indent="0">
                  <a:buNone/>
                </a:pPr>
                <a:endParaRPr lang="en-US" dirty="0" smtClean="0"/>
              </a:p>
              <a:p>
                <a:pPr marL="0" lvl="0" indent="0">
                  <a:buNone/>
                </a:pPr>
                <a:r>
                  <a:rPr lang="en-US" dirty="0" smtClean="0"/>
                  <a:t>The </a:t>
                </a:r>
                <a:r>
                  <a:rPr lang="en-US" dirty="0"/>
                  <a:t>number of wedges </a:t>
                </a:r>
                <a:r>
                  <a:rPr lang="en-US" dirty="0" smtClean="0"/>
                  <a:t>is now the 2-combination of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𝐝𝐞𝐠</m:t>
                    </m:r>
                  </m:oMath>
                </a14:m>
                <a:r>
                  <a:rPr lang="en-GB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.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hu-HU" b="0" i="0" smtClean="0">
                          <a:latin typeface="Cambria Math" panose="02040503050406030204" pitchFamily="18" charset="0"/>
                        </a:rPr>
                        <m:t>comb</m:t>
                      </m:r>
                      <m:r>
                        <m:rPr>
                          <m:nor/>
                        </m:rPr>
                        <a:rPr lang="hu-HU" b="0" i="0" smtClean="0">
                          <a:latin typeface="Cambria Math" panose="02040503050406030204" pitchFamily="18" charset="0"/>
                        </a:rPr>
                        <m:t>2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⋅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 smtClean="0"/>
              </a:p>
              <a:p>
                <a:pPr marL="0" indent="0">
                  <a:buNone/>
                </a:pPr>
                <a:r>
                  <a:rPr lang="en-US" dirty="0" smtClean="0"/>
                  <a:t>Permuting the adjacency matrix allows further optimizations</a:t>
                </a:r>
                <a:r>
                  <a:rPr lang="hu-HU" dirty="0" smtClean="0"/>
                  <a:t>.</a:t>
                </a:r>
                <a:endParaRPr lang="en-US" dirty="0" smtClean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0500" y="857255"/>
                <a:ext cx="11811000" cy="4591046"/>
              </a:xfrm>
              <a:blipFill>
                <a:blip r:embed="rId2"/>
                <a:stretch>
                  <a:fillRect l="-1290" t="-1992" r="-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6830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LCC example: lower triangular part of mx.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7" name="Táblázat 16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73069403"/>
                  </p:ext>
                </p:extLst>
              </p:nvPr>
            </p:nvGraphicFramePr>
            <p:xfrm>
              <a:off x="2493646" y="3739563"/>
              <a:ext cx="2926080" cy="29260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6576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n-US" sz="2400" b="1" i="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𝐀</m:t>
                                </m:r>
                              </m:oMath>
                            </m:oMathPara>
                          </a14:m>
                          <a:endParaRPr lang="en-GB" sz="2400" b="1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0" marR="0" marT="0" marB="0" anchor="ctr"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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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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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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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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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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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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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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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7" name="Táblázat 16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73069403"/>
                  </p:ext>
                </p:extLst>
              </p:nvPr>
            </p:nvGraphicFramePr>
            <p:xfrm>
              <a:off x="2493646" y="3739563"/>
              <a:ext cx="2926080" cy="29260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6576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2"/>
                          <a:stretch>
                            <a:fillRect t="-26667" r="-711667" b="-75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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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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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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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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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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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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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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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9" name="Táblázat 16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14146741"/>
                  </p:ext>
                </p:extLst>
              </p:nvPr>
            </p:nvGraphicFramePr>
            <p:xfrm>
              <a:off x="5240261" y="1005721"/>
              <a:ext cx="2926080" cy="29260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6576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n-US" sz="2400" b="1" i="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𝐋</m:t>
                                </m:r>
                              </m:oMath>
                            </m:oMathPara>
                          </a14:m>
                          <a:endParaRPr lang="en-GB" sz="2400" b="1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0" marR="0" marT="0" marB="0" anchor="ctr"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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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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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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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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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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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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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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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9" name="Táblázat 16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14146741"/>
                  </p:ext>
                </p:extLst>
              </p:nvPr>
            </p:nvGraphicFramePr>
            <p:xfrm>
              <a:off x="5240261" y="1005721"/>
              <a:ext cx="2926080" cy="29260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6576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3"/>
                          <a:stretch>
                            <a:fillRect t="-26667" r="-711667" b="-75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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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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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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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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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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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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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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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Fallback>
      </mc:AlternateContent>
      <p:graphicFrame>
        <p:nvGraphicFramePr>
          <p:cNvPr id="71" name="Táblázat 1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7484503"/>
              </p:ext>
            </p:extLst>
          </p:nvPr>
        </p:nvGraphicFramePr>
        <p:xfrm>
          <a:off x="5601609" y="4105323"/>
          <a:ext cx="2560320" cy="25603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5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78" name="Táblázat 1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6881941"/>
              </p:ext>
            </p:extLst>
          </p:nvPr>
        </p:nvGraphicFramePr>
        <p:xfrm>
          <a:off x="9295195" y="4105323"/>
          <a:ext cx="365760" cy="25603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5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73" name="Group 72"/>
          <p:cNvGrpSpPr/>
          <p:nvPr/>
        </p:nvGrpSpPr>
        <p:grpSpPr>
          <a:xfrm>
            <a:off x="111141" y="698993"/>
            <a:ext cx="4858291" cy="3257829"/>
            <a:chOff x="166278" y="1181100"/>
            <a:chExt cx="5474804" cy="3671245"/>
          </a:xfrm>
        </p:grpSpPr>
        <p:cxnSp>
          <p:nvCxnSpPr>
            <p:cNvPr id="74" name="Görbe összekötő 49"/>
            <p:cNvCxnSpPr>
              <a:stCxn id="93" idx="0"/>
              <a:endCxn id="120" idx="1"/>
            </p:cNvCxnSpPr>
            <p:nvPr/>
          </p:nvCxnSpPr>
          <p:spPr>
            <a:xfrm rot="16200000" flipH="1">
              <a:off x="2110151" y="762246"/>
              <a:ext cx="40500" cy="1525038"/>
            </a:xfrm>
            <a:prstGeom prst="curvedConnector3">
              <a:avLst>
                <a:gd name="adj1" fmla="val -588289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Görbe összekötő 58"/>
            <p:cNvCxnSpPr>
              <a:stCxn id="107" idx="6"/>
              <a:endCxn id="106" idx="6"/>
            </p:cNvCxnSpPr>
            <p:nvPr/>
          </p:nvCxnSpPr>
          <p:spPr>
            <a:xfrm flipH="1">
              <a:off x="3127375" y="1751708"/>
              <a:ext cx="12725" cy="1160712"/>
            </a:xfrm>
            <a:prstGeom prst="curvedConnector3">
              <a:avLst>
                <a:gd name="adj1" fmla="val -1297446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Görbe összekötő 61"/>
            <p:cNvCxnSpPr>
              <a:stCxn id="108" idx="6"/>
              <a:endCxn id="109" idx="0"/>
            </p:cNvCxnSpPr>
            <p:nvPr/>
          </p:nvCxnSpPr>
          <p:spPr>
            <a:xfrm>
              <a:off x="3184139" y="1666104"/>
              <a:ext cx="1478419" cy="1188239"/>
            </a:xfrm>
            <a:prstGeom prst="curvedConnector2">
              <a:avLst/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Görbe összekötő 64"/>
            <p:cNvCxnSpPr>
              <a:stCxn id="110" idx="4"/>
              <a:endCxn id="116" idx="7"/>
            </p:cNvCxnSpPr>
            <p:nvPr/>
          </p:nvCxnSpPr>
          <p:spPr>
            <a:xfrm rot="5400000">
              <a:off x="3357167" y="2978320"/>
              <a:ext cx="1082408" cy="1521697"/>
            </a:xfrm>
            <a:prstGeom prst="curvedConnector3">
              <a:avLst>
                <a:gd name="adj1" fmla="val 14954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Görbe összekötő 67"/>
            <p:cNvCxnSpPr>
              <a:stCxn id="105" idx="3"/>
              <a:endCxn id="103" idx="5"/>
            </p:cNvCxnSpPr>
            <p:nvPr/>
          </p:nvCxnSpPr>
          <p:spPr>
            <a:xfrm rot="5400000">
              <a:off x="2162165" y="3771371"/>
              <a:ext cx="9539" cy="1415904"/>
            </a:xfrm>
            <a:prstGeom prst="curvedConnector3">
              <a:avLst>
                <a:gd name="adj1" fmla="val 2579379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Görbe összekötő 74"/>
            <p:cNvCxnSpPr>
              <a:stCxn id="113" idx="3"/>
              <a:endCxn id="99" idx="5"/>
            </p:cNvCxnSpPr>
            <p:nvPr/>
          </p:nvCxnSpPr>
          <p:spPr>
            <a:xfrm rot="5400000" flipH="1">
              <a:off x="2149181" y="2386735"/>
              <a:ext cx="62558" cy="1414296"/>
            </a:xfrm>
            <a:prstGeom prst="curvedConnector3">
              <a:avLst>
                <a:gd name="adj1" fmla="val -378062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Görbe összekötő 78"/>
            <p:cNvCxnSpPr>
              <a:stCxn id="114" idx="4"/>
              <a:endCxn id="101" idx="0"/>
            </p:cNvCxnSpPr>
            <p:nvPr/>
          </p:nvCxnSpPr>
          <p:spPr>
            <a:xfrm rot="5400000">
              <a:off x="1638930" y="2870318"/>
              <a:ext cx="1036496" cy="1677901"/>
            </a:xfrm>
            <a:prstGeom prst="curvedConnector3">
              <a:avLst>
                <a:gd name="adj1" fmla="val 50000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Görbe összekötő 82"/>
            <p:cNvCxnSpPr>
              <a:stCxn id="112" idx="7"/>
              <a:endCxn id="111" idx="1"/>
            </p:cNvCxnSpPr>
            <p:nvPr/>
          </p:nvCxnSpPr>
          <p:spPr>
            <a:xfrm rot="5400000" flipH="1" flipV="1">
              <a:off x="3832189" y="2350156"/>
              <a:ext cx="10655" cy="1323339"/>
            </a:xfrm>
            <a:prstGeom prst="curvedConnector3">
              <a:avLst>
                <a:gd name="adj1" fmla="val 2051506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Görbe összekötő 86"/>
            <p:cNvCxnSpPr>
              <a:stCxn id="96" idx="2"/>
              <a:endCxn id="94" idx="2"/>
            </p:cNvCxnSpPr>
            <p:nvPr/>
          </p:nvCxnSpPr>
          <p:spPr>
            <a:xfrm rot="10800000">
              <a:off x="1152454" y="1697867"/>
              <a:ext cx="5557" cy="1264268"/>
            </a:xfrm>
            <a:prstGeom prst="curvedConnector3">
              <a:avLst>
                <a:gd name="adj1" fmla="val 6013496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Görbe összekötő 90"/>
            <p:cNvCxnSpPr>
              <a:stCxn id="98" idx="2"/>
              <a:endCxn id="100" idx="2"/>
            </p:cNvCxnSpPr>
            <p:nvPr/>
          </p:nvCxnSpPr>
          <p:spPr>
            <a:xfrm rot="10800000" flipV="1">
              <a:off x="1150726" y="3090892"/>
              <a:ext cx="13634" cy="1262816"/>
            </a:xfrm>
            <a:prstGeom prst="curvedConnector3">
              <a:avLst>
                <a:gd name="adj1" fmla="val 2428737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Ellipszis 4"/>
            <p:cNvSpPr/>
            <p:nvPr/>
          </p:nvSpPr>
          <p:spPr>
            <a:xfrm>
              <a:off x="2988220" y="4374462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87" name="Ellipszis 5"/>
            <p:cNvSpPr/>
            <p:nvPr/>
          </p:nvSpPr>
          <p:spPr>
            <a:xfrm>
              <a:off x="4635558" y="2999720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88" name="Ellipszis 6"/>
            <p:cNvSpPr/>
            <p:nvPr/>
          </p:nvSpPr>
          <p:spPr>
            <a:xfrm>
              <a:off x="1288958" y="2999720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89" name="Ellipszis 7"/>
            <p:cNvSpPr/>
            <p:nvPr/>
          </p:nvSpPr>
          <p:spPr>
            <a:xfrm>
              <a:off x="2988220" y="2999720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90" name="Ellipszis 10"/>
            <p:cNvSpPr/>
            <p:nvPr/>
          </p:nvSpPr>
          <p:spPr>
            <a:xfrm>
              <a:off x="1288958" y="1639104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91" name="Ellipszis 11"/>
            <p:cNvSpPr/>
            <p:nvPr/>
          </p:nvSpPr>
          <p:spPr>
            <a:xfrm>
              <a:off x="2988220" y="1639104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92" name="Ellipszis 12"/>
            <p:cNvSpPr/>
            <p:nvPr/>
          </p:nvSpPr>
          <p:spPr>
            <a:xfrm>
              <a:off x="1288958" y="4374462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93" name="Ellipszis 10"/>
            <p:cNvSpPr/>
            <p:nvPr/>
          </p:nvSpPr>
          <p:spPr>
            <a:xfrm>
              <a:off x="1340882" y="1504515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94" name="Ellipszis 10"/>
            <p:cNvSpPr/>
            <p:nvPr/>
          </p:nvSpPr>
          <p:spPr>
            <a:xfrm>
              <a:off x="1152453" y="1670867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95" name="Ellipszis 10"/>
            <p:cNvSpPr/>
            <p:nvPr/>
          </p:nvSpPr>
          <p:spPr>
            <a:xfrm>
              <a:off x="1425462" y="1676006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96" name="Ellipszis 10"/>
            <p:cNvSpPr/>
            <p:nvPr/>
          </p:nvSpPr>
          <p:spPr>
            <a:xfrm>
              <a:off x="1158010" y="2935135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97" name="Ellipszis 10"/>
            <p:cNvSpPr/>
            <p:nvPr/>
          </p:nvSpPr>
          <p:spPr>
            <a:xfrm>
              <a:off x="1418318" y="2935512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98" name="Ellipszis 10"/>
            <p:cNvSpPr/>
            <p:nvPr/>
          </p:nvSpPr>
          <p:spPr>
            <a:xfrm>
              <a:off x="1164360" y="3063892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99" name="Ellipszis 10"/>
            <p:cNvSpPr/>
            <p:nvPr/>
          </p:nvSpPr>
          <p:spPr>
            <a:xfrm>
              <a:off x="1427220" y="3016512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100" name="Ellipszis 12"/>
            <p:cNvSpPr/>
            <p:nvPr/>
          </p:nvSpPr>
          <p:spPr>
            <a:xfrm>
              <a:off x="1150726" y="4326708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101" name="Ellipszis 12"/>
            <p:cNvSpPr/>
            <p:nvPr/>
          </p:nvSpPr>
          <p:spPr>
            <a:xfrm>
              <a:off x="1291227" y="4227516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102" name="Ellipszis 12"/>
            <p:cNvSpPr/>
            <p:nvPr/>
          </p:nvSpPr>
          <p:spPr>
            <a:xfrm>
              <a:off x="1408127" y="4293769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103" name="Ellipszis 12"/>
            <p:cNvSpPr/>
            <p:nvPr/>
          </p:nvSpPr>
          <p:spPr>
            <a:xfrm>
              <a:off x="1412890" y="4438001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104" name="Ellipszis 12"/>
            <p:cNvSpPr/>
            <p:nvPr/>
          </p:nvSpPr>
          <p:spPr>
            <a:xfrm>
              <a:off x="2866978" y="4293755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105" name="Ellipszis 12"/>
            <p:cNvSpPr/>
            <p:nvPr/>
          </p:nvSpPr>
          <p:spPr>
            <a:xfrm>
              <a:off x="2866978" y="4428462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106" name="Ellipszis 7"/>
            <p:cNvSpPr/>
            <p:nvPr/>
          </p:nvSpPr>
          <p:spPr>
            <a:xfrm>
              <a:off x="3073375" y="2885420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107" name="Ellipszis 11"/>
            <p:cNvSpPr/>
            <p:nvPr/>
          </p:nvSpPr>
          <p:spPr>
            <a:xfrm>
              <a:off x="3086100" y="1724708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108" name="Ellipszis 11"/>
            <p:cNvSpPr/>
            <p:nvPr/>
          </p:nvSpPr>
          <p:spPr>
            <a:xfrm>
              <a:off x="3130139" y="1639104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109" name="Ellipszis 5"/>
            <p:cNvSpPr/>
            <p:nvPr/>
          </p:nvSpPr>
          <p:spPr>
            <a:xfrm>
              <a:off x="4635558" y="2854343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110" name="Ellipszis 5"/>
            <p:cNvSpPr/>
            <p:nvPr/>
          </p:nvSpPr>
          <p:spPr>
            <a:xfrm>
              <a:off x="4632218" y="3143966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111" name="Ellipszis 5"/>
            <p:cNvSpPr/>
            <p:nvPr/>
          </p:nvSpPr>
          <p:spPr>
            <a:xfrm>
              <a:off x="4491278" y="2998589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112" name="Ellipszis 7"/>
            <p:cNvSpPr/>
            <p:nvPr/>
          </p:nvSpPr>
          <p:spPr>
            <a:xfrm>
              <a:off x="3129755" y="3009244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113" name="Ellipszis 7"/>
            <p:cNvSpPr/>
            <p:nvPr/>
          </p:nvSpPr>
          <p:spPr>
            <a:xfrm>
              <a:off x="2879700" y="3079070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114" name="Ellipszis 7"/>
            <p:cNvSpPr/>
            <p:nvPr/>
          </p:nvSpPr>
          <p:spPr>
            <a:xfrm>
              <a:off x="2969128" y="3137020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115" name="Ellipszis 28"/>
            <p:cNvSpPr/>
            <p:nvPr/>
          </p:nvSpPr>
          <p:spPr>
            <a:xfrm>
              <a:off x="1143000" y="2855474"/>
              <a:ext cx="345917" cy="342492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hu-HU" sz="3600" b="1" dirty="0" smtClean="0">
                  <a:solidFill>
                    <a:schemeClr val="tx1"/>
                  </a:solidFill>
                  <a:sym typeface="Wingdings" panose="05000000000000000000" pitchFamily="2" charset="2"/>
                </a:rPr>
                <a:t></a:t>
              </a:r>
              <a:endParaRPr lang="hu-HU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116" name="Ellipszis 29"/>
            <p:cNvSpPr/>
            <p:nvPr/>
          </p:nvSpPr>
          <p:spPr>
            <a:xfrm>
              <a:off x="2842262" y="4230216"/>
              <a:ext cx="345917" cy="342492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hu-HU" sz="3600" b="1" dirty="0" smtClean="0">
                  <a:solidFill>
                    <a:schemeClr val="tx1"/>
                  </a:solidFill>
                  <a:sym typeface="Wingdings" panose="05000000000000000000" pitchFamily="2" charset="2"/>
                </a:rPr>
                <a:t></a:t>
              </a:r>
              <a:endParaRPr lang="hu-HU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117" name="Ellipszis 30"/>
            <p:cNvSpPr/>
            <p:nvPr/>
          </p:nvSpPr>
          <p:spPr>
            <a:xfrm>
              <a:off x="4489600" y="2855474"/>
              <a:ext cx="345917" cy="342492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hu-HU" sz="3600" b="1" dirty="0" smtClean="0">
                  <a:solidFill>
                    <a:schemeClr val="tx1"/>
                  </a:solidFill>
                  <a:sym typeface="Wingdings" panose="05000000000000000000" pitchFamily="2" charset="2"/>
                </a:rPr>
                <a:t></a:t>
              </a:r>
              <a:endParaRPr lang="hu-HU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118" name="Ellipszis 31"/>
            <p:cNvSpPr/>
            <p:nvPr/>
          </p:nvSpPr>
          <p:spPr>
            <a:xfrm>
              <a:off x="2842262" y="2855474"/>
              <a:ext cx="345917" cy="342492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hu-HU" sz="3600" b="1" dirty="0" smtClean="0">
                  <a:solidFill>
                    <a:schemeClr val="tx1"/>
                  </a:solidFill>
                  <a:sym typeface="Wingdings" panose="05000000000000000000" pitchFamily="2" charset="2"/>
                </a:rPr>
                <a:t></a:t>
              </a:r>
              <a:endParaRPr lang="hu-HU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119" name="Ellipszis 34"/>
            <p:cNvSpPr/>
            <p:nvPr/>
          </p:nvSpPr>
          <p:spPr>
            <a:xfrm>
              <a:off x="1143000" y="1494858"/>
              <a:ext cx="345917" cy="342492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hu-HU" sz="3600" b="1" dirty="0" smtClean="0">
                  <a:solidFill>
                    <a:schemeClr val="tx1"/>
                  </a:solidFill>
                  <a:sym typeface="Wingdings" panose="05000000000000000000" pitchFamily="2" charset="2"/>
                </a:rPr>
                <a:t></a:t>
              </a:r>
              <a:endParaRPr lang="hu-HU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120" name="Ellipszis 35"/>
            <p:cNvSpPr/>
            <p:nvPr/>
          </p:nvSpPr>
          <p:spPr>
            <a:xfrm>
              <a:off x="2842262" y="1494858"/>
              <a:ext cx="345917" cy="342492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hu-HU" sz="3600" b="1" dirty="0" smtClean="0">
                  <a:solidFill>
                    <a:schemeClr val="tx1"/>
                  </a:solidFill>
                  <a:sym typeface="Wingdings" panose="05000000000000000000" pitchFamily="2" charset="2"/>
                </a:rPr>
                <a:t></a:t>
              </a:r>
              <a:endParaRPr lang="hu-HU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121" name="Ellipszis 36"/>
            <p:cNvSpPr/>
            <p:nvPr/>
          </p:nvSpPr>
          <p:spPr>
            <a:xfrm>
              <a:off x="1143000" y="4230216"/>
              <a:ext cx="345917" cy="342492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hu-HU" sz="3600" b="1" dirty="0" smtClean="0">
                  <a:solidFill>
                    <a:schemeClr val="tx1"/>
                  </a:solidFill>
                  <a:sym typeface="Wingdings" panose="05000000000000000000" pitchFamily="2" charset="2"/>
                </a:rPr>
                <a:t></a:t>
              </a:r>
              <a:endParaRPr lang="hu-HU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499227" y="1181100"/>
              <a:ext cx="780736" cy="4508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accent5"/>
                  </a:solidFill>
                  <a:latin typeface="+mj-lt"/>
                </a:rPr>
                <a:t>1.00</a:t>
              </a:r>
              <a:endParaRPr lang="en-US" sz="2000" dirty="0">
                <a:solidFill>
                  <a:schemeClr val="accent5"/>
                </a:solidFill>
                <a:latin typeface="+mj-lt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166278" y="2810801"/>
              <a:ext cx="780736" cy="4508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accent5"/>
                  </a:solidFill>
                  <a:latin typeface="+mj-lt"/>
                </a:rPr>
                <a:t>0.40</a:t>
              </a:r>
              <a:endParaRPr lang="en-US" sz="2000" dirty="0">
                <a:solidFill>
                  <a:schemeClr val="accent5"/>
                </a:solidFill>
                <a:latin typeface="+mj-lt"/>
              </a:endParaRP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469040" y="4401461"/>
              <a:ext cx="780736" cy="4508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accent5"/>
                  </a:solidFill>
                  <a:latin typeface="+mj-lt"/>
                </a:rPr>
                <a:t>0.67</a:t>
              </a:r>
              <a:endParaRPr lang="en-US" sz="2000" dirty="0">
                <a:solidFill>
                  <a:schemeClr val="accent5"/>
                </a:solidFill>
                <a:latin typeface="+mj-lt"/>
              </a:endParaRP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3218599" y="1181100"/>
              <a:ext cx="780736" cy="4508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accent5"/>
                  </a:solidFill>
                  <a:latin typeface="+mj-lt"/>
                </a:rPr>
                <a:t>0.50</a:t>
              </a:r>
              <a:endParaRPr lang="en-US" sz="2000" dirty="0">
                <a:solidFill>
                  <a:schemeClr val="accent5"/>
                </a:solidFill>
                <a:latin typeface="+mj-lt"/>
              </a:endParaRP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3218599" y="2862561"/>
              <a:ext cx="780736" cy="4508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accent5"/>
                  </a:solidFill>
                  <a:latin typeface="+mj-lt"/>
                </a:rPr>
                <a:t>0.50</a:t>
              </a:r>
              <a:endParaRPr lang="en-US" sz="2000" dirty="0">
                <a:solidFill>
                  <a:schemeClr val="accent5"/>
                </a:solidFill>
                <a:latin typeface="+mj-lt"/>
              </a:endParaRP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3168211" y="4227517"/>
              <a:ext cx="780736" cy="4508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accent5"/>
                  </a:solidFill>
                  <a:latin typeface="+mj-lt"/>
                </a:rPr>
                <a:t>0.33</a:t>
              </a:r>
              <a:endParaRPr lang="en-US" sz="2000" dirty="0">
                <a:solidFill>
                  <a:schemeClr val="accent5"/>
                </a:solidFill>
                <a:latin typeface="+mj-lt"/>
              </a:endParaRP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4860346" y="2862560"/>
              <a:ext cx="780736" cy="4508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accent5"/>
                  </a:solidFill>
                  <a:latin typeface="+mj-lt"/>
                </a:rPr>
                <a:t>0.33</a:t>
              </a:r>
              <a:endParaRPr lang="en-US" sz="2000" dirty="0">
                <a:solidFill>
                  <a:schemeClr val="accent5"/>
                </a:solidFill>
                <a:latin typeface="+mj-lt"/>
              </a:endParaRPr>
            </a:p>
          </p:txBody>
        </p:sp>
        <p:cxnSp>
          <p:nvCxnSpPr>
            <p:cNvPr id="129" name="Görbe összekötő 78"/>
            <p:cNvCxnSpPr>
              <a:stCxn id="120" idx="4"/>
              <a:endCxn id="115" idx="0"/>
            </p:cNvCxnSpPr>
            <p:nvPr/>
          </p:nvCxnSpPr>
          <p:spPr>
            <a:xfrm rot="5400000">
              <a:off x="1656528" y="1496781"/>
              <a:ext cx="1018124" cy="1699262"/>
            </a:xfrm>
            <a:prstGeom prst="curvedConnector3">
              <a:avLst>
                <a:gd name="adj1" fmla="val 50000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Görbe összekötő 78"/>
            <p:cNvCxnSpPr>
              <a:stCxn id="115" idx="4"/>
              <a:endCxn id="116" idx="0"/>
            </p:cNvCxnSpPr>
            <p:nvPr/>
          </p:nvCxnSpPr>
          <p:spPr>
            <a:xfrm rot="16200000" flipH="1">
              <a:off x="1649465" y="2864460"/>
              <a:ext cx="1032250" cy="1699262"/>
            </a:xfrm>
            <a:prstGeom prst="curvedConnector3">
              <a:avLst>
                <a:gd name="adj1" fmla="val 74606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1" name="Rectangle 130"/>
              <p:cNvSpPr/>
              <p:nvPr/>
            </p:nvSpPr>
            <p:spPr>
              <a:xfrm>
                <a:off x="8647948" y="4050364"/>
                <a:ext cx="69602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>
                          <a:latin typeface="Cambria Math" panose="02040503050406030204" pitchFamily="18" charset="0"/>
                        </a:rPr>
                        <m:t>𝐭𝐫𝐢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1" name="Rectangle 1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7948" y="4050364"/>
                <a:ext cx="696024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8" name="Straight Arrow Connector 67"/>
          <p:cNvCxnSpPr/>
          <p:nvPr/>
        </p:nvCxnSpPr>
        <p:spPr>
          <a:xfrm>
            <a:off x="8321729" y="5386301"/>
            <a:ext cx="869896" cy="0"/>
          </a:xfrm>
          <a:prstGeom prst="straightConnector1">
            <a:avLst/>
          </a:prstGeom>
          <a:ln w="3175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Rectangle 131"/>
              <p:cNvSpPr/>
              <p:nvPr/>
            </p:nvSpPr>
            <p:spPr>
              <a:xfrm>
                <a:off x="8122325" y="4780888"/>
                <a:ext cx="1107400" cy="5178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⊕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⋯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2" name="Rectangle 1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2325" y="4780888"/>
                <a:ext cx="1107400" cy="51783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Rectangle 69"/>
              <p:cNvSpPr/>
              <p:nvPr/>
            </p:nvSpPr>
            <p:spPr>
              <a:xfrm>
                <a:off x="9689530" y="5132247"/>
                <a:ext cx="693419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⊘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0" name="Rectangle 6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89530" y="5132247"/>
                <a:ext cx="693419" cy="461665"/>
              </a:xfrm>
              <a:prstGeom prst="rect">
                <a:avLst/>
              </a:prstGeom>
              <a:blipFill>
                <a:blip r:embed="rId6"/>
                <a:stretch>
                  <a:fillRect b="-9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72" name="Táblázat 1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5330825"/>
              </p:ext>
            </p:extLst>
          </p:nvPr>
        </p:nvGraphicFramePr>
        <p:xfrm>
          <a:off x="10382949" y="4105323"/>
          <a:ext cx="365760" cy="25603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5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10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34" name="Táblázat 165"/>
          <p:cNvGraphicFramePr>
            <a:graphicFrameLocks noGrp="1"/>
          </p:cNvGraphicFramePr>
          <p:nvPr>
            <p:extLst/>
          </p:nvPr>
        </p:nvGraphicFramePr>
        <p:xfrm>
          <a:off x="11442127" y="4105323"/>
          <a:ext cx="568897" cy="25603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688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accent5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1.00</a:t>
                      </a:r>
                      <a:endParaRPr lang="hu-HU" sz="1800" b="0" dirty="0">
                        <a:solidFill>
                          <a:schemeClr val="accent5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accent5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0.50</a:t>
                      </a:r>
                      <a:endParaRPr lang="hu-HU" sz="1800" b="0" dirty="0">
                        <a:solidFill>
                          <a:schemeClr val="accent5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accent5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0.67</a:t>
                      </a:r>
                      <a:endParaRPr lang="hu-HU" sz="1800" b="0" dirty="0">
                        <a:solidFill>
                          <a:schemeClr val="accent5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accent5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0.40</a:t>
                      </a:r>
                      <a:endParaRPr lang="hu-HU" sz="1800" b="0" dirty="0">
                        <a:solidFill>
                          <a:schemeClr val="accent5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accent5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0.33</a:t>
                      </a:r>
                      <a:endParaRPr lang="hu-HU" sz="1800" b="0" dirty="0">
                        <a:solidFill>
                          <a:schemeClr val="accent5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accent5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0.33</a:t>
                      </a:r>
                      <a:endParaRPr lang="hu-HU" sz="1800" b="0" dirty="0">
                        <a:solidFill>
                          <a:schemeClr val="accent5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accent5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0.50</a:t>
                      </a:r>
                      <a:endParaRPr lang="hu-HU" sz="1800" b="0" dirty="0">
                        <a:solidFill>
                          <a:schemeClr val="accent5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35" name="Rectangle 134"/>
              <p:cNvSpPr/>
              <p:nvPr/>
            </p:nvSpPr>
            <p:spPr>
              <a:xfrm>
                <a:off x="9592139" y="4050364"/>
                <a:ext cx="86914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𝐰𝐞𝐝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135" name="Rectangle 1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2139" y="4050364"/>
                <a:ext cx="869149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6" name="Rectangle 135"/>
              <p:cNvSpPr/>
              <p:nvPr/>
            </p:nvSpPr>
            <p:spPr>
              <a:xfrm>
                <a:off x="10748709" y="5154650"/>
                <a:ext cx="693419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6" name="Rectangle 1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48709" y="5154650"/>
                <a:ext cx="693419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7" name="Rectangle 136"/>
              <p:cNvSpPr/>
              <p:nvPr/>
            </p:nvSpPr>
            <p:spPr>
              <a:xfrm>
                <a:off x="10811861" y="4050364"/>
                <a:ext cx="66236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𝐥𝐜𝐜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137" name="Rectangle 1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11861" y="4050364"/>
                <a:ext cx="662361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3" name="Rectangle 142"/>
              <p:cNvSpPr/>
              <p:nvPr/>
            </p:nvSpPr>
            <p:spPr>
              <a:xfrm>
                <a:off x="8478275" y="1332287"/>
                <a:ext cx="85472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𝐝𝐞𝐠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143" name="Rectangle 1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8275" y="1332287"/>
                <a:ext cx="854721" cy="461665"/>
              </a:xfrm>
              <a:prstGeom prst="rect">
                <a:avLst/>
              </a:prstGeom>
              <a:blipFill>
                <a:blip r:embed="rId10"/>
                <a:stretch>
                  <a:fillRect r="-714" b="-18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9689530" y="2096888"/>
                <a:ext cx="179626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comb</m:t>
                      </m:r>
                      <m:r>
                        <m:rPr>
                          <m:nor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2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⋯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89530" y="2096888"/>
                <a:ext cx="1796261" cy="46166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Elbow Connector 8"/>
          <p:cNvCxnSpPr/>
          <p:nvPr/>
        </p:nvCxnSpPr>
        <p:spPr>
          <a:xfrm>
            <a:off x="9819153" y="2683230"/>
            <a:ext cx="747830" cy="1292618"/>
          </a:xfrm>
          <a:prstGeom prst="bentConnector2">
            <a:avLst/>
          </a:prstGeom>
          <a:ln w="3175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Rectangle 132"/>
              <p:cNvSpPr/>
              <p:nvPr/>
            </p:nvSpPr>
            <p:spPr>
              <a:xfrm>
                <a:off x="8531959" y="818842"/>
                <a:ext cx="281359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>
                          <a:latin typeface="Cambria Math" panose="02040503050406030204" pitchFamily="18" charset="0"/>
                        </a:rPr>
                        <m:t>𝐓𝐑𝐈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sz="2400" b="1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dirty="0">
                              <a:latin typeface="Cambria Math" panose="02040503050406030204" pitchFamily="18" charset="0"/>
                            </a:rPr>
                            <m:t>𝐀</m:t>
                          </m:r>
                        </m:e>
                      </m:d>
                      <m:r>
                        <m:rPr>
                          <m:aln/>
                        </m:rPr>
                        <a:rPr lang="en-US" sz="2400" b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>
                          <a:latin typeface="Cambria Math" panose="02040503050406030204" pitchFamily="18" charset="0"/>
                        </a:rPr>
                        <m:t>𝐀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⊕.⊗</m:t>
                      </m:r>
                      <m:r>
                        <a:rPr lang="en-US" sz="2400" b="1" i="1">
                          <a:latin typeface="Cambria Math" panose="02040503050406030204" pitchFamily="18" charset="0"/>
                        </a:rPr>
                        <m:t>𝐋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3" name="Rectangle 1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1959" y="818842"/>
                <a:ext cx="2813591" cy="461665"/>
              </a:xfrm>
              <a:prstGeom prst="rect">
                <a:avLst/>
              </a:prstGeom>
              <a:blipFill>
                <a:blip r:embed="rId12"/>
                <a:stretch>
                  <a:fillRect b="-9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38" name="Táblázat 1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4225848"/>
              </p:ext>
            </p:extLst>
          </p:nvPr>
        </p:nvGraphicFramePr>
        <p:xfrm>
          <a:off x="9295195" y="1385275"/>
          <a:ext cx="365760" cy="25603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5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cxnSp>
        <p:nvCxnSpPr>
          <p:cNvPr id="139" name="Straight Arrow Connector 138"/>
          <p:cNvCxnSpPr/>
          <p:nvPr/>
        </p:nvCxnSpPr>
        <p:spPr>
          <a:xfrm>
            <a:off x="8321729" y="2684261"/>
            <a:ext cx="869896" cy="0"/>
          </a:xfrm>
          <a:prstGeom prst="straightConnector1">
            <a:avLst/>
          </a:prstGeom>
          <a:ln w="3175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Rectangle 139"/>
              <p:cNvSpPr/>
              <p:nvPr/>
            </p:nvSpPr>
            <p:spPr>
              <a:xfrm>
                <a:off x="8122325" y="2078848"/>
                <a:ext cx="1107400" cy="5178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⊕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⋯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0" name="Rectangle 1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2325" y="2078848"/>
                <a:ext cx="1107400" cy="517834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98526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 algorithms in </a:t>
            </a:r>
            <a:r>
              <a:rPr lang="en-US" dirty="0" err="1" smtClean="0"/>
              <a:t>GraphBLAS</a:t>
            </a:r>
            <a:endParaRPr lang="hu-HU" dirty="0"/>
          </a:p>
        </p:txBody>
      </p:sp>
      <p:sp>
        <p:nvSpPr>
          <p:cNvPr id="3" name="Cím 3"/>
          <p:cNvSpPr txBox="1">
            <a:spLocks/>
          </p:cNvSpPr>
          <p:nvPr/>
        </p:nvSpPr>
        <p:spPr>
          <a:xfrm>
            <a:off x="0" y="4197345"/>
            <a:ext cx="12192000" cy="136207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anchor="ctr" anchorCtr="0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 kern="1200" cap="none" baseline="0">
                <a:solidFill>
                  <a:schemeClr val="tx2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F8F8F8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F8F8F8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F8F8F8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F8F8F8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F8F8F8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F8F8F8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F8F8F8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F8F8F8"/>
                </a:solidFill>
                <a:latin typeface="Calibri" pitchFamily="34" charset="0"/>
              </a:defRPr>
            </a:lvl9pPr>
          </a:lstStyle>
          <a:p>
            <a:pPr defTabSz="914400"/>
            <a:r>
              <a:rPr lang="en-US" b="0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Triangle count </a:t>
            </a:r>
            <a:r>
              <a:rPr lang="en-US" b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/ Cohen’s </a:t>
            </a:r>
            <a:r>
              <a:rPr lang="en-US" b="0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algorithm </a:t>
            </a:r>
            <a:endParaRPr lang="hu-HU" b="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531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 algorithms in </a:t>
            </a:r>
            <a:r>
              <a:rPr lang="en-US" dirty="0" err="1" smtClean="0"/>
              <a:t>GraphBLAS</a:t>
            </a:r>
            <a:endParaRPr lang="hu-HU" dirty="0"/>
          </a:p>
        </p:txBody>
      </p:sp>
      <p:sp>
        <p:nvSpPr>
          <p:cNvPr id="3" name="Cím 3"/>
          <p:cNvSpPr txBox="1">
            <a:spLocks/>
          </p:cNvSpPr>
          <p:nvPr/>
        </p:nvSpPr>
        <p:spPr>
          <a:xfrm>
            <a:off x="0" y="4197345"/>
            <a:ext cx="12192000" cy="136207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anchor="ctr" anchorCtr="0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 kern="1200" cap="none" baseline="0">
                <a:solidFill>
                  <a:schemeClr val="tx2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F8F8F8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F8F8F8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F8F8F8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F8F8F8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F8F8F8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F8F8F8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F8F8F8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F8F8F8"/>
                </a:solidFill>
                <a:latin typeface="Calibri" pitchFamily="34" charset="0"/>
              </a:defRPr>
            </a:lvl9pPr>
          </a:lstStyle>
          <a:p>
            <a:pPr defTabSz="914400"/>
            <a:r>
              <a:rPr lang="en-US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PageRank</a:t>
            </a:r>
            <a:endParaRPr lang="hu-HU" dirty="0">
              <a:solidFill>
                <a:schemeClr val="bg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8880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Cohen’s algorithm: pseudocode</a:t>
            </a:r>
            <a:endParaRPr lang="en-US" dirty="0"/>
          </a:p>
        </p:txBody>
      </p:sp>
      <p:sp>
        <p:nvSpPr>
          <p:cNvPr id="4" name="Téglalap 6"/>
          <p:cNvSpPr/>
          <p:nvPr/>
        </p:nvSpPr>
        <p:spPr>
          <a:xfrm>
            <a:off x="668629" y="6072895"/>
            <a:ext cx="112222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J. Cohen: </a:t>
            </a:r>
            <a:r>
              <a:rPr lang="en-US" sz="2400" i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Graph </a:t>
            </a:r>
            <a:r>
              <a:rPr lang="en-US" sz="24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Twiddling in a </a:t>
            </a:r>
            <a:r>
              <a:rPr lang="en-US" sz="24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MapReduce</a:t>
            </a:r>
            <a:r>
              <a:rPr lang="en-US" sz="24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i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World, </a:t>
            </a:r>
            <a:r>
              <a:rPr lang="en-US" sz="24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Comput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Sci. Eng. 2009</a:t>
            </a:r>
          </a:p>
        </p:txBody>
      </p:sp>
      <p:pic>
        <p:nvPicPr>
          <p:cNvPr id="6" name="Picture 5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66" y="6044342"/>
            <a:ext cx="429353" cy="58115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3" name="Tartalom helye 2"/>
              <p:cNvSpPr txBox="1">
                <a:spLocks/>
              </p:cNvSpPr>
              <p:nvPr/>
            </p:nvSpPr>
            <p:spPr>
              <a:xfrm>
                <a:off x="190500" y="857255"/>
                <a:ext cx="11811000" cy="4972046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>
                      <a:lumMod val="95000"/>
                      <a:lumOff val="5000"/>
                    </a:schemeClr>
                  </a:buClr>
                  <a:buFont typeface="Wingdings" pitchFamily="2" charset="2"/>
                  <a:buChar char="§"/>
                  <a:defRPr sz="3200" kern="120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defRPr>
                </a:lvl1pPr>
                <a:lvl2pPr marL="742950" indent="-28575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>
                      <a:lumMod val="95000"/>
                      <a:lumOff val="5000"/>
                    </a:schemeClr>
                  </a:buClr>
                  <a:buFont typeface="Courier New" pitchFamily="49" charset="0"/>
                  <a:buChar char="o"/>
                  <a:defRPr sz="2800" kern="120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defRPr>
                </a:lvl2pPr>
                <a:lvl3pPr marL="1143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Tx/>
                  <a:buFont typeface="Arial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defRPr>
                </a:lvl3pPr>
                <a:lvl4pPr marL="1600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Tx/>
                  <a:buFont typeface="Arial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defRPr>
                </a:lvl4pPr>
                <a:lvl5pPr marL="20574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Tx/>
                  <a:buFont typeface="Arial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defTabSz="914400">
                  <a:buFont typeface="Wingdings" pitchFamily="2" charset="2"/>
                  <a:buNone/>
                  <a:tabLst>
                    <a:tab pos="3886200" algn="l"/>
                  </a:tabLst>
                </a:pPr>
                <a:r>
                  <a:rPr lang="en-US" sz="2800" dirty="0" smtClean="0">
                    <a:latin typeface="+mj-lt"/>
                    <a:ea typeface="Cambria Math" panose="02040503050406030204" pitchFamily="18" charset="0"/>
                  </a:rPr>
                  <a:t>Input:</a:t>
                </a:r>
                <a:r>
                  <a:rPr lang="en-US" sz="2800" dirty="0" smtClean="0">
                    <a:ea typeface="Cambria Math" panose="02040503050406030204" pitchFamily="18" charset="0"/>
                  </a:rPr>
                  <a:t> adjacency matrix </a:t>
                </a:r>
                <a14:m>
                  <m:oMath xmlns:m="http://schemas.openxmlformats.org/officeDocument/2006/math">
                    <m:r>
                      <a:rPr lang="en-US" sz="2800" b="1">
                        <a:latin typeface="Cambria Math" panose="02040503050406030204" pitchFamily="18" charset="0"/>
                      </a:rPr>
                      <m:t>𝐀</m:t>
                    </m:r>
                  </m:oMath>
                </a14:m>
                <a:endParaRPr lang="en-US" sz="2800" dirty="0" smtClean="0">
                  <a:ea typeface="Cambria Math" panose="02040503050406030204" pitchFamily="18" charset="0"/>
                </a:endParaRPr>
              </a:p>
              <a:p>
                <a:pPr marL="0" indent="0" defTabSz="914400">
                  <a:buFont typeface="Wingdings" pitchFamily="2" charset="2"/>
                  <a:buNone/>
                  <a:tabLst>
                    <a:tab pos="3886200" algn="l"/>
                  </a:tabLst>
                </a:pPr>
                <a:r>
                  <a:rPr lang="en-US" sz="2800" dirty="0" smtClean="0">
                    <a:latin typeface="+mj-lt"/>
                    <a:ea typeface="Cambria Math" panose="02040503050406030204" pitchFamily="18" charset="0"/>
                  </a:rPr>
                  <a:t>Output:</a:t>
                </a:r>
                <a:r>
                  <a:rPr lang="en-US" sz="2800" dirty="0" smtClean="0">
                    <a:ea typeface="Cambria Math" panose="02040503050406030204" pitchFamily="18" charset="0"/>
                  </a:rPr>
                  <a:t> triangle count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𝒕</m:t>
                    </m:r>
                  </m:oMath>
                </a14:m>
                <a:endParaRPr lang="en-US" sz="2800" i="1" dirty="0" smtClean="0">
                  <a:ea typeface="Cambria Math" panose="02040503050406030204" pitchFamily="18" charset="0"/>
                </a:endParaRPr>
              </a:p>
              <a:p>
                <a:pPr marL="0" indent="0" defTabSz="914400">
                  <a:buNone/>
                  <a:tabLst>
                    <a:tab pos="3886200" algn="l"/>
                  </a:tabLst>
                </a:pPr>
                <a:r>
                  <a:rPr lang="en-US" sz="2800" dirty="0">
                    <a:latin typeface="+mj-lt"/>
                    <a:ea typeface="Cambria Math" panose="02040503050406030204" pitchFamily="18" charset="0"/>
                  </a:rPr>
                  <a:t>Workspace:</a:t>
                </a:r>
                <a:r>
                  <a:rPr lang="en-US" sz="2800" dirty="0">
                    <a:ea typeface="Cambria Math" panose="02040503050406030204" pitchFamily="18" charset="0"/>
                  </a:rPr>
                  <a:t> </a:t>
                </a:r>
                <a:r>
                  <a:rPr lang="en-US" sz="2800" dirty="0" smtClean="0">
                    <a:ea typeface="Cambria Math" panose="02040503050406030204" pitchFamily="18" charset="0"/>
                  </a:rPr>
                  <a:t>matrices </a:t>
                </a:r>
                <a14:m>
                  <m:oMath xmlns:m="http://schemas.openxmlformats.org/officeDocument/2006/math"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𝐋</m:t>
                    </m:r>
                  </m:oMath>
                </a14:m>
                <a:r>
                  <a:rPr lang="en-US" sz="2800" dirty="0">
                    <a:ea typeface="Cambria Math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800" b="1">
                        <a:latin typeface="Cambria Math" panose="02040503050406030204" pitchFamily="18" charset="0"/>
                      </a:rPr>
                      <m:t>𝐔</m:t>
                    </m:r>
                  </m:oMath>
                </a14:m>
                <a:r>
                  <a:rPr lang="en-US" sz="2800" dirty="0">
                    <a:ea typeface="Cambria Math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𝐁</m:t>
                    </m:r>
                  </m:oMath>
                </a14:m>
                <a:r>
                  <a:rPr lang="en-US" sz="2800" dirty="0">
                    <a:ea typeface="Cambria Math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𝐂</m:t>
                    </m:r>
                  </m:oMath>
                </a14:m>
                <a:endParaRPr lang="en-US" sz="2800" dirty="0" smtClean="0">
                  <a:ea typeface="Cambria Math" panose="02040503050406030204" pitchFamily="18" charset="0"/>
                </a:endParaRPr>
              </a:p>
              <a:p>
                <a:pPr marL="0" indent="0" defTabSz="914400">
                  <a:buFont typeface="Wingdings" pitchFamily="2" charset="2"/>
                  <a:buNone/>
                  <a:tabLst>
                    <a:tab pos="3886200" algn="l"/>
                  </a:tabLst>
                </a:pPr>
                <a:endParaRPr lang="en-US" sz="2800" dirty="0">
                  <a:ea typeface="Cambria Math" panose="02040503050406030204" pitchFamily="18" charset="0"/>
                </a:endParaRPr>
              </a:p>
              <a:p>
                <a:pPr marL="514350" indent="-514350" defTabSz="914400">
                  <a:buFont typeface="+mj-lt"/>
                  <a:buAutoNum type="arabicPeriod"/>
                  <a:tabLst>
                    <a:tab pos="4060825" algn="l"/>
                  </a:tabLst>
                </a:pPr>
                <a:r>
                  <a:rPr lang="en-US" sz="2800" dirty="0" smtClean="0"/>
                  <a:t> </a:t>
                </a:r>
                <a14:m>
                  <m:oMath xmlns:m="http://schemas.openxmlformats.org/officeDocument/2006/math"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𝐋</m:t>
                    </m:r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tril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0" smtClean="0">
                            <a:latin typeface="Cambria Math" panose="02040503050406030204" pitchFamily="18" charset="0"/>
                          </a:rPr>
                          <m:t>𝐀</m:t>
                        </m:r>
                      </m:e>
                    </m:d>
                  </m:oMath>
                </a14:m>
                <a:r>
                  <a:rPr lang="en-US" sz="2800" dirty="0" smtClean="0"/>
                  <a:t>	</a:t>
                </a:r>
                <a:r>
                  <a:rPr lang="en-US" sz="2800" dirty="0" smtClean="0">
                    <a:solidFill>
                      <a:schemeClr val="bg2">
                        <a:lumMod val="75000"/>
                        <a:lumOff val="25000"/>
                      </a:schemeClr>
                    </a:solidFill>
                  </a:rPr>
                  <a:t>extract the lower triangle from A</a:t>
                </a:r>
                <a:endParaRPr lang="en-US" sz="2800" b="0" dirty="0" smtClean="0"/>
              </a:p>
              <a:p>
                <a:pPr marL="514350" indent="-514350" defTabSz="914400">
                  <a:buFont typeface="+mj-lt"/>
                  <a:buAutoNum type="arabicPeriod"/>
                  <a:tabLst>
                    <a:tab pos="4060825" algn="l"/>
                  </a:tabLst>
                </a:pPr>
                <a:r>
                  <a:rPr lang="en-US" sz="2800" dirty="0" smtClean="0"/>
                  <a:t> </a:t>
                </a:r>
                <a14:m>
                  <m:oMath xmlns:m="http://schemas.openxmlformats.org/officeDocument/2006/math"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𝐔</m:t>
                    </m:r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triu</m:t>
                    </m:r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𝐀</m:t>
                    </m:r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 smtClean="0"/>
                  <a:t>	</a:t>
                </a:r>
                <a:r>
                  <a:rPr lang="en-US" sz="2800" dirty="0" smtClean="0">
                    <a:solidFill>
                      <a:schemeClr val="bg2">
                        <a:lumMod val="75000"/>
                        <a:lumOff val="25000"/>
                      </a:schemeClr>
                    </a:solidFill>
                  </a:rPr>
                  <a:t>extract </a:t>
                </a:r>
                <a:r>
                  <a:rPr lang="en-US" sz="2800" dirty="0">
                    <a:solidFill>
                      <a:schemeClr val="bg2">
                        <a:lumMod val="75000"/>
                        <a:lumOff val="25000"/>
                      </a:schemeClr>
                    </a:solidFill>
                  </a:rPr>
                  <a:t>the </a:t>
                </a:r>
                <a:r>
                  <a:rPr lang="en-US" sz="2800" dirty="0" smtClean="0">
                    <a:solidFill>
                      <a:schemeClr val="bg2">
                        <a:lumMod val="75000"/>
                        <a:lumOff val="25000"/>
                      </a:schemeClr>
                    </a:solidFill>
                  </a:rPr>
                  <a:t>upper triangle </a:t>
                </a:r>
                <a:r>
                  <a:rPr lang="en-US" sz="2800" dirty="0">
                    <a:solidFill>
                      <a:schemeClr val="bg2">
                        <a:lumMod val="75000"/>
                        <a:lumOff val="25000"/>
                      </a:schemeClr>
                    </a:solidFill>
                  </a:rPr>
                  <a:t>from A</a:t>
                </a:r>
                <a:endParaRPr lang="en-US" sz="2800" dirty="0" smtClean="0">
                  <a:solidFill>
                    <a:schemeClr val="bg2">
                      <a:lumMod val="75000"/>
                      <a:lumOff val="25000"/>
                    </a:schemeClr>
                  </a:solidFill>
                </a:endParaRPr>
              </a:p>
              <a:p>
                <a:pPr marL="514350" indent="-514350" defTabSz="914400">
                  <a:buFont typeface="+mj-lt"/>
                  <a:buAutoNum type="arabicPeriod"/>
                  <a:tabLst>
                    <a:tab pos="4060825" algn="l"/>
                  </a:tabLst>
                </a:pPr>
                <a:r>
                  <a:rPr lang="en-US" sz="2800" dirty="0" smtClean="0"/>
                  <a:t> </a:t>
                </a:r>
                <a14:m>
                  <m:oMath xmlns:m="http://schemas.openxmlformats.org/officeDocument/2006/math"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𝐁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𝐋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⊕.⊗</m:t>
                    </m:r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𝐔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 smtClean="0"/>
                  <a:t>	</a:t>
                </a:r>
                <a:r>
                  <a:rPr lang="en-US" sz="2800" dirty="0" smtClean="0">
                    <a:solidFill>
                      <a:schemeClr val="bg2">
                        <a:lumMod val="75000"/>
                        <a:lumOff val="25000"/>
                      </a:schemeClr>
                    </a:solidFill>
                  </a:rPr>
                  <a:t>multiply matrices L and U</a:t>
                </a:r>
              </a:p>
              <a:p>
                <a:pPr marL="514350" indent="-514350" defTabSz="914400">
                  <a:buFont typeface="+mj-lt"/>
                  <a:buAutoNum type="arabicPeriod"/>
                  <a:tabLst>
                    <a:tab pos="4060825" algn="l"/>
                  </a:tabLst>
                </a:pPr>
                <a:r>
                  <a:rPr lang="en-US" sz="2800" dirty="0" smtClean="0"/>
                  <a:t> </a:t>
                </a:r>
                <a14:m>
                  <m:oMath xmlns:m="http://schemas.openxmlformats.org/officeDocument/2006/math"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𝐂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𝐁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⊗</m:t>
                    </m:r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𝐀</m:t>
                    </m:r>
                  </m:oMath>
                </a14:m>
                <a:r>
                  <a:rPr lang="en-US" sz="2800" dirty="0" smtClean="0"/>
                  <a:t>	</a:t>
                </a:r>
                <a:r>
                  <a:rPr lang="en-US" sz="2800" dirty="0" smtClean="0">
                    <a:solidFill>
                      <a:schemeClr val="bg2">
                        <a:lumMod val="75000"/>
                        <a:lumOff val="25000"/>
                      </a:schemeClr>
                    </a:solidFill>
                  </a:rPr>
                  <a:t>element-wise multiplication</a:t>
                </a:r>
              </a:p>
              <a:p>
                <a:pPr marL="514350" indent="-514350" defTabSz="914400">
                  <a:buFont typeface="+mj-lt"/>
                  <a:buAutoNum type="arabicPeriod"/>
                  <a:tabLst>
                    <a:tab pos="4060825" algn="l"/>
                  </a:tabLst>
                </a:pPr>
                <a:r>
                  <a:rPr lang="en-US" sz="2800" dirty="0" smtClean="0"/>
                  <a:t>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𝒕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sz="2800" b="1" i="0" smtClean="0">
                            <a:latin typeface="Cambria Math" panose="02040503050406030204" pitchFamily="18" charset="0"/>
                          </a:rPr>
                          <m:t>𝐂</m:t>
                        </m:r>
                      </m:e>
                    </m:nary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en-US" sz="2800" dirty="0" smtClean="0"/>
                  <a:t>	</a:t>
                </a:r>
                <a:r>
                  <a:rPr lang="en-US" sz="2800" dirty="0" smtClean="0">
                    <a:solidFill>
                      <a:schemeClr val="bg2">
                        <a:lumMod val="75000"/>
                        <a:lumOff val="25000"/>
                      </a:schemeClr>
                    </a:solidFill>
                  </a:rPr>
                  <a:t>sum the values in C and divide by 2</a:t>
                </a:r>
              </a:p>
            </p:txBody>
          </p:sp>
        </mc:Choice>
        <mc:Fallback xmlns="">
          <p:sp>
            <p:nvSpPr>
              <p:cNvPr id="93" name="Tartalom hely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" y="857255"/>
                <a:ext cx="11811000" cy="4972046"/>
              </a:xfrm>
              <a:prstGeom prst="rect">
                <a:avLst/>
              </a:prstGeom>
              <a:blipFill>
                <a:blip r:embed="rId4"/>
                <a:stretch>
                  <a:fillRect l="-1290" t="-13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4" name="Group 93"/>
          <p:cNvGrpSpPr/>
          <p:nvPr/>
        </p:nvGrpSpPr>
        <p:grpSpPr>
          <a:xfrm>
            <a:off x="11467788" y="38100"/>
            <a:ext cx="689487" cy="689487"/>
            <a:chOff x="3547598" y="1641987"/>
            <a:chExt cx="2514600" cy="2514600"/>
          </a:xfrm>
        </p:grpSpPr>
        <p:sp>
          <p:nvSpPr>
            <p:cNvPr id="95" name="Rounded Rectangle 94"/>
            <p:cNvSpPr/>
            <p:nvPr/>
          </p:nvSpPr>
          <p:spPr>
            <a:xfrm>
              <a:off x="4652498" y="1641987"/>
              <a:ext cx="304800" cy="2514600"/>
            </a:xfrm>
            <a:prstGeom prst="roundRect">
              <a:avLst/>
            </a:prstGeom>
            <a:solidFill>
              <a:schemeClr val="tx1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 err="1">
                <a:solidFill>
                  <a:schemeClr val="tx2"/>
                </a:solidFill>
              </a:endParaRPr>
            </a:p>
          </p:txBody>
        </p:sp>
        <p:sp>
          <p:nvSpPr>
            <p:cNvPr id="96" name="Rounded Rectangle 95"/>
            <p:cNvSpPr/>
            <p:nvPr/>
          </p:nvSpPr>
          <p:spPr>
            <a:xfrm rot="3600000">
              <a:off x="4652498" y="1641987"/>
              <a:ext cx="304800" cy="2514600"/>
            </a:xfrm>
            <a:prstGeom prst="roundRect">
              <a:avLst/>
            </a:prstGeom>
            <a:solidFill>
              <a:schemeClr val="tx1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 err="1">
                <a:solidFill>
                  <a:schemeClr val="tx2"/>
                </a:solidFill>
              </a:endParaRPr>
            </a:p>
          </p:txBody>
        </p:sp>
        <p:sp>
          <p:nvSpPr>
            <p:cNvPr id="97" name="Rounded Rectangle 96"/>
            <p:cNvSpPr/>
            <p:nvPr/>
          </p:nvSpPr>
          <p:spPr>
            <a:xfrm rot="1800000">
              <a:off x="4652498" y="1641987"/>
              <a:ext cx="304800" cy="2514600"/>
            </a:xfrm>
            <a:prstGeom prst="roundRect">
              <a:avLst/>
            </a:prstGeom>
            <a:solidFill>
              <a:schemeClr val="tx1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 err="1">
                <a:solidFill>
                  <a:schemeClr val="tx2"/>
                </a:solidFill>
              </a:endParaRPr>
            </a:p>
          </p:txBody>
        </p:sp>
        <p:sp>
          <p:nvSpPr>
            <p:cNvPr id="98" name="Rounded Rectangle 97"/>
            <p:cNvSpPr/>
            <p:nvPr/>
          </p:nvSpPr>
          <p:spPr>
            <a:xfrm rot="9000000">
              <a:off x="4652498" y="1641987"/>
              <a:ext cx="304800" cy="2514600"/>
            </a:xfrm>
            <a:prstGeom prst="roundRect">
              <a:avLst/>
            </a:prstGeom>
            <a:solidFill>
              <a:schemeClr val="tx1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 err="1">
                <a:solidFill>
                  <a:schemeClr val="tx2"/>
                </a:solidFill>
              </a:endParaRPr>
            </a:p>
          </p:txBody>
        </p:sp>
        <p:sp>
          <p:nvSpPr>
            <p:cNvPr id="99" name="Rounded Rectangle 98"/>
            <p:cNvSpPr/>
            <p:nvPr/>
          </p:nvSpPr>
          <p:spPr>
            <a:xfrm rot="5400000">
              <a:off x="4652498" y="1641987"/>
              <a:ext cx="304800" cy="2514600"/>
            </a:xfrm>
            <a:prstGeom prst="roundRect">
              <a:avLst/>
            </a:prstGeom>
            <a:solidFill>
              <a:schemeClr val="tx1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 err="1">
                <a:solidFill>
                  <a:schemeClr val="tx2"/>
                </a:solidFill>
              </a:endParaRPr>
            </a:p>
          </p:txBody>
        </p:sp>
        <p:sp>
          <p:nvSpPr>
            <p:cNvPr id="100" name="Rounded Rectangle 99"/>
            <p:cNvSpPr/>
            <p:nvPr/>
          </p:nvSpPr>
          <p:spPr>
            <a:xfrm rot="7200000">
              <a:off x="4652498" y="1641987"/>
              <a:ext cx="304800" cy="2514600"/>
            </a:xfrm>
            <a:prstGeom prst="roundRect">
              <a:avLst/>
            </a:prstGeom>
            <a:solidFill>
              <a:schemeClr val="tx1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 err="1">
                <a:solidFill>
                  <a:schemeClr val="tx2"/>
                </a:solidFill>
              </a:endParaRPr>
            </a:p>
          </p:txBody>
        </p:sp>
        <p:sp>
          <p:nvSpPr>
            <p:cNvPr id="101" name="Oval 100"/>
            <p:cNvSpPr/>
            <p:nvPr/>
          </p:nvSpPr>
          <p:spPr>
            <a:xfrm>
              <a:off x="3859691" y="1954080"/>
              <a:ext cx="1890413" cy="1890413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accent1"/>
              </a:solidFill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 err="1">
                <a:solidFill>
                  <a:schemeClr val="tx2"/>
                </a:solidFill>
              </a:endParaRPr>
            </a:p>
          </p:txBody>
        </p:sp>
        <p:sp>
          <p:nvSpPr>
            <p:cNvPr id="102" name="Oval 101"/>
            <p:cNvSpPr/>
            <p:nvPr/>
          </p:nvSpPr>
          <p:spPr>
            <a:xfrm>
              <a:off x="4039101" y="2134103"/>
              <a:ext cx="1533993" cy="1533993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 err="1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7267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áblázat 165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7429500" y="932653"/>
              <a:ext cx="2926080" cy="29260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6576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n-US" sz="2400" b="1" i="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𝐀</m:t>
                                </m:r>
                                <m:r>
                                  <a:rPr lang="en-US" sz="2400" b="1" i="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en-GB" sz="2400" b="1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0" marR="0" marT="0" marB="0" anchor="ctr"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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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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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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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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áblázat 16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05441810"/>
                  </p:ext>
                </p:extLst>
              </p:nvPr>
            </p:nvGraphicFramePr>
            <p:xfrm>
              <a:off x="7429500" y="932653"/>
              <a:ext cx="2926080" cy="29260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6576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3"/>
                          <a:stretch>
                            <a:fillRect t="-26667" r="-711667" b="-72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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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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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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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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10" name="Group 9"/>
          <p:cNvGrpSpPr/>
          <p:nvPr/>
        </p:nvGrpSpPr>
        <p:grpSpPr>
          <a:xfrm>
            <a:off x="489966" y="958353"/>
            <a:ext cx="3276706" cy="2731256"/>
            <a:chOff x="1143000" y="1494858"/>
            <a:chExt cx="3692517" cy="3077850"/>
          </a:xfrm>
        </p:grpSpPr>
        <p:cxnSp>
          <p:nvCxnSpPr>
            <p:cNvPr id="11" name="Görbe összekötő 49"/>
            <p:cNvCxnSpPr>
              <a:stCxn id="28" idx="0"/>
              <a:endCxn id="55" idx="1"/>
            </p:cNvCxnSpPr>
            <p:nvPr/>
          </p:nvCxnSpPr>
          <p:spPr>
            <a:xfrm rot="16200000" flipH="1">
              <a:off x="2110151" y="762246"/>
              <a:ext cx="40500" cy="1525038"/>
            </a:xfrm>
            <a:prstGeom prst="curvedConnector3">
              <a:avLst>
                <a:gd name="adj1" fmla="val -588289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örbe összekötő 58"/>
            <p:cNvCxnSpPr>
              <a:stCxn id="42" idx="6"/>
              <a:endCxn id="41" idx="6"/>
            </p:cNvCxnSpPr>
            <p:nvPr/>
          </p:nvCxnSpPr>
          <p:spPr>
            <a:xfrm flipH="1">
              <a:off x="3127375" y="1751708"/>
              <a:ext cx="12725" cy="1160712"/>
            </a:xfrm>
            <a:prstGeom prst="curvedConnector3">
              <a:avLst>
                <a:gd name="adj1" fmla="val -1297446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örbe összekötő 61"/>
            <p:cNvCxnSpPr>
              <a:stCxn id="43" idx="6"/>
              <a:endCxn id="44" idx="0"/>
            </p:cNvCxnSpPr>
            <p:nvPr/>
          </p:nvCxnSpPr>
          <p:spPr>
            <a:xfrm>
              <a:off x="3184139" y="1666104"/>
              <a:ext cx="1478419" cy="1188239"/>
            </a:xfrm>
            <a:prstGeom prst="curvedConnector2">
              <a:avLst/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örbe összekötő 64"/>
            <p:cNvCxnSpPr>
              <a:stCxn id="45" idx="4"/>
              <a:endCxn id="51" idx="7"/>
            </p:cNvCxnSpPr>
            <p:nvPr/>
          </p:nvCxnSpPr>
          <p:spPr>
            <a:xfrm rot="5400000">
              <a:off x="3357167" y="2978320"/>
              <a:ext cx="1082408" cy="1521697"/>
            </a:xfrm>
            <a:prstGeom prst="curvedConnector3">
              <a:avLst>
                <a:gd name="adj1" fmla="val 14954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örbe összekötő 67"/>
            <p:cNvCxnSpPr>
              <a:stCxn id="40" idx="3"/>
              <a:endCxn id="38" idx="5"/>
            </p:cNvCxnSpPr>
            <p:nvPr/>
          </p:nvCxnSpPr>
          <p:spPr>
            <a:xfrm rot="5400000">
              <a:off x="2162165" y="3771371"/>
              <a:ext cx="9539" cy="1415904"/>
            </a:xfrm>
            <a:prstGeom prst="curvedConnector3">
              <a:avLst>
                <a:gd name="adj1" fmla="val 2579379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örbe összekötő 74"/>
            <p:cNvCxnSpPr>
              <a:stCxn id="48" idx="3"/>
              <a:endCxn id="34" idx="5"/>
            </p:cNvCxnSpPr>
            <p:nvPr/>
          </p:nvCxnSpPr>
          <p:spPr>
            <a:xfrm rot="5400000" flipH="1">
              <a:off x="2149181" y="2386735"/>
              <a:ext cx="62558" cy="1414296"/>
            </a:xfrm>
            <a:prstGeom prst="curvedConnector3">
              <a:avLst>
                <a:gd name="adj1" fmla="val -378062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örbe összekötő 78"/>
            <p:cNvCxnSpPr>
              <a:stCxn id="49" idx="4"/>
              <a:endCxn id="36" idx="0"/>
            </p:cNvCxnSpPr>
            <p:nvPr/>
          </p:nvCxnSpPr>
          <p:spPr>
            <a:xfrm rot="5400000">
              <a:off x="1638930" y="2870318"/>
              <a:ext cx="1036496" cy="1677901"/>
            </a:xfrm>
            <a:prstGeom prst="curvedConnector3">
              <a:avLst>
                <a:gd name="adj1" fmla="val 50000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örbe összekötő 82"/>
            <p:cNvCxnSpPr>
              <a:stCxn id="47" idx="7"/>
              <a:endCxn id="46" idx="1"/>
            </p:cNvCxnSpPr>
            <p:nvPr/>
          </p:nvCxnSpPr>
          <p:spPr>
            <a:xfrm rot="5400000" flipH="1" flipV="1">
              <a:off x="3832189" y="2350156"/>
              <a:ext cx="10655" cy="1323339"/>
            </a:xfrm>
            <a:prstGeom prst="curvedConnector3">
              <a:avLst>
                <a:gd name="adj1" fmla="val 2051506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örbe összekötő 86"/>
            <p:cNvCxnSpPr>
              <a:stCxn id="31" idx="2"/>
              <a:endCxn id="29" idx="2"/>
            </p:cNvCxnSpPr>
            <p:nvPr/>
          </p:nvCxnSpPr>
          <p:spPr>
            <a:xfrm rot="10800000">
              <a:off x="1152454" y="1697867"/>
              <a:ext cx="5557" cy="1264268"/>
            </a:xfrm>
            <a:prstGeom prst="curvedConnector3">
              <a:avLst>
                <a:gd name="adj1" fmla="val 6013496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örbe összekötő 90"/>
            <p:cNvCxnSpPr>
              <a:stCxn id="33" idx="2"/>
              <a:endCxn id="35" idx="2"/>
            </p:cNvCxnSpPr>
            <p:nvPr/>
          </p:nvCxnSpPr>
          <p:spPr>
            <a:xfrm rot="10800000" flipV="1">
              <a:off x="1150726" y="3090892"/>
              <a:ext cx="13634" cy="1262816"/>
            </a:xfrm>
            <a:prstGeom prst="curvedConnector3">
              <a:avLst>
                <a:gd name="adj1" fmla="val 2428737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Ellipszis 4"/>
            <p:cNvSpPr/>
            <p:nvPr/>
          </p:nvSpPr>
          <p:spPr>
            <a:xfrm>
              <a:off x="2988220" y="4374462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22" name="Ellipszis 5"/>
            <p:cNvSpPr/>
            <p:nvPr/>
          </p:nvSpPr>
          <p:spPr>
            <a:xfrm>
              <a:off x="4635558" y="2999720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23" name="Ellipszis 6"/>
            <p:cNvSpPr/>
            <p:nvPr/>
          </p:nvSpPr>
          <p:spPr>
            <a:xfrm>
              <a:off x="1288958" y="2999720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24" name="Ellipszis 7"/>
            <p:cNvSpPr/>
            <p:nvPr/>
          </p:nvSpPr>
          <p:spPr>
            <a:xfrm>
              <a:off x="2988220" y="2999720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25" name="Ellipszis 10"/>
            <p:cNvSpPr/>
            <p:nvPr/>
          </p:nvSpPr>
          <p:spPr>
            <a:xfrm>
              <a:off x="1288958" y="1639104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26" name="Ellipszis 11"/>
            <p:cNvSpPr/>
            <p:nvPr/>
          </p:nvSpPr>
          <p:spPr>
            <a:xfrm>
              <a:off x="2988220" y="1639104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27" name="Ellipszis 12"/>
            <p:cNvSpPr/>
            <p:nvPr/>
          </p:nvSpPr>
          <p:spPr>
            <a:xfrm>
              <a:off x="1288958" y="4374462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28" name="Ellipszis 10"/>
            <p:cNvSpPr/>
            <p:nvPr/>
          </p:nvSpPr>
          <p:spPr>
            <a:xfrm>
              <a:off x="1340882" y="1504515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29" name="Ellipszis 10"/>
            <p:cNvSpPr/>
            <p:nvPr/>
          </p:nvSpPr>
          <p:spPr>
            <a:xfrm>
              <a:off x="1152453" y="1670867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30" name="Ellipszis 10"/>
            <p:cNvSpPr/>
            <p:nvPr/>
          </p:nvSpPr>
          <p:spPr>
            <a:xfrm>
              <a:off x="1425462" y="1676006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31" name="Ellipszis 10"/>
            <p:cNvSpPr/>
            <p:nvPr/>
          </p:nvSpPr>
          <p:spPr>
            <a:xfrm>
              <a:off x="1158010" y="2935135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32" name="Ellipszis 10"/>
            <p:cNvSpPr/>
            <p:nvPr/>
          </p:nvSpPr>
          <p:spPr>
            <a:xfrm>
              <a:off x="1418318" y="2935512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33" name="Ellipszis 10"/>
            <p:cNvSpPr/>
            <p:nvPr/>
          </p:nvSpPr>
          <p:spPr>
            <a:xfrm>
              <a:off x="1164360" y="3063892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34" name="Ellipszis 10"/>
            <p:cNvSpPr/>
            <p:nvPr/>
          </p:nvSpPr>
          <p:spPr>
            <a:xfrm>
              <a:off x="1427220" y="3016512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35" name="Ellipszis 12"/>
            <p:cNvSpPr/>
            <p:nvPr/>
          </p:nvSpPr>
          <p:spPr>
            <a:xfrm>
              <a:off x="1150726" y="4326708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36" name="Ellipszis 12"/>
            <p:cNvSpPr/>
            <p:nvPr/>
          </p:nvSpPr>
          <p:spPr>
            <a:xfrm>
              <a:off x="1291227" y="4227516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37" name="Ellipszis 12"/>
            <p:cNvSpPr/>
            <p:nvPr/>
          </p:nvSpPr>
          <p:spPr>
            <a:xfrm>
              <a:off x="1408127" y="4293769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38" name="Ellipszis 12"/>
            <p:cNvSpPr/>
            <p:nvPr/>
          </p:nvSpPr>
          <p:spPr>
            <a:xfrm>
              <a:off x="1412890" y="4438001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39" name="Ellipszis 12"/>
            <p:cNvSpPr/>
            <p:nvPr/>
          </p:nvSpPr>
          <p:spPr>
            <a:xfrm>
              <a:off x="2866978" y="4293755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40" name="Ellipszis 12"/>
            <p:cNvSpPr/>
            <p:nvPr/>
          </p:nvSpPr>
          <p:spPr>
            <a:xfrm>
              <a:off x="2866978" y="4428462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41" name="Ellipszis 7"/>
            <p:cNvSpPr/>
            <p:nvPr/>
          </p:nvSpPr>
          <p:spPr>
            <a:xfrm>
              <a:off x="3073375" y="2885420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42" name="Ellipszis 11"/>
            <p:cNvSpPr/>
            <p:nvPr/>
          </p:nvSpPr>
          <p:spPr>
            <a:xfrm>
              <a:off x="3086100" y="1724708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43" name="Ellipszis 11"/>
            <p:cNvSpPr/>
            <p:nvPr/>
          </p:nvSpPr>
          <p:spPr>
            <a:xfrm>
              <a:off x="3130139" y="1639104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44" name="Ellipszis 5"/>
            <p:cNvSpPr/>
            <p:nvPr/>
          </p:nvSpPr>
          <p:spPr>
            <a:xfrm>
              <a:off x="4635558" y="2854343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45" name="Ellipszis 5"/>
            <p:cNvSpPr/>
            <p:nvPr/>
          </p:nvSpPr>
          <p:spPr>
            <a:xfrm>
              <a:off x="4632218" y="3143966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46" name="Ellipszis 5"/>
            <p:cNvSpPr/>
            <p:nvPr/>
          </p:nvSpPr>
          <p:spPr>
            <a:xfrm>
              <a:off x="4491278" y="2998589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47" name="Ellipszis 7"/>
            <p:cNvSpPr/>
            <p:nvPr/>
          </p:nvSpPr>
          <p:spPr>
            <a:xfrm>
              <a:off x="3129755" y="3009244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48" name="Ellipszis 7"/>
            <p:cNvSpPr/>
            <p:nvPr/>
          </p:nvSpPr>
          <p:spPr>
            <a:xfrm>
              <a:off x="2879700" y="3079070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49" name="Ellipszis 7"/>
            <p:cNvSpPr/>
            <p:nvPr/>
          </p:nvSpPr>
          <p:spPr>
            <a:xfrm>
              <a:off x="2969128" y="3137020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50" name="Ellipszis 28"/>
            <p:cNvSpPr/>
            <p:nvPr/>
          </p:nvSpPr>
          <p:spPr>
            <a:xfrm>
              <a:off x="1143000" y="2855474"/>
              <a:ext cx="345917" cy="342492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hu-HU" sz="3600" b="1" dirty="0" smtClean="0">
                  <a:solidFill>
                    <a:schemeClr val="tx1"/>
                  </a:solidFill>
                  <a:sym typeface="Wingdings" panose="05000000000000000000" pitchFamily="2" charset="2"/>
                </a:rPr>
                <a:t></a:t>
              </a:r>
              <a:endParaRPr lang="hu-HU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51" name="Ellipszis 29"/>
            <p:cNvSpPr/>
            <p:nvPr/>
          </p:nvSpPr>
          <p:spPr>
            <a:xfrm>
              <a:off x="2842262" y="4230216"/>
              <a:ext cx="345917" cy="342492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hu-HU" sz="3600" b="1" dirty="0" smtClean="0">
                  <a:solidFill>
                    <a:schemeClr val="tx1"/>
                  </a:solidFill>
                  <a:sym typeface="Wingdings" panose="05000000000000000000" pitchFamily="2" charset="2"/>
                </a:rPr>
                <a:t></a:t>
              </a:r>
              <a:endParaRPr lang="hu-HU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52" name="Ellipszis 30"/>
            <p:cNvSpPr/>
            <p:nvPr/>
          </p:nvSpPr>
          <p:spPr>
            <a:xfrm>
              <a:off x="4489600" y="2855474"/>
              <a:ext cx="345917" cy="342492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hu-HU" sz="3600" b="1" dirty="0" smtClean="0">
                  <a:solidFill>
                    <a:schemeClr val="tx1"/>
                  </a:solidFill>
                  <a:sym typeface="Wingdings" panose="05000000000000000000" pitchFamily="2" charset="2"/>
                </a:rPr>
                <a:t></a:t>
              </a:r>
              <a:endParaRPr lang="hu-HU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53" name="Ellipszis 31"/>
            <p:cNvSpPr/>
            <p:nvPr/>
          </p:nvSpPr>
          <p:spPr>
            <a:xfrm>
              <a:off x="2842262" y="2855474"/>
              <a:ext cx="345917" cy="342492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hu-HU" sz="3600" b="1" dirty="0" smtClean="0">
                  <a:solidFill>
                    <a:schemeClr val="tx1"/>
                  </a:solidFill>
                  <a:sym typeface="Wingdings" panose="05000000000000000000" pitchFamily="2" charset="2"/>
                </a:rPr>
                <a:t></a:t>
              </a:r>
              <a:endParaRPr lang="hu-HU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54" name="Ellipszis 34"/>
            <p:cNvSpPr/>
            <p:nvPr/>
          </p:nvSpPr>
          <p:spPr>
            <a:xfrm>
              <a:off x="1143000" y="1494858"/>
              <a:ext cx="345917" cy="342492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hu-HU" sz="3600" b="1" dirty="0" smtClean="0">
                  <a:solidFill>
                    <a:schemeClr val="tx1"/>
                  </a:solidFill>
                  <a:sym typeface="Wingdings" panose="05000000000000000000" pitchFamily="2" charset="2"/>
                </a:rPr>
                <a:t></a:t>
              </a:r>
              <a:endParaRPr lang="hu-HU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55" name="Ellipszis 35"/>
            <p:cNvSpPr/>
            <p:nvPr/>
          </p:nvSpPr>
          <p:spPr>
            <a:xfrm>
              <a:off x="2842262" y="1494858"/>
              <a:ext cx="345917" cy="342492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hu-HU" sz="3600" b="1" dirty="0" smtClean="0">
                  <a:solidFill>
                    <a:schemeClr val="tx1"/>
                  </a:solidFill>
                  <a:sym typeface="Wingdings" panose="05000000000000000000" pitchFamily="2" charset="2"/>
                </a:rPr>
                <a:t></a:t>
              </a:r>
              <a:endParaRPr lang="hu-HU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56" name="Ellipszis 36"/>
            <p:cNvSpPr/>
            <p:nvPr/>
          </p:nvSpPr>
          <p:spPr>
            <a:xfrm>
              <a:off x="1143000" y="4230216"/>
              <a:ext cx="345917" cy="342492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hu-HU" sz="3600" b="1" dirty="0" smtClean="0">
                  <a:solidFill>
                    <a:schemeClr val="tx1"/>
                  </a:solidFill>
                  <a:sym typeface="Wingdings" panose="05000000000000000000" pitchFamily="2" charset="2"/>
                </a:rPr>
                <a:t></a:t>
              </a:r>
              <a:endParaRPr lang="hu-HU" sz="3600" b="1" dirty="0">
                <a:solidFill>
                  <a:schemeClr val="tx1"/>
                </a:solidFill>
              </a:endParaRPr>
            </a:p>
          </p:txBody>
        </p:sp>
        <p:cxnSp>
          <p:nvCxnSpPr>
            <p:cNvPr id="64" name="Görbe összekötő 78"/>
            <p:cNvCxnSpPr>
              <a:stCxn id="55" idx="4"/>
              <a:endCxn id="50" idx="0"/>
            </p:cNvCxnSpPr>
            <p:nvPr/>
          </p:nvCxnSpPr>
          <p:spPr>
            <a:xfrm rot="5400000">
              <a:off x="1656528" y="1496781"/>
              <a:ext cx="1018124" cy="1699262"/>
            </a:xfrm>
            <a:prstGeom prst="curvedConnector3">
              <a:avLst>
                <a:gd name="adj1" fmla="val 50000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Görbe összekötő 78"/>
            <p:cNvCxnSpPr>
              <a:stCxn id="50" idx="4"/>
              <a:endCxn id="51" idx="0"/>
            </p:cNvCxnSpPr>
            <p:nvPr/>
          </p:nvCxnSpPr>
          <p:spPr>
            <a:xfrm rot="16200000" flipH="1">
              <a:off x="1649465" y="2864460"/>
              <a:ext cx="1032250" cy="1699262"/>
            </a:xfrm>
            <a:prstGeom prst="curvedConnector3">
              <a:avLst>
                <a:gd name="adj1" fmla="val 74606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3" name="Táblázat 165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1216187" y="3817620"/>
              <a:ext cx="2926080" cy="29260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6576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n-US" sz="2400" b="1" i="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𝐋</m:t>
                                </m:r>
                                <m:r>
                                  <a:rPr lang="en-US" sz="2400" b="1" i="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en-GB" sz="2400" b="1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0" marR="0" marT="0" marB="0" anchor="ctr"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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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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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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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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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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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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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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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3" name="Táblázat 16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0200671"/>
                  </p:ext>
                </p:extLst>
              </p:nvPr>
            </p:nvGraphicFramePr>
            <p:xfrm>
              <a:off x="1216187" y="3817620"/>
              <a:ext cx="2926080" cy="29260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6576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t="-26667" r="-711667" b="-75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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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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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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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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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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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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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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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4" name="Táblázat 165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4112037" y="926856"/>
              <a:ext cx="2926080" cy="29260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6576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n-US" sz="2400" b="1" i="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𝐔</m:t>
                                </m:r>
                                <m:r>
                                  <a:rPr lang="en-US" sz="2400" b="1" i="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en-GB" sz="2400" b="1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0" marR="0" marT="0" marB="0" anchor="ctr"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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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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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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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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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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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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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3539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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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4" name="Táblázat 16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2682013"/>
                  </p:ext>
                </p:extLst>
              </p:nvPr>
            </p:nvGraphicFramePr>
            <p:xfrm>
              <a:off x="4112037" y="926856"/>
              <a:ext cx="2926080" cy="29260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6576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5"/>
                          <a:stretch>
                            <a:fillRect t="-26667" r="-711667" b="-75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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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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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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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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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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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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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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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5" name="Táblázat 165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4112037" y="3817620"/>
              <a:ext cx="2926080" cy="29260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6576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sz="2400" b="1" i="0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𝐁</m:t>
                              </m:r>
                            </m:oMath>
                          </a14:m>
                          <a:r>
                            <a:rPr lang="en-GB" sz="2400" b="1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</a:t>
                          </a:r>
                          <a:endParaRPr lang="en-GB" sz="2400" b="1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0" marR="0" marT="0" marB="0" anchor="ctr"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3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2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3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3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n-US" sz="2400" b="1" i="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2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3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4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5" name="Táblázat 16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71427291"/>
                  </p:ext>
                </p:extLst>
              </p:nvPr>
            </p:nvGraphicFramePr>
            <p:xfrm>
              <a:off x="4112037" y="3817620"/>
              <a:ext cx="2926080" cy="29260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6576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6"/>
                          <a:stretch>
                            <a:fillRect r="-711667" b="-7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3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2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3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3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6"/>
                          <a:stretch>
                            <a:fillRect t="-701667" r="-711667" b="-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2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3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4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7" name="Title 1"/>
          <p:cNvSpPr>
            <a:spLocks noGrp="1"/>
          </p:cNvSpPr>
          <p:nvPr>
            <p:ph type="title"/>
          </p:nvPr>
        </p:nvSpPr>
        <p:spPr>
          <a:xfrm>
            <a:off x="38100" y="50799"/>
            <a:ext cx="12192000" cy="756000"/>
          </a:xfrm>
        </p:spPr>
        <p:txBody>
          <a:bodyPr/>
          <a:lstStyle/>
          <a:p>
            <a:r>
              <a:rPr lang="en-US" dirty="0" smtClean="0"/>
              <a:t>Cohen’s algorithm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Rectangle 87"/>
              <p:cNvSpPr/>
              <p:nvPr/>
            </p:nvSpPr>
            <p:spPr>
              <a:xfrm>
                <a:off x="7042941" y="2353651"/>
                <a:ext cx="767559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⊗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8" name="Rectangle 8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2941" y="2353651"/>
                <a:ext cx="767559" cy="461665"/>
              </a:xfrm>
              <a:prstGeom prst="rect">
                <a:avLst/>
              </a:prstGeom>
              <a:blipFill>
                <a:blip r:embed="rId7"/>
                <a:stretch>
                  <a:fillRect b="-9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0446035" y="4110335"/>
                <a:ext cx="163166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dirty="0" smtClean="0"/>
                  <a:t>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</a:rPr>
                      <m:t>𝒕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sz="2400" b="1">
                            <a:latin typeface="Cambria Math" panose="02040503050406030204" pitchFamily="18" charset="0"/>
                          </a:rPr>
                          <m:t>𝐂</m:t>
                        </m:r>
                      </m:e>
                    </m:nary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46035" y="4110335"/>
                <a:ext cx="1631665" cy="461665"/>
              </a:xfrm>
              <a:prstGeom prst="rect">
                <a:avLst/>
              </a:prstGeom>
              <a:blipFill>
                <a:blip r:embed="rId8"/>
                <a:stretch>
                  <a:fillRect t="-130263" r="-23596" b="-194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9" name="Táblázat 165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7442207" y="3810532"/>
              <a:ext cx="2926080" cy="29260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6576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sz="2400" b="1" i="0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𝐂</m:t>
                              </m:r>
                            </m:oMath>
                          </a14:m>
                          <a:r>
                            <a:rPr lang="en-GB" sz="2400" b="1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</a:t>
                          </a:r>
                          <a:endParaRPr lang="en-GB" sz="2400" b="1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0" marR="0" marT="0" marB="0" anchor="ctr"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2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n-US" sz="2400" b="1" i="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2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9" name="Táblázat 16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77705810"/>
                  </p:ext>
                </p:extLst>
              </p:nvPr>
            </p:nvGraphicFramePr>
            <p:xfrm>
              <a:off x="7442207" y="3810532"/>
              <a:ext cx="2926080" cy="29260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6576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9"/>
                          <a:stretch>
                            <a:fillRect r="-713333" b="-7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2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9"/>
                          <a:stretch>
                            <a:fillRect t="-701667" r="-713333" b="-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2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982108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áblázat 165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1218595" y="3815115"/>
              <a:ext cx="2926080" cy="29260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6576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n-US" sz="2400" b="1" i="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𝐋</m:t>
                                </m:r>
                                <m:r>
                                  <a:rPr lang="en-US" sz="2400" b="1" i="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en-GB" sz="2400" b="1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0" marR="0" marT="0" marB="0" anchor="ctr"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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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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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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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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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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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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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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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áblázat 16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74071209"/>
                  </p:ext>
                </p:extLst>
              </p:nvPr>
            </p:nvGraphicFramePr>
            <p:xfrm>
              <a:off x="1218595" y="3815115"/>
              <a:ext cx="2926080" cy="29260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6576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2"/>
                          <a:stretch>
                            <a:fillRect t="-26667" r="-713333" b="-75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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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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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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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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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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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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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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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áblázat 165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4114800" y="920601"/>
              <a:ext cx="2926080" cy="29260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6576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n-US" sz="2400" b="1" i="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𝐔</m:t>
                                </m:r>
                                <m:r>
                                  <a:rPr lang="en-US" sz="2400" b="1" i="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en-GB" sz="2400" b="1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0" marR="0" marT="0" marB="0" anchor="ctr"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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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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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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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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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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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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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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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áblázat 16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32226225"/>
                  </p:ext>
                </p:extLst>
              </p:nvPr>
            </p:nvGraphicFramePr>
            <p:xfrm>
              <a:off x="4114800" y="920601"/>
              <a:ext cx="2926080" cy="29260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6576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3"/>
                          <a:stretch>
                            <a:fillRect t="-26667" r="-711667" b="-75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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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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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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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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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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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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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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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Cohen’s algorithm: masking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489966" y="958353"/>
            <a:ext cx="3276706" cy="2731256"/>
            <a:chOff x="1143000" y="1494858"/>
            <a:chExt cx="3692517" cy="3077850"/>
          </a:xfrm>
        </p:grpSpPr>
        <p:cxnSp>
          <p:nvCxnSpPr>
            <p:cNvPr id="14" name="Görbe összekötő 49"/>
            <p:cNvCxnSpPr>
              <a:stCxn id="31" idx="0"/>
              <a:endCxn id="58" idx="1"/>
            </p:cNvCxnSpPr>
            <p:nvPr/>
          </p:nvCxnSpPr>
          <p:spPr>
            <a:xfrm rot="16200000" flipH="1">
              <a:off x="2110151" y="762246"/>
              <a:ext cx="40500" cy="1525038"/>
            </a:xfrm>
            <a:prstGeom prst="curvedConnector3">
              <a:avLst>
                <a:gd name="adj1" fmla="val -588289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örbe összekötő 58"/>
            <p:cNvCxnSpPr>
              <a:stCxn id="45" idx="6"/>
              <a:endCxn id="44" idx="6"/>
            </p:cNvCxnSpPr>
            <p:nvPr/>
          </p:nvCxnSpPr>
          <p:spPr>
            <a:xfrm flipH="1">
              <a:off x="3127375" y="1751708"/>
              <a:ext cx="12725" cy="1160712"/>
            </a:xfrm>
            <a:prstGeom prst="curvedConnector3">
              <a:avLst>
                <a:gd name="adj1" fmla="val -1297446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örbe összekötő 61"/>
            <p:cNvCxnSpPr>
              <a:stCxn id="46" idx="6"/>
              <a:endCxn id="47" idx="0"/>
            </p:cNvCxnSpPr>
            <p:nvPr/>
          </p:nvCxnSpPr>
          <p:spPr>
            <a:xfrm>
              <a:off x="3184139" y="1666104"/>
              <a:ext cx="1478419" cy="1188239"/>
            </a:xfrm>
            <a:prstGeom prst="curvedConnector2">
              <a:avLst/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örbe összekötő 64"/>
            <p:cNvCxnSpPr>
              <a:stCxn id="48" idx="4"/>
              <a:endCxn id="54" idx="7"/>
            </p:cNvCxnSpPr>
            <p:nvPr/>
          </p:nvCxnSpPr>
          <p:spPr>
            <a:xfrm rot="5400000">
              <a:off x="3357167" y="2978320"/>
              <a:ext cx="1082408" cy="1521697"/>
            </a:xfrm>
            <a:prstGeom prst="curvedConnector3">
              <a:avLst>
                <a:gd name="adj1" fmla="val 14954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örbe összekötő 67"/>
            <p:cNvCxnSpPr>
              <a:stCxn id="43" idx="3"/>
              <a:endCxn id="41" idx="5"/>
            </p:cNvCxnSpPr>
            <p:nvPr/>
          </p:nvCxnSpPr>
          <p:spPr>
            <a:xfrm rot="5400000">
              <a:off x="2162165" y="3771371"/>
              <a:ext cx="9539" cy="1415904"/>
            </a:xfrm>
            <a:prstGeom prst="curvedConnector3">
              <a:avLst>
                <a:gd name="adj1" fmla="val 2579379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örbe összekötő 74"/>
            <p:cNvCxnSpPr>
              <a:stCxn id="51" idx="3"/>
              <a:endCxn id="37" idx="5"/>
            </p:cNvCxnSpPr>
            <p:nvPr/>
          </p:nvCxnSpPr>
          <p:spPr>
            <a:xfrm rot="5400000" flipH="1">
              <a:off x="2149181" y="2386735"/>
              <a:ext cx="62558" cy="1414296"/>
            </a:xfrm>
            <a:prstGeom prst="curvedConnector3">
              <a:avLst>
                <a:gd name="adj1" fmla="val -378062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örbe összekötő 78"/>
            <p:cNvCxnSpPr>
              <a:stCxn id="52" idx="4"/>
              <a:endCxn id="39" idx="0"/>
            </p:cNvCxnSpPr>
            <p:nvPr/>
          </p:nvCxnSpPr>
          <p:spPr>
            <a:xfrm rot="5400000">
              <a:off x="1638930" y="2870318"/>
              <a:ext cx="1036496" cy="1677901"/>
            </a:xfrm>
            <a:prstGeom prst="curvedConnector3">
              <a:avLst>
                <a:gd name="adj1" fmla="val 50000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örbe összekötő 82"/>
            <p:cNvCxnSpPr>
              <a:stCxn id="50" idx="7"/>
              <a:endCxn id="49" idx="1"/>
            </p:cNvCxnSpPr>
            <p:nvPr/>
          </p:nvCxnSpPr>
          <p:spPr>
            <a:xfrm rot="5400000" flipH="1" flipV="1">
              <a:off x="3832189" y="2350156"/>
              <a:ext cx="10655" cy="1323339"/>
            </a:xfrm>
            <a:prstGeom prst="curvedConnector3">
              <a:avLst>
                <a:gd name="adj1" fmla="val 2051506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örbe összekötő 86"/>
            <p:cNvCxnSpPr>
              <a:stCxn id="34" idx="2"/>
              <a:endCxn id="32" idx="2"/>
            </p:cNvCxnSpPr>
            <p:nvPr/>
          </p:nvCxnSpPr>
          <p:spPr>
            <a:xfrm rot="10800000">
              <a:off x="1152454" y="1697867"/>
              <a:ext cx="5557" cy="1264268"/>
            </a:xfrm>
            <a:prstGeom prst="curvedConnector3">
              <a:avLst>
                <a:gd name="adj1" fmla="val 6013496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örbe összekötő 90"/>
            <p:cNvCxnSpPr>
              <a:stCxn id="36" idx="2"/>
              <a:endCxn id="38" idx="2"/>
            </p:cNvCxnSpPr>
            <p:nvPr/>
          </p:nvCxnSpPr>
          <p:spPr>
            <a:xfrm rot="10800000" flipV="1">
              <a:off x="1150726" y="3090892"/>
              <a:ext cx="13634" cy="1262816"/>
            </a:xfrm>
            <a:prstGeom prst="curvedConnector3">
              <a:avLst>
                <a:gd name="adj1" fmla="val 2428737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Ellipszis 4"/>
            <p:cNvSpPr/>
            <p:nvPr/>
          </p:nvSpPr>
          <p:spPr>
            <a:xfrm>
              <a:off x="2988220" y="4374462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25" name="Ellipszis 5"/>
            <p:cNvSpPr/>
            <p:nvPr/>
          </p:nvSpPr>
          <p:spPr>
            <a:xfrm>
              <a:off x="4635558" y="2999720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26" name="Ellipszis 6"/>
            <p:cNvSpPr/>
            <p:nvPr/>
          </p:nvSpPr>
          <p:spPr>
            <a:xfrm>
              <a:off x="1288958" y="2999720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27" name="Ellipszis 7"/>
            <p:cNvSpPr/>
            <p:nvPr/>
          </p:nvSpPr>
          <p:spPr>
            <a:xfrm>
              <a:off x="2988220" y="2999720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28" name="Ellipszis 10"/>
            <p:cNvSpPr/>
            <p:nvPr/>
          </p:nvSpPr>
          <p:spPr>
            <a:xfrm>
              <a:off x="1288958" y="1639104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29" name="Ellipszis 11"/>
            <p:cNvSpPr/>
            <p:nvPr/>
          </p:nvSpPr>
          <p:spPr>
            <a:xfrm>
              <a:off x="2988220" y="1639104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30" name="Ellipszis 12"/>
            <p:cNvSpPr/>
            <p:nvPr/>
          </p:nvSpPr>
          <p:spPr>
            <a:xfrm>
              <a:off x="1288958" y="4374462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31" name="Ellipszis 10"/>
            <p:cNvSpPr/>
            <p:nvPr/>
          </p:nvSpPr>
          <p:spPr>
            <a:xfrm>
              <a:off x="1340882" y="1504515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32" name="Ellipszis 10"/>
            <p:cNvSpPr/>
            <p:nvPr/>
          </p:nvSpPr>
          <p:spPr>
            <a:xfrm>
              <a:off x="1152453" y="1670867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33" name="Ellipszis 10"/>
            <p:cNvSpPr/>
            <p:nvPr/>
          </p:nvSpPr>
          <p:spPr>
            <a:xfrm>
              <a:off x="1425462" y="1676006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34" name="Ellipszis 10"/>
            <p:cNvSpPr/>
            <p:nvPr/>
          </p:nvSpPr>
          <p:spPr>
            <a:xfrm>
              <a:off x="1158010" y="2935135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35" name="Ellipszis 10"/>
            <p:cNvSpPr/>
            <p:nvPr/>
          </p:nvSpPr>
          <p:spPr>
            <a:xfrm>
              <a:off x="1418318" y="2935512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36" name="Ellipszis 10"/>
            <p:cNvSpPr/>
            <p:nvPr/>
          </p:nvSpPr>
          <p:spPr>
            <a:xfrm>
              <a:off x="1164360" y="3063892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37" name="Ellipszis 10"/>
            <p:cNvSpPr/>
            <p:nvPr/>
          </p:nvSpPr>
          <p:spPr>
            <a:xfrm>
              <a:off x="1427220" y="3016512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38" name="Ellipszis 12"/>
            <p:cNvSpPr/>
            <p:nvPr/>
          </p:nvSpPr>
          <p:spPr>
            <a:xfrm>
              <a:off x="1150726" y="4326708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39" name="Ellipszis 12"/>
            <p:cNvSpPr/>
            <p:nvPr/>
          </p:nvSpPr>
          <p:spPr>
            <a:xfrm>
              <a:off x="1291227" y="4227516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40" name="Ellipszis 12"/>
            <p:cNvSpPr/>
            <p:nvPr/>
          </p:nvSpPr>
          <p:spPr>
            <a:xfrm>
              <a:off x="1408127" y="4293769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41" name="Ellipszis 12"/>
            <p:cNvSpPr/>
            <p:nvPr/>
          </p:nvSpPr>
          <p:spPr>
            <a:xfrm>
              <a:off x="1412890" y="4438001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42" name="Ellipszis 12"/>
            <p:cNvSpPr/>
            <p:nvPr/>
          </p:nvSpPr>
          <p:spPr>
            <a:xfrm>
              <a:off x="2866978" y="4293755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43" name="Ellipszis 12"/>
            <p:cNvSpPr/>
            <p:nvPr/>
          </p:nvSpPr>
          <p:spPr>
            <a:xfrm>
              <a:off x="2866978" y="4428462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44" name="Ellipszis 7"/>
            <p:cNvSpPr/>
            <p:nvPr/>
          </p:nvSpPr>
          <p:spPr>
            <a:xfrm>
              <a:off x="3073375" y="2885420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45" name="Ellipszis 11"/>
            <p:cNvSpPr/>
            <p:nvPr/>
          </p:nvSpPr>
          <p:spPr>
            <a:xfrm>
              <a:off x="3086100" y="1724708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46" name="Ellipszis 11"/>
            <p:cNvSpPr/>
            <p:nvPr/>
          </p:nvSpPr>
          <p:spPr>
            <a:xfrm>
              <a:off x="3130139" y="1639104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47" name="Ellipszis 5"/>
            <p:cNvSpPr/>
            <p:nvPr/>
          </p:nvSpPr>
          <p:spPr>
            <a:xfrm>
              <a:off x="4635558" y="2854343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48" name="Ellipszis 5"/>
            <p:cNvSpPr/>
            <p:nvPr/>
          </p:nvSpPr>
          <p:spPr>
            <a:xfrm>
              <a:off x="4632218" y="3143966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49" name="Ellipszis 5"/>
            <p:cNvSpPr/>
            <p:nvPr/>
          </p:nvSpPr>
          <p:spPr>
            <a:xfrm>
              <a:off x="4491278" y="2998589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50" name="Ellipszis 7"/>
            <p:cNvSpPr/>
            <p:nvPr/>
          </p:nvSpPr>
          <p:spPr>
            <a:xfrm>
              <a:off x="3129755" y="3009244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51" name="Ellipszis 7"/>
            <p:cNvSpPr/>
            <p:nvPr/>
          </p:nvSpPr>
          <p:spPr>
            <a:xfrm>
              <a:off x="2879700" y="3079070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52" name="Ellipszis 7"/>
            <p:cNvSpPr/>
            <p:nvPr/>
          </p:nvSpPr>
          <p:spPr>
            <a:xfrm>
              <a:off x="2969128" y="3137020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53" name="Ellipszis 28"/>
            <p:cNvSpPr/>
            <p:nvPr/>
          </p:nvSpPr>
          <p:spPr>
            <a:xfrm>
              <a:off x="1143000" y="2855474"/>
              <a:ext cx="345917" cy="342492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hu-HU" sz="3600" b="1" dirty="0" smtClean="0">
                  <a:solidFill>
                    <a:schemeClr val="tx1"/>
                  </a:solidFill>
                  <a:sym typeface="Wingdings" panose="05000000000000000000" pitchFamily="2" charset="2"/>
                </a:rPr>
                <a:t></a:t>
              </a:r>
              <a:endParaRPr lang="hu-HU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54" name="Ellipszis 29"/>
            <p:cNvSpPr/>
            <p:nvPr/>
          </p:nvSpPr>
          <p:spPr>
            <a:xfrm>
              <a:off x="2842262" y="4230216"/>
              <a:ext cx="345917" cy="342492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hu-HU" sz="3600" b="1" dirty="0" smtClean="0">
                  <a:solidFill>
                    <a:schemeClr val="tx1"/>
                  </a:solidFill>
                  <a:sym typeface="Wingdings" panose="05000000000000000000" pitchFamily="2" charset="2"/>
                </a:rPr>
                <a:t></a:t>
              </a:r>
              <a:endParaRPr lang="hu-HU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55" name="Ellipszis 30"/>
            <p:cNvSpPr/>
            <p:nvPr/>
          </p:nvSpPr>
          <p:spPr>
            <a:xfrm>
              <a:off x="4489600" y="2855474"/>
              <a:ext cx="345917" cy="342492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hu-HU" sz="3600" b="1" dirty="0" smtClean="0">
                  <a:solidFill>
                    <a:schemeClr val="tx1"/>
                  </a:solidFill>
                  <a:sym typeface="Wingdings" panose="05000000000000000000" pitchFamily="2" charset="2"/>
                </a:rPr>
                <a:t></a:t>
              </a:r>
              <a:endParaRPr lang="hu-HU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56" name="Ellipszis 31"/>
            <p:cNvSpPr/>
            <p:nvPr/>
          </p:nvSpPr>
          <p:spPr>
            <a:xfrm>
              <a:off x="2842262" y="2855474"/>
              <a:ext cx="345917" cy="342492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hu-HU" sz="3600" b="1" dirty="0" smtClean="0">
                  <a:solidFill>
                    <a:schemeClr val="tx1"/>
                  </a:solidFill>
                  <a:sym typeface="Wingdings" panose="05000000000000000000" pitchFamily="2" charset="2"/>
                </a:rPr>
                <a:t></a:t>
              </a:r>
              <a:endParaRPr lang="hu-HU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57" name="Ellipszis 34"/>
            <p:cNvSpPr/>
            <p:nvPr/>
          </p:nvSpPr>
          <p:spPr>
            <a:xfrm>
              <a:off x="1143000" y="1494858"/>
              <a:ext cx="345917" cy="342492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hu-HU" sz="3600" b="1" dirty="0" smtClean="0">
                  <a:solidFill>
                    <a:schemeClr val="tx1"/>
                  </a:solidFill>
                  <a:sym typeface="Wingdings" panose="05000000000000000000" pitchFamily="2" charset="2"/>
                </a:rPr>
                <a:t></a:t>
              </a:r>
              <a:endParaRPr lang="hu-HU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58" name="Ellipszis 35"/>
            <p:cNvSpPr/>
            <p:nvPr/>
          </p:nvSpPr>
          <p:spPr>
            <a:xfrm>
              <a:off x="2842262" y="1494858"/>
              <a:ext cx="345917" cy="342492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hu-HU" sz="3600" b="1" dirty="0" smtClean="0">
                  <a:solidFill>
                    <a:schemeClr val="tx1"/>
                  </a:solidFill>
                  <a:sym typeface="Wingdings" panose="05000000000000000000" pitchFamily="2" charset="2"/>
                </a:rPr>
                <a:t></a:t>
              </a:r>
              <a:endParaRPr lang="hu-HU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59" name="Ellipszis 36"/>
            <p:cNvSpPr/>
            <p:nvPr/>
          </p:nvSpPr>
          <p:spPr>
            <a:xfrm>
              <a:off x="1143000" y="4230216"/>
              <a:ext cx="345917" cy="342492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hu-HU" sz="3600" b="1" dirty="0" smtClean="0">
                  <a:solidFill>
                    <a:schemeClr val="tx1"/>
                  </a:solidFill>
                  <a:sym typeface="Wingdings" panose="05000000000000000000" pitchFamily="2" charset="2"/>
                </a:rPr>
                <a:t></a:t>
              </a:r>
              <a:endParaRPr lang="hu-HU" sz="3600" b="1" dirty="0">
                <a:solidFill>
                  <a:schemeClr val="tx1"/>
                </a:solidFill>
              </a:endParaRPr>
            </a:p>
          </p:txBody>
        </p:sp>
        <p:cxnSp>
          <p:nvCxnSpPr>
            <p:cNvPr id="60" name="Görbe összekötő 78"/>
            <p:cNvCxnSpPr>
              <a:stCxn id="58" idx="4"/>
              <a:endCxn id="53" idx="0"/>
            </p:cNvCxnSpPr>
            <p:nvPr/>
          </p:nvCxnSpPr>
          <p:spPr>
            <a:xfrm rot="5400000">
              <a:off x="1656528" y="1496781"/>
              <a:ext cx="1018124" cy="1699262"/>
            </a:xfrm>
            <a:prstGeom prst="curvedConnector3">
              <a:avLst>
                <a:gd name="adj1" fmla="val 50000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örbe összekötő 78"/>
            <p:cNvCxnSpPr>
              <a:stCxn id="53" idx="4"/>
              <a:endCxn id="54" idx="0"/>
            </p:cNvCxnSpPr>
            <p:nvPr/>
          </p:nvCxnSpPr>
          <p:spPr>
            <a:xfrm rot="16200000" flipH="1">
              <a:off x="1649465" y="2864460"/>
              <a:ext cx="1032250" cy="1699262"/>
            </a:xfrm>
            <a:prstGeom prst="curvedConnector3">
              <a:avLst>
                <a:gd name="adj1" fmla="val 74606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2" name="Táblázat 165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4114800" y="3815115"/>
              <a:ext cx="2926080" cy="29260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6576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sz="2400" b="1" i="0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𝐂</m:t>
                              </m:r>
                            </m:oMath>
                          </a14:m>
                          <a:r>
                            <a:rPr lang="en-GB" sz="2400" b="1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</a:t>
                          </a:r>
                          <a:endParaRPr lang="en-GB" sz="2400" b="1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0" marR="0" marT="0" marB="0" anchor="ctr"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2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n-US" sz="2400" b="1" i="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2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2" name="Táblázat 165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4114800" y="3815115"/>
              <a:ext cx="2926080" cy="29260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6576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  <a:blipFill>
                          <a:blip r:embed="rId4"/>
                          <a:stretch>
                            <a:fillRect r="-711667" b="-72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2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  <a:blipFill>
                          <a:blip r:embed="rId4"/>
                          <a:stretch>
                            <a:fillRect t="-701667" r="-711667" b="-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2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Rectangle 62"/>
              <p:cNvSpPr/>
              <p:nvPr/>
            </p:nvSpPr>
            <p:spPr>
              <a:xfrm>
                <a:off x="7239000" y="4076700"/>
                <a:ext cx="254268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𝐂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𝐀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>
                          <a:latin typeface="Cambria Math" panose="02040503050406030204" pitchFamily="18" charset="0"/>
                        </a:rPr>
                        <m:t>𝐋</m:t>
                      </m:r>
                      <m:r>
                        <a:rPr lang="en-US" sz="2400" b="1" i="1">
                          <a:latin typeface="Cambria Math" panose="02040503050406030204" pitchFamily="18" charset="0"/>
                        </a:rPr>
                        <m:t>⊕.⊗</m:t>
                      </m:r>
                      <m:r>
                        <a:rPr lang="en-US" sz="2400" b="1">
                          <a:latin typeface="Cambria Math" panose="02040503050406030204" pitchFamily="18" charset="0"/>
                        </a:rPr>
                        <m:t>𝐔</m:t>
                      </m:r>
                      <m:r>
                        <a:rPr lang="en-US" sz="2400" b="1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3" name="Rectangle 6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9000" y="4076700"/>
                <a:ext cx="2542684" cy="461665"/>
              </a:xfrm>
              <a:prstGeom prst="rect">
                <a:avLst/>
              </a:prstGeom>
              <a:blipFill>
                <a:blip r:embed="rId5"/>
                <a:stretch>
                  <a:fillRect b="-1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ectangle 63"/>
              <p:cNvSpPr/>
              <p:nvPr/>
            </p:nvSpPr>
            <p:spPr>
              <a:xfrm>
                <a:off x="7694509" y="4538365"/>
                <a:ext cx="163166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dirty="0" smtClean="0"/>
                  <a:t>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</a:rPr>
                      <m:t>𝒕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sz="2400" b="1">
                            <a:latin typeface="Cambria Math" panose="02040503050406030204" pitchFamily="18" charset="0"/>
                          </a:rPr>
                          <m:t>𝐂</m:t>
                        </m:r>
                      </m:e>
                    </m:nary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64" name="Rectangle 6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4509" y="4538365"/>
                <a:ext cx="1631665" cy="461665"/>
              </a:xfrm>
              <a:prstGeom prst="rect">
                <a:avLst/>
              </a:prstGeom>
              <a:blipFill>
                <a:blip r:embed="rId6"/>
                <a:stretch>
                  <a:fillRect t="-130263" r="-23507" b="-194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64422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 algorithms in </a:t>
            </a:r>
            <a:r>
              <a:rPr lang="en-US" dirty="0" err="1" smtClean="0"/>
              <a:t>GraphBLAS</a:t>
            </a:r>
            <a:endParaRPr lang="hu-HU" dirty="0"/>
          </a:p>
        </p:txBody>
      </p:sp>
      <p:sp>
        <p:nvSpPr>
          <p:cNvPr id="3" name="Cím 3"/>
          <p:cNvSpPr txBox="1">
            <a:spLocks/>
          </p:cNvSpPr>
          <p:nvPr/>
        </p:nvSpPr>
        <p:spPr>
          <a:xfrm>
            <a:off x="0" y="4197345"/>
            <a:ext cx="12192000" cy="136207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anchor="ctr" anchorCtr="0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 kern="1200" cap="none" baseline="0">
                <a:solidFill>
                  <a:schemeClr val="tx2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F8F8F8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F8F8F8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F8F8F8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F8F8F8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F8F8F8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F8F8F8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F8F8F8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F8F8F8"/>
                </a:solidFill>
                <a:latin typeface="Calibri" pitchFamily="34" charset="0"/>
              </a:defRPr>
            </a:lvl9pPr>
          </a:lstStyle>
          <a:p>
            <a:pPr defTabSz="914400"/>
            <a:r>
              <a:rPr lang="en-US" b="0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Triangle count / Sandia algorithm </a:t>
            </a:r>
            <a:endParaRPr lang="hu-HU" b="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2051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Sandia algorithm</a:t>
            </a:r>
            <a:endParaRPr lang="en-US" dirty="0"/>
          </a:p>
        </p:txBody>
      </p:sp>
      <p:sp>
        <p:nvSpPr>
          <p:cNvPr id="6" name="Téglalap 6"/>
          <p:cNvSpPr/>
          <p:nvPr/>
        </p:nvSpPr>
        <p:spPr>
          <a:xfrm>
            <a:off x="779290" y="5981072"/>
            <a:ext cx="112222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M.M. Wolf et al. (Sandia National Laboratories):</a:t>
            </a:r>
            <a:r>
              <a:rPr lang="en-US" sz="2400" i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sz="2400" i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400" i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Fast </a:t>
            </a:r>
            <a:r>
              <a:rPr lang="en-US" sz="24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linear algebra-based triangle counting with </a:t>
            </a:r>
            <a:r>
              <a:rPr lang="en-US" sz="2400" i="1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KokkosKernels</a:t>
            </a:r>
            <a:r>
              <a:rPr lang="en-US" sz="2400" i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HPEC 2017</a:t>
            </a:r>
            <a:endParaRPr lang="en-US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6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24" y="5977423"/>
            <a:ext cx="617397" cy="79898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artalom helye 2"/>
              <p:cNvSpPr txBox="1">
                <a:spLocks/>
              </p:cNvSpPr>
              <p:nvPr/>
            </p:nvSpPr>
            <p:spPr>
              <a:xfrm>
                <a:off x="190500" y="857255"/>
                <a:ext cx="11811000" cy="4972046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>
                      <a:lumMod val="95000"/>
                      <a:lumOff val="5000"/>
                    </a:schemeClr>
                  </a:buClr>
                  <a:buFont typeface="Wingdings" pitchFamily="2" charset="2"/>
                  <a:buChar char="§"/>
                  <a:defRPr sz="3200" kern="120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defRPr>
                </a:lvl1pPr>
                <a:lvl2pPr marL="742950" indent="-28575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>
                      <a:lumMod val="95000"/>
                      <a:lumOff val="5000"/>
                    </a:schemeClr>
                  </a:buClr>
                  <a:buFont typeface="Courier New" pitchFamily="49" charset="0"/>
                  <a:buChar char="o"/>
                  <a:defRPr sz="2800" kern="120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defRPr>
                </a:lvl2pPr>
                <a:lvl3pPr marL="1143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Tx/>
                  <a:buFont typeface="Arial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defRPr>
                </a:lvl3pPr>
                <a:lvl4pPr marL="1600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Tx/>
                  <a:buFont typeface="Arial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defRPr>
                </a:lvl4pPr>
                <a:lvl5pPr marL="20574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Tx/>
                  <a:buFont typeface="Arial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defTabSz="914400">
                  <a:buFont typeface="Wingdings" pitchFamily="2" charset="2"/>
                  <a:buNone/>
                  <a:tabLst>
                    <a:tab pos="3886200" algn="l"/>
                  </a:tabLst>
                </a:pPr>
                <a:r>
                  <a:rPr lang="en-US" sz="2800" dirty="0" smtClean="0">
                    <a:latin typeface="+mj-lt"/>
                    <a:ea typeface="Cambria Math" panose="02040503050406030204" pitchFamily="18" charset="0"/>
                  </a:rPr>
                  <a:t>Input:</a:t>
                </a:r>
                <a:r>
                  <a:rPr lang="en-US" sz="2800" dirty="0" smtClean="0">
                    <a:ea typeface="Cambria Math" panose="02040503050406030204" pitchFamily="18" charset="0"/>
                  </a:rPr>
                  <a:t> adjacency matrix </a:t>
                </a:r>
                <a14:m>
                  <m:oMath xmlns:m="http://schemas.openxmlformats.org/officeDocument/2006/math">
                    <m:r>
                      <a:rPr lang="en-US" sz="2800" b="1">
                        <a:latin typeface="Cambria Math" panose="02040503050406030204" pitchFamily="18" charset="0"/>
                      </a:rPr>
                      <m:t>𝐀</m:t>
                    </m:r>
                  </m:oMath>
                </a14:m>
                <a:endParaRPr lang="en-US" sz="2800" dirty="0" smtClean="0">
                  <a:ea typeface="Cambria Math" panose="02040503050406030204" pitchFamily="18" charset="0"/>
                </a:endParaRPr>
              </a:p>
              <a:p>
                <a:pPr marL="0" indent="0" defTabSz="914400">
                  <a:buFont typeface="Wingdings" pitchFamily="2" charset="2"/>
                  <a:buNone/>
                  <a:tabLst>
                    <a:tab pos="3886200" algn="l"/>
                  </a:tabLst>
                </a:pPr>
                <a:r>
                  <a:rPr lang="en-US" sz="2800" dirty="0" smtClean="0">
                    <a:latin typeface="+mj-lt"/>
                    <a:ea typeface="Cambria Math" panose="02040503050406030204" pitchFamily="18" charset="0"/>
                  </a:rPr>
                  <a:t>Output:</a:t>
                </a:r>
                <a:r>
                  <a:rPr lang="en-US" sz="2800" dirty="0" smtClean="0">
                    <a:ea typeface="Cambria Math" panose="02040503050406030204" pitchFamily="18" charset="0"/>
                  </a:rPr>
                  <a:t> triangle count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𝒕</m:t>
                    </m:r>
                  </m:oMath>
                </a14:m>
                <a:endParaRPr lang="en-US" sz="2800" i="1" dirty="0" smtClean="0">
                  <a:ea typeface="Cambria Math" panose="02040503050406030204" pitchFamily="18" charset="0"/>
                </a:endParaRPr>
              </a:p>
              <a:p>
                <a:pPr marL="0" indent="0" defTabSz="914400">
                  <a:buNone/>
                  <a:tabLst>
                    <a:tab pos="3886200" algn="l"/>
                  </a:tabLst>
                </a:pPr>
                <a:r>
                  <a:rPr lang="en-US" sz="2800" dirty="0">
                    <a:latin typeface="+mj-lt"/>
                    <a:ea typeface="Cambria Math" panose="02040503050406030204" pitchFamily="18" charset="0"/>
                  </a:rPr>
                  <a:t>Workspace:</a:t>
                </a:r>
                <a:r>
                  <a:rPr lang="en-US" sz="2800" dirty="0">
                    <a:ea typeface="Cambria Math" panose="02040503050406030204" pitchFamily="18" charset="0"/>
                  </a:rPr>
                  <a:t> </a:t>
                </a:r>
                <a:r>
                  <a:rPr lang="en-US" sz="2800" dirty="0" smtClean="0">
                    <a:ea typeface="Cambria Math" panose="02040503050406030204" pitchFamily="18" charset="0"/>
                  </a:rPr>
                  <a:t>matrices </a:t>
                </a:r>
                <a14:m>
                  <m:oMath xmlns:m="http://schemas.openxmlformats.org/officeDocument/2006/math"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𝐋</m:t>
                    </m:r>
                  </m:oMath>
                </a14:m>
                <a:r>
                  <a:rPr lang="en-US" sz="2800" dirty="0">
                    <a:ea typeface="Cambria Math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800" b="1">
                        <a:latin typeface="Cambria Math" panose="02040503050406030204" pitchFamily="18" charset="0"/>
                      </a:rPr>
                      <m:t>𝐔</m:t>
                    </m:r>
                  </m:oMath>
                </a14:m>
                <a:r>
                  <a:rPr lang="en-US" sz="2800" dirty="0">
                    <a:ea typeface="Cambria Math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𝐁</m:t>
                    </m:r>
                  </m:oMath>
                </a14:m>
                <a:r>
                  <a:rPr lang="en-US" sz="2800" dirty="0">
                    <a:ea typeface="Cambria Math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𝐂</m:t>
                    </m:r>
                  </m:oMath>
                </a14:m>
                <a:endParaRPr lang="en-US" sz="2800" dirty="0" smtClean="0">
                  <a:ea typeface="Cambria Math" panose="02040503050406030204" pitchFamily="18" charset="0"/>
                </a:endParaRPr>
              </a:p>
              <a:p>
                <a:pPr marL="0" indent="0" defTabSz="914400">
                  <a:buFont typeface="Wingdings" pitchFamily="2" charset="2"/>
                  <a:buNone/>
                  <a:tabLst>
                    <a:tab pos="3886200" algn="l"/>
                  </a:tabLst>
                </a:pPr>
                <a:endParaRPr lang="en-US" sz="2800" dirty="0">
                  <a:ea typeface="Cambria Math" panose="02040503050406030204" pitchFamily="18" charset="0"/>
                </a:endParaRPr>
              </a:p>
              <a:p>
                <a:pPr marL="514350" indent="-514350" defTabSz="914400">
                  <a:buFont typeface="+mj-lt"/>
                  <a:buAutoNum type="arabicPeriod"/>
                  <a:tabLst>
                    <a:tab pos="4060825" algn="l"/>
                  </a:tabLst>
                </a:pPr>
                <a:r>
                  <a:rPr lang="en-US" sz="2800" dirty="0" smtClean="0"/>
                  <a:t> </a:t>
                </a:r>
                <a14:m>
                  <m:oMath xmlns:m="http://schemas.openxmlformats.org/officeDocument/2006/math"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𝐋</m:t>
                    </m:r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tril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0" smtClean="0">
                            <a:latin typeface="Cambria Math" panose="02040503050406030204" pitchFamily="18" charset="0"/>
                          </a:rPr>
                          <m:t>𝐀</m:t>
                        </m:r>
                      </m:e>
                    </m:d>
                  </m:oMath>
                </a14:m>
                <a:r>
                  <a:rPr lang="en-US" sz="2800" dirty="0" smtClean="0"/>
                  <a:t>	</a:t>
                </a:r>
                <a:r>
                  <a:rPr lang="en-US" sz="2800" dirty="0" smtClean="0">
                    <a:solidFill>
                      <a:schemeClr val="bg2">
                        <a:lumMod val="75000"/>
                        <a:lumOff val="25000"/>
                      </a:schemeClr>
                    </a:solidFill>
                  </a:rPr>
                  <a:t>extract the lower triangle from A</a:t>
                </a:r>
                <a:endParaRPr lang="en-US" sz="2800" b="0" dirty="0" smtClean="0"/>
              </a:p>
              <a:p>
                <a:pPr marL="514350" indent="-514350" defTabSz="914400">
                  <a:buFont typeface="+mj-lt"/>
                  <a:buAutoNum type="arabicPeriod"/>
                  <a:tabLst>
                    <a:tab pos="4060825" algn="l"/>
                  </a:tabLst>
                </a:pP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𝐂</m:t>
                    </m:r>
                    <m:d>
                      <m:dPr>
                        <m:begChr m:val="⟨"/>
                        <m:endChr m:val="⟩"/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0" smtClean="0">
                            <a:latin typeface="Cambria Math" panose="02040503050406030204" pitchFamily="18" charset="0"/>
                          </a:rPr>
                          <m:t>𝐋</m:t>
                        </m:r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𝐋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⊕.⊗</m:t>
                    </m:r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𝐋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 smtClean="0"/>
                  <a:t>	</a:t>
                </a:r>
                <a:r>
                  <a:rPr lang="en-US" sz="2800" dirty="0" smtClean="0">
                    <a:solidFill>
                      <a:schemeClr val="bg2">
                        <a:lumMod val="75000"/>
                        <a:lumOff val="25000"/>
                      </a:schemeClr>
                    </a:solidFill>
                  </a:rPr>
                  <a:t>multiply matrices L and L using mask L</a:t>
                </a:r>
              </a:p>
              <a:p>
                <a:pPr marL="514350" indent="-514350" defTabSz="914400">
                  <a:buFont typeface="+mj-lt"/>
                  <a:buAutoNum type="arabicPeriod"/>
                  <a:tabLst>
                    <a:tab pos="4060825" algn="l"/>
                  </a:tabLst>
                </a:pPr>
                <a:r>
                  <a:rPr lang="en-US" sz="2800" dirty="0" smtClean="0"/>
                  <a:t>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𝒕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sz="2800" b="1" i="0" smtClean="0">
                            <a:latin typeface="Cambria Math" panose="02040503050406030204" pitchFamily="18" charset="0"/>
                          </a:rPr>
                          <m:t>𝐂</m:t>
                        </m:r>
                      </m:e>
                    </m:nary>
                  </m:oMath>
                </a14:m>
                <a:r>
                  <a:rPr lang="en-US" sz="2800" dirty="0" smtClean="0"/>
                  <a:t>	</a:t>
                </a:r>
                <a:r>
                  <a:rPr lang="en-US" sz="2800" dirty="0" smtClean="0">
                    <a:solidFill>
                      <a:schemeClr val="bg2">
                        <a:lumMod val="75000"/>
                        <a:lumOff val="25000"/>
                      </a:schemeClr>
                    </a:solidFill>
                  </a:rPr>
                  <a:t>sum the values in C</a:t>
                </a:r>
              </a:p>
            </p:txBody>
          </p:sp>
        </mc:Choice>
        <mc:Fallback xmlns="">
          <p:sp>
            <p:nvSpPr>
              <p:cNvPr id="8" name="Tartalom hely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" y="857255"/>
                <a:ext cx="11811000" cy="4972046"/>
              </a:xfrm>
              <a:prstGeom prst="rect">
                <a:avLst/>
              </a:prstGeom>
              <a:blipFill>
                <a:blip r:embed="rId4"/>
                <a:stretch>
                  <a:fillRect l="-1290" t="-13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/>
          <p:cNvGrpSpPr/>
          <p:nvPr/>
        </p:nvGrpSpPr>
        <p:grpSpPr>
          <a:xfrm>
            <a:off x="11467788" y="38100"/>
            <a:ext cx="689487" cy="689487"/>
            <a:chOff x="3547598" y="1641987"/>
            <a:chExt cx="2514600" cy="2514600"/>
          </a:xfrm>
        </p:grpSpPr>
        <p:sp>
          <p:nvSpPr>
            <p:cNvPr id="10" name="Rounded Rectangle 9"/>
            <p:cNvSpPr/>
            <p:nvPr/>
          </p:nvSpPr>
          <p:spPr>
            <a:xfrm>
              <a:off x="4652498" y="1641987"/>
              <a:ext cx="304800" cy="2514600"/>
            </a:xfrm>
            <a:prstGeom prst="roundRect">
              <a:avLst/>
            </a:prstGeom>
            <a:solidFill>
              <a:schemeClr val="tx1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 err="1">
                <a:solidFill>
                  <a:schemeClr val="tx2"/>
                </a:solidFill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 rot="3600000">
              <a:off x="4652498" y="1641987"/>
              <a:ext cx="304800" cy="2514600"/>
            </a:xfrm>
            <a:prstGeom prst="roundRect">
              <a:avLst/>
            </a:prstGeom>
            <a:solidFill>
              <a:schemeClr val="tx1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 err="1">
                <a:solidFill>
                  <a:schemeClr val="tx2"/>
                </a:solidFill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 rot="1800000">
              <a:off x="4652498" y="1641987"/>
              <a:ext cx="304800" cy="2514600"/>
            </a:xfrm>
            <a:prstGeom prst="roundRect">
              <a:avLst/>
            </a:prstGeom>
            <a:solidFill>
              <a:schemeClr val="tx1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 err="1">
                <a:solidFill>
                  <a:schemeClr val="tx2"/>
                </a:solidFill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 rot="9000000">
              <a:off x="4652498" y="1641987"/>
              <a:ext cx="304800" cy="2514600"/>
            </a:xfrm>
            <a:prstGeom prst="roundRect">
              <a:avLst/>
            </a:prstGeom>
            <a:solidFill>
              <a:schemeClr val="tx1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 err="1">
                <a:solidFill>
                  <a:schemeClr val="tx2"/>
                </a:solidFill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 rot="5400000">
              <a:off x="4652498" y="1641987"/>
              <a:ext cx="304800" cy="2514600"/>
            </a:xfrm>
            <a:prstGeom prst="roundRect">
              <a:avLst/>
            </a:prstGeom>
            <a:solidFill>
              <a:schemeClr val="tx1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 err="1">
                <a:solidFill>
                  <a:schemeClr val="tx2"/>
                </a:solidFill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 rot="7200000">
              <a:off x="4652498" y="1641987"/>
              <a:ext cx="304800" cy="2514600"/>
            </a:xfrm>
            <a:prstGeom prst="roundRect">
              <a:avLst/>
            </a:prstGeom>
            <a:solidFill>
              <a:schemeClr val="tx1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 err="1">
                <a:solidFill>
                  <a:schemeClr val="tx2"/>
                </a:solidFill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3859691" y="1954080"/>
              <a:ext cx="1890413" cy="1890413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accent1"/>
              </a:solidFill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 err="1">
                <a:solidFill>
                  <a:schemeClr val="tx2"/>
                </a:solidFill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4039101" y="2134103"/>
              <a:ext cx="1533993" cy="1533993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 err="1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9155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áblázat 16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61635807"/>
                  </p:ext>
                </p:extLst>
              </p:nvPr>
            </p:nvGraphicFramePr>
            <p:xfrm>
              <a:off x="1218595" y="3815115"/>
              <a:ext cx="2926080" cy="29260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6576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n-US" sz="2400" b="1" i="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𝐋</m:t>
                                </m:r>
                                <m:r>
                                  <a:rPr lang="en-US" sz="2400" b="1" i="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en-GB" sz="2400" b="1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0" marR="0" marT="0" marB="0" anchor="ctr"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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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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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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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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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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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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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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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áblázat 16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61635807"/>
                  </p:ext>
                </p:extLst>
              </p:nvPr>
            </p:nvGraphicFramePr>
            <p:xfrm>
              <a:off x="1218595" y="3815115"/>
              <a:ext cx="2926080" cy="29260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6576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2"/>
                          <a:stretch>
                            <a:fillRect t="-26667" r="-713333" b="-75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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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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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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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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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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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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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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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áblázat 16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33850546"/>
                  </p:ext>
                </p:extLst>
              </p:nvPr>
            </p:nvGraphicFramePr>
            <p:xfrm>
              <a:off x="4114800" y="920601"/>
              <a:ext cx="2926080" cy="29260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6576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n-US" sz="24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𝐋</m:t>
                                </m:r>
                                <m:r>
                                  <a:rPr lang="en-US" sz="24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en-GB" sz="2400" b="1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0" marR="0" marT="0" marB="0" anchor="ctr"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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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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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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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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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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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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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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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áblázat 16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33850546"/>
                  </p:ext>
                </p:extLst>
              </p:nvPr>
            </p:nvGraphicFramePr>
            <p:xfrm>
              <a:off x="4114800" y="920601"/>
              <a:ext cx="2926080" cy="29260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6576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3"/>
                          <a:stretch>
                            <a:fillRect t="-26667" r="-711667" b="-75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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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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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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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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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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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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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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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Sandia algorithm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489966" y="958353"/>
            <a:ext cx="3276706" cy="2731256"/>
            <a:chOff x="1143000" y="1494858"/>
            <a:chExt cx="3692517" cy="3077850"/>
          </a:xfrm>
        </p:grpSpPr>
        <p:cxnSp>
          <p:nvCxnSpPr>
            <p:cNvPr id="14" name="Görbe összekötő 49"/>
            <p:cNvCxnSpPr>
              <a:stCxn id="31" idx="0"/>
              <a:endCxn id="58" idx="1"/>
            </p:cNvCxnSpPr>
            <p:nvPr/>
          </p:nvCxnSpPr>
          <p:spPr>
            <a:xfrm rot="16200000" flipH="1">
              <a:off x="2110151" y="762246"/>
              <a:ext cx="40500" cy="1525038"/>
            </a:xfrm>
            <a:prstGeom prst="curvedConnector3">
              <a:avLst>
                <a:gd name="adj1" fmla="val -588289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örbe összekötő 58"/>
            <p:cNvCxnSpPr>
              <a:stCxn id="45" idx="6"/>
              <a:endCxn id="44" idx="6"/>
            </p:cNvCxnSpPr>
            <p:nvPr/>
          </p:nvCxnSpPr>
          <p:spPr>
            <a:xfrm flipH="1">
              <a:off x="3127375" y="1751708"/>
              <a:ext cx="12725" cy="1160712"/>
            </a:xfrm>
            <a:prstGeom prst="curvedConnector3">
              <a:avLst>
                <a:gd name="adj1" fmla="val -1297446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örbe összekötő 61"/>
            <p:cNvCxnSpPr>
              <a:stCxn id="46" idx="6"/>
              <a:endCxn id="47" idx="0"/>
            </p:cNvCxnSpPr>
            <p:nvPr/>
          </p:nvCxnSpPr>
          <p:spPr>
            <a:xfrm>
              <a:off x="3184139" y="1666104"/>
              <a:ext cx="1478419" cy="1188239"/>
            </a:xfrm>
            <a:prstGeom prst="curvedConnector2">
              <a:avLst/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örbe összekötő 64"/>
            <p:cNvCxnSpPr>
              <a:stCxn id="48" idx="4"/>
              <a:endCxn id="54" idx="7"/>
            </p:cNvCxnSpPr>
            <p:nvPr/>
          </p:nvCxnSpPr>
          <p:spPr>
            <a:xfrm rot="5400000">
              <a:off x="3357167" y="2978320"/>
              <a:ext cx="1082408" cy="1521697"/>
            </a:xfrm>
            <a:prstGeom prst="curvedConnector3">
              <a:avLst>
                <a:gd name="adj1" fmla="val 14954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örbe összekötő 67"/>
            <p:cNvCxnSpPr>
              <a:stCxn id="43" idx="3"/>
              <a:endCxn id="41" idx="5"/>
            </p:cNvCxnSpPr>
            <p:nvPr/>
          </p:nvCxnSpPr>
          <p:spPr>
            <a:xfrm rot="5400000">
              <a:off x="2162165" y="3771371"/>
              <a:ext cx="9539" cy="1415904"/>
            </a:xfrm>
            <a:prstGeom prst="curvedConnector3">
              <a:avLst>
                <a:gd name="adj1" fmla="val 2579379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örbe összekötő 74"/>
            <p:cNvCxnSpPr>
              <a:stCxn id="51" idx="3"/>
              <a:endCxn id="37" idx="5"/>
            </p:cNvCxnSpPr>
            <p:nvPr/>
          </p:nvCxnSpPr>
          <p:spPr>
            <a:xfrm rot="5400000" flipH="1">
              <a:off x="2149181" y="2386735"/>
              <a:ext cx="62558" cy="1414296"/>
            </a:xfrm>
            <a:prstGeom prst="curvedConnector3">
              <a:avLst>
                <a:gd name="adj1" fmla="val -378062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örbe összekötő 78"/>
            <p:cNvCxnSpPr>
              <a:stCxn id="52" idx="4"/>
              <a:endCxn id="39" idx="0"/>
            </p:cNvCxnSpPr>
            <p:nvPr/>
          </p:nvCxnSpPr>
          <p:spPr>
            <a:xfrm rot="5400000">
              <a:off x="1638930" y="2870318"/>
              <a:ext cx="1036496" cy="1677901"/>
            </a:xfrm>
            <a:prstGeom prst="curvedConnector3">
              <a:avLst>
                <a:gd name="adj1" fmla="val 50000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örbe összekötő 82"/>
            <p:cNvCxnSpPr>
              <a:stCxn id="50" idx="7"/>
              <a:endCxn id="49" idx="1"/>
            </p:cNvCxnSpPr>
            <p:nvPr/>
          </p:nvCxnSpPr>
          <p:spPr>
            <a:xfrm rot="5400000" flipH="1" flipV="1">
              <a:off x="3832189" y="2350156"/>
              <a:ext cx="10655" cy="1323339"/>
            </a:xfrm>
            <a:prstGeom prst="curvedConnector3">
              <a:avLst>
                <a:gd name="adj1" fmla="val 2051506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örbe összekötő 86"/>
            <p:cNvCxnSpPr>
              <a:stCxn id="34" idx="2"/>
              <a:endCxn id="32" idx="2"/>
            </p:cNvCxnSpPr>
            <p:nvPr/>
          </p:nvCxnSpPr>
          <p:spPr>
            <a:xfrm rot="10800000">
              <a:off x="1152454" y="1697867"/>
              <a:ext cx="5557" cy="1264268"/>
            </a:xfrm>
            <a:prstGeom prst="curvedConnector3">
              <a:avLst>
                <a:gd name="adj1" fmla="val 6013496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örbe összekötő 90"/>
            <p:cNvCxnSpPr>
              <a:stCxn id="36" idx="2"/>
              <a:endCxn id="38" idx="2"/>
            </p:cNvCxnSpPr>
            <p:nvPr/>
          </p:nvCxnSpPr>
          <p:spPr>
            <a:xfrm rot="10800000" flipV="1">
              <a:off x="1150726" y="3090892"/>
              <a:ext cx="13634" cy="1262816"/>
            </a:xfrm>
            <a:prstGeom prst="curvedConnector3">
              <a:avLst>
                <a:gd name="adj1" fmla="val 2428737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Ellipszis 4"/>
            <p:cNvSpPr/>
            <p:nvPr/>
          </p:nvSpPr>
          <p:spPr>
            <a:xfrm>
              <a:off x="2988220" y="4374462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25" name="Ellipszis 5"/>
            <p:cNvSpPr/>
            <p:nvPr/>
          </p:nvSpPr>
          <p:spPr>
            <a:xfrm>
              <a:off x="4635558" y="2999720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26" name="Ellipszis 6"/>
            <p:cNvSpPr/>
            <p:nvPr/>
          </p:nvSpPr>
          <p:spPr>
            <a:xfrm>
              <a:off x="1288958" y="2999720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27" name="Ellipszis 7"/>
            <p:cNvSpPr/>
            <p:nvPr/>
          </p:nvSpPr>
          <p:spPr>
            <a:xfrm>
              <a:off x="2988220" y="2999720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28" name="Ellipszis 10"/>
            <p:cNvSpPr/>
            <p:nvPr/>
          </p:nvSpPr>
          <p:spPr>
            <a:xfrm>
              <a:off x="1288958" y="1639104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29" name="Ellipszis 11"/>
            <p:cNvSpPr/>
            <p:nvPr/>
          </p:nvSpPr>
          <p:spPr>
            <a:xfrm>
              <a:off x="2988220" y="1639104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30" name="Ellipszis 12"/>
            <p:cNvSpPr/>
            <p:nvPr/>
          </p:nvSpPr>
          <p:spPr>
            <a:xfrm>
              <a:off x="1288958" y="4374462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31" name="Ellipszis 10"/>
            <p:cNvSpPr/>
            <p:nvPr/>
          </p:nvSpPr>
          <p:spPr>
            <a:xfrm>
              <a:off x="1340882" y="1504515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32" name="Ellipszis 10"/>
            <p:cNvSpPr/>
            <p:nvPr/>
          </p:nvSpPr>
          <p:spPr>
            <a:xfrm>
              <a:off x="1152453" y="1670867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33" name="Ellipszis 10"/>
            <p:cNvSpPr/>
            <p:nvPr/>
          </p:nvSpPr>
          <p:spPr>
            <a:xfrm>
              <a:off x="1425462" y="1676006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34" name="Ellipszis 10"/>
            <p:cNvSpPr/>
            <p:nvPr/>
          </p:nvSpPr>
          <p:spPr>
            <a:xfrm>
              <a:off x="1158010" y="2935135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35" name="Ellipszis 10"/>
            <p:cNvSpPr/>
            <p:nvPr/>
          </p:nvSpPr>
          <p:spPr>
            <a:xfrm>
              <a:off x="1418318" y="2935512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36" name="Ellipszis 10"/>
            <p:cNvSpPr/>
            <p:nvPr/>
          </p:nvSpPr>
          <p:spPr>
            <a:xfrm>
              <a:off x="1164360" y="3063892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37" name="Ellipszis 10"/>
            <p:cNvSpPr/>
            <p:nvPr/>
          </p:nvSpPr>
          <p:spPr>
            <a:xfrm>
              <a:off x="1427220" y="3016512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38" name="Ellipszis 12"/>
            <p:cNvSpPr/>
            <p:nvPr/>
          </p:nvSpPr>
          <p:spPr>
            <a:xfrm>
              <a:off x="1150726" y="4326708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39" name="Ellipszis 12"/>
            <p:cNvSpPr/>
            <p:nvPr/>
          </p:nvSpPr>
          <p:spPr>
            <a:xfrm>
              <a:off x="1291227" y="4227516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40" name="Ellipszis 12"/>
            <p:cNvSpPr/>
            <p:nvPr/>
          </p:nvSpPr>
          <p:spPr>
            <a:xfrm>
              <a:off x="1408127" y="4293769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41" name="Ellipszis 12"/>
            <p:cNvSpPr/>
            <p:nvPr/>
          </p:nvSpPr>
          <p:spPr>
            <a:xfrm>
              <a:off x="1412890" y="4438001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42" name="Ellipszis 12"/>
            <p:cNvSpPr/>
            <p:nvPr/>
          </p:nvSpPr>
          <p:spPr>
            <a:xfrm>
              <a:off x="2866978" y="4293755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43" name="Ellipszis 12"/>
            <p:cNvSpPr/>
            <p:nvPr/>
          </p:nvSpPr>
          <p:spPr>
            <a:xfrm>
              <a:off x="2866978" y="4428462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44" name="Ellipszis 7"/>
            <p:cNvSpPr/>
            <p:nvPr/>
          </p:nvSpPr>
          <p:spPr>
            <a:xfrm>
              <a:off x="3073375" y="2885420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45" name="Ellipszis 11"/>
            <p:cNvSpPr/>
            <p:nvPr/>
          </p:nvSpPr>
          <p:spPr>
            <a:xfrm>
              <a:off x="3086100" y="1724708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46" name="Ellipszis 11"/>
            <p:cNvSpPr/>
            <p:nvPr/>
          </p:nvSpPr>
          <p:spPr>
            <a:xfrm>
              <a:off x="3130139" y="1639104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47" name="Ellipszis 5"/>
            <p:cNvSpPr/>
            <p:nvPr/>
          </p:nvSpPr>
          <p:spPr>
            <a:xfrm>
              <a:off x="4635558" y="2854343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48" name="Ellipszis 5"/>
            <p:cNvSpPr/>
            <p:nvPr/>
          </p:nvSpPr>
          <p:spPr>
            <a:xfrm>
              <a:off x="4632218" y="3143966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49" name="Ellipszis 5"/>
            <p:cNvSpPr/>
            <p:nvPr/>
          </p:nvSpPr>
          <p:spPr>
            <a:xfrm>
              <a:off x="4491278" y="2998589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50" name="Ellipszis 7"/>
            <p:cNvSpPr/>
            <p:nvPr/>
          </p:nvSpPr>
          <p:spPr>
            <a:xfrm>
              <a:off x="3129755" y="3009244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51" name="Ellipszis 7"/>
            <p:cNvSpPr/>
            <p:nvPr/>
          </p:nvSpPr>
          <p:spPr>
            <a:xfrm>
              <a:off x="2879700" y="3079070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52" name="Ellipszis 7"/>
            <p:cNvSpPr/>
            <p:nvPr/>
          </p:nvSpPr>
          <p:spPr>
            <a:xfrm>
              <a:off x="2969128" y="3137020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53" name="Ellipszis 28"/>
            <p:cNvSpPr/>
            <p:nvPr/>
          </p:nvSpPr>
          <p:spPr>
            <a:xfrm>
              <a:off x="1143000" y="2855474"/>
              <a:ext cx="345917" cy="342492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hu-HU" sz="3600" b="1" dirty="0" smtClean="0">
                  <a:solidFill>
                    <a:schemeClr val="tx1"/>
                  </a:solidFill>
                  <a:sym typeface="Wingdings" panose="05000000000000000000" pitchFamily="2" charset="2"/>
                </a:rPr>
                <a:t></a:t>
              </a:r>
              <a:endParaRPr lang="hu-HU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54" name="Ellipszis 29"/>
            <p:cNvSpPr/>
            <p:nvPr/>
          </p:nvSpPr>
          <p:spPr>
            <a:xfrm>
              <a:off x="2842262" y="4230216"/>
              <a:ext cx="345917" cy="342492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hu-HU" sz="3600" b="1" dirty="0" smtClean="0">
                  <a:solidFill>
                    <a:schemeClr val="tx1"/>
                  </a:solidFill>
                  <a:sym typeface="Wingdings" panose="05000000000000000000" pitchFamily="2" charset="2"/>
                </a:rPr>
                <a:t></a:t>
              </a:r>
              <a:endParaRPr lang="hu-HU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55" name="Ellipszis 30"/>
            <p:cNvSpPr/>
            <p:nvPr/>
          </p:nvSpPr>
          <p:spPr>
            <a:xfrm>
              <a:off x="4489600" y="2855474"/>
              <a:ext cx="345917" cy="342492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hu-HU" sz="3600" b="1" dirty="0" smtClean="0">
                  <a:solidFill>
                    <a:schemeClr val="tx1"/>
                  </a:solidFill>
                  <a:sym typeface="Wingdings" panose="05000000000000000000" pitchFamily="2" charset="2"/>
                </a:rPr>
                <a:t></a:t>
              </a:r>
              <a:endParaRPr lang="hu-HU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56" name="Ellipszis 31"/>
            <p:cNvSpPr/>
            <p:nvPr/>
          </p:nvSpPr>
          <p:spPr>
            <a:xfrm>
              <a:off x="2842262" y="2855474"/>
              <a:ext cx="345917" cy="342492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hu-HU" sz="3600" b="1" dirty="0" smtClean="0">
                  <a:solidFill>
                    <a:schemeClr val="tx1"/>
                  </a:solidFill>
                  <a:sym typeface="Wingdings" panose="05000000000000000000" pitchFamily="2" charset="2"/>
                </a:rPr>
                <a:t></a:t>
              </a:r>
              <a:endParaRPr lang="hu-HU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57" name="Ellipszis 34"/>
            <p:cNvSpPr/>
            <p:nvPr/>
          </p:nvSpPr>
          <p:spPr>
            <a:xfrm>
              <a:off x="1143000" y="1494858"/>
              <a:ext cx="345917" cy="342492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hu-HU" sz="3600" b="1" dirty="0" smtClean="0">
                  <a:solidFill>
                    <a:schemeClr val="tx1"/>
                  </a:solidFill>
                  <a:sym typeface="Wingdings" panose="05000000000000000000" pitchFamily="2" charset="2"/>
                </a:rPr>
                <a:t></a:t>
              </a:r>
              <a:endParaRPr lang="hu-HU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58" name="Ellipszis 35"/>
            <p:cNvSpPr/>
            <p:nvPr/>
          </p:nvSpPr>
          <p:spPr>
            <a:xfrm>
              <a:off x="2842262" y="1494858"/>
              <a:ext cx="345917" cy="342492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hu-HU" sz="3600" b="1" dirty="0" smtClean="0">
                  <a:solidFill>
                    <a:schemeClr val="tx1"/>
                  </a:solidFill>
                  <a:sym typeface="Wingdings" panose="05000000000000000000" pitchFamily="2" charset="2"/>
                </a:rPr>
                <a:t></a:t>
              </a:r>
              <a:endParaRPr lang="hu-HU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59" name="Ellipszis 36"/>
            <p:cNvSpPr/>
            <p:nvPr/>
          </p:nvSpPr>
          <p:spPr>
            <a:xfrm>
              <a:off x="1143000" y="4230216"/>
              <a:ext cx="345917" cy="342492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hu-HU" sz="3600" b="1" dirty="0" smtClean="0">
                  <a:solidFill>
                    <a:schemeClr val="tx1"/>
                  </a:solidFill>
                  <a:sym typeface="Wingdings" panose="05000000000000000000" pitchFamily="2" charset="2"/>
                </a:rPr>
                <a:t></a:t>
              </a:r>
              <a:endParaRPr lang="hu-HU" sz="3600" b="1" dirty="0">
                <a:solidFill>
                  <a:schemeClr val="tx1"/>
                </a:solidFill>
              </a:endParaRPr>
            </a:p>
          </p:txBody>
        </p:sp>
        <p:cxnSp>
          <p:nvCxnSpPr>
            <p:cNvPr id="60" name="Görbe összekötő 78"/>
            <p:cNvCxnSpPr>
              <a:stCxn id="58" idx="4"/>
              <a:endCxn id="53" idx="0"/>
            </p:cNvCxnSpPr>
            <p:nvPr/>
          </p:nvCxnSpPr>
          <p:spPr>
            <a:xfrm rot="5400000">
              <a:off x="1656528" y="1496781"/>
              <a:ext cx="1018124" cy="1699262"/>
            </a:xfrm>
            <a:prstGeom prst="curvedConnector3">
              <a:avLst>
                <a:gd name="adj1" fmla="val 50000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örbe összekötő 78"/>
            <p:cNvCxnSpPr>
              <a:stCxn id="53" idx="4"/>
              <a:endCxn id="54" idx="0"/>
            </p:cNvCxnSpPr>
            <p:nvPr/>
          </p:nvCxnSpPr>
          <p:spPr>
            <a:xfrm rot="16200000" flipH="1">
              <a:off x="1649465" y="2864460"/>
              <a:ext cx="1032250" cy="1699262"/>
            </a:xfrm>
            <a:prstGeom prst="curvedConnector3">
              <a:avLst>
                <a:gd name="adj1" fmla="val 74606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2" name="Táblázat 16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54098817"/>
                  </p:ext>
                </p:extLst>
              </p:nvPr>
            </p:nvGraphicFramePr>
            <p:xfrm>
              <a:off x="4114800" y="3815115"/>
              <a:ext cx="2926080" cy="29260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6576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sz="2400" b="1" i="0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𝐂</m:t>
                              </m:r>
                            </m:oMath>
                          </a14:m>
                          <a:r>
                            <a:rPr lang="en-GB" sz="2400" b="1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</a:t>
                          </a:r>
                          <a:endParaRPr lang="en-GB" sz="2400" b="1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0" marR="0" marT="0" marB="0" anchor="ctr"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lToB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lToB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lToB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lToB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lToB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lToB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lToB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n-US" sz="2400" b="1" i="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lToB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2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2" name="Táblázat 16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54098817"/>
                  </p:ext>
                </p:extLst>
              </p:nvPr>
            </p:nvGraphicFramePr>
            <p:xfrm>
              <a:off x="4114800" y="3815115"/>
              <a:ext cx="2926080" cy="29260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6576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lToB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  <a:blipFill>
                          <a:blip r:embed="rId4"/>
                          <a:stretch>
                            <a:fillRect r="-711667" b="-72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lToB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lToB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lToB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lToB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lToB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lToB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lToB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  <a:blipFill>
                          <a:blip r:embed="rId4"/>
                          <a:stretch>
                            <a:fillRect t="-701667" r="-711667" b="-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2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Rectangle 62"/>
              <p:cNvSpPr/>
              <p:nvPr/>
            </p:nvSpPr>
            <p:spPr>
              <a:xfrm>
                <a:off x="7239000" y="4076700"/>
                <a:ext cx="254268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𝐂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𝐋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>
                          <a:latin typeface="Cambria Math" panose="02040503050406030204" pitchFamily="18" charset="0"/>
                        </a:rPr>
                        <m:t>𝐋</m:t>
                      </m:r>
                      <m:r>
                        <a:rPr lang="en-US" sz="2400" b="1" i="1">
                          <a:latin typeface="Cambria Math" panose="02040503050406030204" pitchFamily="18" charset="0"/>
                        </a:rPr>
                        <m:t>⊕.⊗</m:t>
                      </m:r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𝐋</m:t>
                      </m:r>
                      <m:r>
                        <a:rPr lang="en-US" sz="2400" b="1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3" name="Rectangle 6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9000" y="4076700"/>
                <a:ext cx="2542684" cy="461665"/>
              </a:xfrm>
              <a:prstGeom prst="rect">
                <a:avLst/>
              </a:prstGeom>
              <a:blipFill>
                <a:blip r:embed="rId5"/>
                <a:stretch>
                  <a:fillRect b="-1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ectangle 63"/>
              <p:cNvSpPr/>
              <p:nvPr/>
            </p:nvSpPr>
            <p:spPr>
              <a:xfrm>
                <a:off x="7696200" y="4533900"/>
                <a:ext cx="124534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dirty="0" smtClean="0"/>
                  <a:t>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</a:rPr>
                      <m:t>𝒕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sz="2400" b="1">
                            <a:latin typeface="Cambria Math" panose="02040503050406030204" pitchFamily="18" charset="0"/>
                          </a:rPr>
                          <m:t>𝐂</m:t>
                        </m:r>
                      </m:e>
                    </m:nary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64" name="Rectangle 6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6200" y="4533900"/>
                <a:ext cx="1245341" cy="461665"/>
              </a:xfrm>
              <a:prstGeom prst="rect">
                <a:avLst/>
              </a:prstGeom>
              <a:blipFill>
                <a:blip r:embed="rId6"/>
                <a:stretch>
                  <a:fillRect t="-132000" r="-61765" b="-198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37285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 algorithms in </a:t>
            </a:r>
            <a:r>
              <a:rPr lang="en-US" dirty="0" err="1" smtClean="0"/>
              <a:t>GraphBLAS</a:t>
            </a:r>
            <a:endParaRPr lang="hu-HU" dirty="0"/>
          </a:p>
        </p:txBody>
      </p:sp>
      <p:sp>
        <p:nvSpPr>
          <p:cNvPr id="3" name="Cím 3"/>
          <p:cNvSpPr txBox="1">
            <a:spLocks/>
          </p:cNvSpPr>
          <p:nvPr/>
        </p:nvSpPr>
        <p:spPr>
          <a:xfrm>
            <a:off x="0" y="4197345"/>
            <a:ext cx="12192000" cy="136207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anchor="ctr" anchorCtr="0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 kern="1200" cap="none" baseline="0">
                <a:solidFill>
                  <a:schemeClr val="tx2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F8F8F8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F8F8F8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F8F8F8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F8F8F8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F8F8F8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F8F8F8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F8F8F8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F8F8F8"/>
                </a:solidFill>
                <a:latin typeface="Calibri" pitchFamily="34" charset="0"/>
              </a:defRPr>
            </a:lvl9pPr>
          </a:lstStyle>
          <a:p>
            <a:pPr defTabSz="914400"/>
            <a:r>
              <a:rPr lang="en-US" b="0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Triangle count / CMU algorithm </a:t>
            </a:r>
            <a:endParaRPr lang="hu-HU" b="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166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CMU algorithm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90500" y="857255"/>
                <a:ext cx="12001500" cy="4743446"/>
              </a:xfrm>
            </p:spPr>
            <p:txBody>
              <a:bodyPr/>
              <a:lstStyle/>
              <a:p>
                <a:r>
                  <a:rPr lang="en-US" dirty="0" smtClean="0"/>
                  <a:t>Iterates on the vertices of the graph, </a:t>
                </a:r>
                <a:br>
                  <a:rPr lang="en-US" dirty="0" smtClean="0"/>
                </a:br>
                <a:r>
                  <a:rPr lang="en-US" dirty="0" smtClean="0"/>
                  <a:t>extracts corresponding submatrices and </a:t>
                </a:r>
                <a:br>
                  <a:rPr lang="en-US" dirty="0" smtClean="0"/>
                </a:br>
                <a:r>
                  <a:rPr lang="en-US" dirty="0" smtClean="0"/>
                  <a:t>computes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𝒕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𝒕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10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⊤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⊕.⊗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20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⊕.⊗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:r>
                  <a:rPr lang="en-US" dirty="0" smtClean="0"/>
                  <a:t>Tradeoffs:</a:t>
                </a:r>
              </a:p>
              <a:p>
                <a:pPr lvl="1"/>
                <a:r>
                  <a:rPr lang="en-US" dirty="0"/>
                  <a:t>does not require </a:t>
                </a:r>
                <a:r>
                  <a:rPr lang="en-US" dirty="0" err="1"/>
                  <a:t>mxm</a:t>
                </a:r>
                <a:r>
                  <a:rPr lang="en-US" dirty="0"/>
                  <a:t>, only </a:t>
                </a:r>
                <a:r>
                  <a:rPr lang="en-US" dirty="0" err="1"/>
                  <a:t>vxm</a:t>
                </a:r>
                <a:r>
                  <a:rPr lang="en-US" dirty="0"/>
                  <a:t> and </a:t>
                </a:r>
                <a:r>
                  <a:rPr lang="en-US" dirty="0" smtClean="0"/>
                  <a:t>mxv</a:t>
                </a:r>
                <a:endParaRPr lang="en-US" dirty="0"/>
              </a:p>
              <a:p>
                <a:pPr lvl="1"/>
                <a:r>
                  <a:rPr lang="en-US" dirty="0" smtClean="0"/>
                  <a:t>slower </a:t>
                </a:r>
                <a:r>
                  <a:rPr lang="en-US" dirty="0"/>
                  <a:t>than </a:t>
                </a:r>
                <a:r>
                  <a:rPr lang="en-US" dirty="0" err="1" smtClean="0"/>
                  <a:t>mxm</a:t>
                </a:r>
                <a:r>
                  <a:rPr lang="en-US" dirty="0" smtClean="0"/>
                  <a:t>-based algorithms</a:t>
                </a:r>
              </a:p>
              <a:p>
                <a:r>
                  <a:rPr lang="en-US" dirty="0" smtClean="0"/>
                  <a:t>The formula is derived using the matrix trace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tr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𝐀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pt-BR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pt-BR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−1 </m:t>
                        </m:r>
                      </m:sup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0" smtClean="0">
                                <a:latin typeface="Cambria Math" panose="02040503050406030204" pitchFamily="18" charset="0"/>
                              </a:rPr>
                              <m:t>𝐀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𝑖𝑖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dirty="0" smtClean="0"/>
                  <a:t> and its invariant property under cyclic permutation, e.g.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0" smtClean="0">
                        <a:latin typeface="Cambria Math" panose="02040503050406030204" pitchFamily="18" charset="0"/>
                      </a:rPr>
                      <m:t>t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r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>
                            <a:latin typeface="Cambria Math" panose="02040503050406030204" pitchFamily="18" charset="0"/>
                          </a:rPr>
                          <m:t>𝐀</m:t>
                        </m:r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𝐁𝐂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tr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>
                            <a:latin typeface="Cambria Math" panose="02040503050406030204" pitchFamily="18" charset="0"/>
                          </a:rPr>
                          <m:t>𝐁</m:t>
                        </m:r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𝐂𝐀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tr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>
                            <a:latin typeface="Cambria Math" panose="02040503050406030204" pitchFamily="18" charset="0"/>
                          </a:rPr>
                          <m:t>𝐂𝐀𝐁</m:t>
                        </m:r>
                      </m:e>
                    </m:d>
                  </m:oMath>
                </a14:m>
                <a:r>
                  <a:rPr lang="en-US" dirty="0" smtClean="0"/>
                  <a:t>. See the paper for details.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0500" y="857255"/>
                <a:ext cx="12001500" cy="4743446"/>
              </a:xfrm>
              <a:blipFill>
                <a:blip r:embed="rId2"/>
                <a:stretch>
                  <a:fillRect l="-1117" t="-1671" r="-1371" b="-46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Kép 5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34" y="5932896"/>
            <a:ext cx="634811" cy="82152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5" name="Téglalap 6"/>
          <p:cNvSpPr/>
          <p:nvPr/>
        </p:nvSpPr>
        <p:spPr>
          <a:xfrm>
            <a:off x="762045" y="5958936"/>
            <a:ext cx="1142995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T.M. Low et al. (Carnegie Mellon University):</a:t>
            </a:r>
          </a:p>
          <a:p>
            <a:r>
              <a:rPr lang="en-US" sz="2200" i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First </a:t>
            </a:r>
            <a:r>
              <a:rPr lang="en-US" sz="22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look: linear algebra-based triangle </a:t>
            </a:r>
            <a:r>
              <a:rPr lang="en-US" sz="2200" i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counting without </a:t>
            </a:r>
            <a:r>
              <a:rPr lang="en-US" sz="22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matrix </a:t>
            </a:r>
            <a:r>
              <a:rPr lang="en-US" sz="2200" i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multiplication, </a:t>
            </a:r>
            <a:r>
              <a:rPr lang="en-US" sz="2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HPEC 2017</a:t>
            </a:r>
            <a:endParaRPr lang="en-US" sz="2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áblázat 16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04621371"/>
                  </p:ext>
                </p:extLst>
              </p:nvPr>
            </p:nvGraphicFramePr>
            <p:xfrm>
              <a:off x="8420100" y="228600"/>
              <a:ext cx="3641760" cy="364176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6576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680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680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4680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46800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468000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468000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468000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n-US" sz="24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𝐀</m:t>
                                </m:r>
                                <m:r>
                                  <a:rPr lang="en-US" sz="24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en-GB" sz="2400" b="1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0" marR="0" marT="0" marB="0" anchor="ctr"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𝑖</m:t>
                                </m:r>
                              </m:oMath>
                            </m:oMathPara>
                          </a14:m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68000">
                    <a:tc>
                      <a:txBody>
                        <a:bodyPr/>
                        <a:lstStyle/>
                        <a:p>
                          <a:pPr algn="ctr"/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 rowSpan="2" gridSpan="2"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1">
                                        <a:latin typeface="Cambria Math" panose="02040503050406030204" pitchFamily="18" charset="0"/>
                                      </a:rPr>
                                      <m:t>𝐀</m:t>
                                    </m:r>
                                  </m:e>
                                  <m:sub>
                                    <m:r>
                                      <a:rPr lang="en-US" sz="1800" b="0" i="0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  <m:r>
                                      <a:rPr lang="en-US" sz="180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2" h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1" i="0" smtClean="0">
                                        <a:latin typeface="Cambria Math" panose="02040503050406030204" pitchFamily="18" charset="0"/>
                                      </a:rPr>
                                      <m:t>𝐚</m:t>
                                    </m:r>
                                  </m:e>
                                  <m:sub>
                                    <m:r>
                                      <a:rPr lang="en-US" sz="180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  <m:r>
                                      <a:rPr lang="en-US" sz="1800" b="0" i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2" gridSpan="4"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800" b="1">
                                        <a:latin typeface="Cambria Math" panose="02040503050406030204" pitchFamily="18" charset="0"/>
                                      </a:rPr>
                                      <m:t>𝐀</m:t>
                                    </m:r>
                                  </m:e>
                                  <m:sub>
                                    <m:r>
                                      <a:rPr lang="en-US" sz="1800" b="0" i="0" smtClean="0">
                                        <a:latin typeface="Cambria Math" panose="02040503050406030204" pitchFamily="18" charset="0"/>
                                      </a:rPr>
                                      <m:t>20</m:t>
                                    </m:r>
                                  </m:sub>
                                  <m:sup>
                                    <m:r>
                                      <a:rPr lang="en-US" sz="1800" b="1" i="1" smtClean="0">
                                        <a:latin typeface="Cambria Math" panose="02040503050406030204" pitchFamily="18" charset="0"/>
                                      </a:rPr>
                                      <m:t>⊤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2" h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2" h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2" h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468000">
                    <a:tc>
                      <a:txBody>
                        <a:bodyPr/>
                        <a:lstStyle/>
                        <a:p>
                          <a:pPr algn="ctr"/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 gridSpan="2" v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4" v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468000">
                    <a:tc>
                      <a:txBody>
                        <a:bodyPr/>
                        <a:lstStyle/>
                        <a:p>
                          <a:pPr algn="just"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en-US" sz="24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𝑖</m:t>
                                </m:r>
                              </m:oMath>
                            </m:oMathPara>
                          </a14:m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800" b="1" i="0" smtClean="0">
                                        <a:latin typeface="Cambria Math" panose="02040503050406030204" pitchFamily="18" charset="0"/>
                                      </a:rPr>
                                      <m:t>𝐚</m:t>
                                    </m:r>
                                  </m:e>
                                  <m:sub>
                                    <m:r>
                                      <a:rPr lang="en-US" sz="1800" b="0" i="0" smtClean="0">
                                        <a:latin typeface="Cambria Math" panose="02040503050406030204" pitchFamily="18" charset="0"/>
                                      </a:rPr>
                                      <m:t>01</m:t>
                                    </m:r>
                                  </m:sub>
                                  <m:sup>
                                    <m:r>
                                      <a:rPr lang="en-US" sz="1800" b="1" i="1" smtClean="0">
                                        <a:latin typeface="Cambria Math" panose="02040503050406030204" pitchFamily="18" charset="0"/>
                                      </a:rPr>
                                      <m:t>⊤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0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4"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800" b="1" i="0" smtClean="0">
                                        <a:latin typeface="Cambria Math" panose="02040503050406030204" pitchFamily="18" charset="0"/>
                                      </a:rPr>
                                      <m:t>𝐚</m:t>
                                    </m:r>
                                  </m:e>
                                  <m:sub>
                                    <m:r>
                                      <a:rPr lang="en-US" sz="180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sz="1800" b="0" i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US" sz="1800" b="1" i="1" smtClean="0">
                                        <a:latin typeface="Cambria Math" panose="02040503050406030204" pitchFamily="18" charset="0"/>
                                      </a:rPr>
                                      <m:t>⊤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468000">
                    <a:tc>
                      <a:txBody>
                        <a:bodyPr/>
                        <a:lstStyle/>
                        <a:p>
                          <a:pPr algn="ctr"/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 rowSpan="4" gridSpan="2"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1">
                                        <a:latin typeface="Cambria Math" panose="02040503050406030204" pitchFamily="18" charset="0"/>
                                      </a:rPr>
                                      <m:t>𝐀</m:t>
                                    </m:r>
                                  </m:e>
                                  <m:sub>
                                    <m:r>
                                      <a:rPr lang="en-US" sz="1800">
                                        <a:latin typeface="Cambria Math" panose="02040503050406030204" pitchFamily="18" charset="0"/>
                                      </a:rPr>
                                      <m:t>20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4" h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4"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1" i="0" smtClean="0">
                                        <a:latin typeface="Cambria Math" panose="02040503050406030204" pitchFamily="18" charset="0"/>
                                      </a:rPr>
                                      <m:t>𝐚</m:t>
                                    </m:r>
                                  </m:e>
                                  <m:sub>
                                    <m:r>
                                      <a:rPr lang="en-US" sz="180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sz="1800" b="0" i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4" gridSpan="4"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1">
                                        <a:latin typeface="Cambria Math" panose="02040503050406030204" pitchFamily="18" charset="0"/>
                                      </a:rPr>
                                      <m:t>𝐀</m:t>
                                    </m:r>
                                  </m:e>
                                  <m:sub>
                                    <m:r>
                                      <a:rPr lang="en-US" sz="180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sz="1800" b="0" i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4" h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4" h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4" h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468000">
                    <a:tc>
                      <a:txBody>
                        <a:bodyPr/>
                        <a:lstStyle/>
                        <a:p>
                          <a:pPr algn="ctr"/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 gridSpan="2" v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4" v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468000">
                    <a:tc>
                      <a:txBody>
                        <a:bodyPr/>
                        <a:lstStyle/>
                        <a:p>
                          <a:pPr algn="ctr"/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 gridSpan="2" v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4" v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468000">
                    <a:tc>
                      <a:txBody>
                        <a:bodyPr/>
                        <a:lstStyle/>
                        <a:p>
                          <a:pPr algn="ctr"/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 gridSpan="2" v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4" v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áblázat 16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04621371"/>
                  </p:ext>
                </p:extLst>
              </p:nvPr>
            </p:nvGraphicFramePr>
            <p:xfrm>
              <a:off x="8420100" y="228600"/>
              <a:ext cx="3641760" cy="364176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6576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680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680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4680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46800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468000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468000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468000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5"/>
                          <a:stretch>
                            <a:fillRect r="-906667" b="-9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77922" r="-406494" b="-9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68000">
                    <a:tc>
                      <a:txBody>
                        <a:bodyPr/>
                        <a:lstStyle/>
                        <a:p>
                          <a:pPr algn="ctr"/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 rowSpan="2"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38961" t="-38961" r="-253247" b="-253896"/>
                          </a:stretch>
                        </a:blipFill>
                      </a:tcPr>
                    </a:tc>
                    <a:tc rowSpan="2" h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77922" t="-38961" r="-406494" b="-253896"/>
                          </a:stretch>
                        </a:blipFill>
                      </a:tcPr>
                    </a:tc>
                    <a:tc rowSpan="2" gridSpan="4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94788" t="-38961" r="-1954" b="-253896"/>
                          </a:stretch>
                        </a:blipFill>
                      </a:tcPr>
                    </a:tc>
                    <a:tc rowSpan="2" h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2" h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2" h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468000">
                    <a:tc>
                      <a:txBody>
                        <a:bodyPr/>
                        <a:lstStyle/>
                        <a:p>
                          <a:pPr algn="ctr"/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 gridSpan="2" v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4" v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468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5"/>
                          <a:stretch>
                            <a:fillRect t="-277922" r="-906667" b="-407792"/>
                          </a:stretch>
                        </a:blipFill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38961" t="-277922" r="-253247" b="-407792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0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4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94788" t="-277922" r="-1954" b="-407792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468000">
                    <a:tc>
                      <a:txBody>
                        <a:bodyPr/>
                        <a:lstStyle/>
                        <a:p>
                          <a:pPr algn="ctr"/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 rowSpan="4"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38961" t="-94788" r="-253247" b="-2280"/>
                          </a:stretch>
                        </a:blipFill>
                      </a:tcPr>
                    </a:tc>
                    <a:tc rowSpan="4" h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4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77922" t="-94788" r="-406494" b="-2280"/>
                          </a:stretch>
                        </a:blipFill>
                      </a:tcPr>
                    </a:tc>
                    <a:tc rowSpan="4" gridSpan="4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94788" t="-94788" r="-1954" b="-2280"/>
                          </a:stretch>
                        </a:blipFill>
                      </a:tcPr>
                    </a:tc>
                    <a:tc rowSpan="4" h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4" h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4" h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468000">
                    <a:tc>
                      <a:txBody>
                        <a:bodyPr/>
                        <a:lstStyle/>
                        <a:p>
                          <a:pPr algn="ctr"/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 gridSpan="2" v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4" v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468000">
                    <a:tc>
                      <a:txBody>
                        <a:bodyPr/>
                        <a:lstStyle/>
                        <a:p>
                          <a:pPr algn="ctr"/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 gridSpan="2" v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4" v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468000">
                    <a:tc>
                      <a:txBody>
                        <a:bodyPr/>
                        <a:lstStyle/>
                        <a:p>
                          <a:pPr algn="ctr"/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 gridSpan="2" v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4" v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973038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CMU algorithm: pseudocode</a:t>
            </a:r>
            <a:endParaRPr lang="en-US" dirty="0"/>
          </a:p>
        </p:txBody>
      </p:sp>
      <p:pic>
        <p:nvPicPr>
          <p:cNvPr id="5" name="Kép 5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34" y="5932896"/>
            <a:ext cx="634811" cy="82152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" name="Téglalap 6"/>
          <p:cNvSpPr/>
          <p:nvPr/>
        </p:nvSpPr>
        <p:spPr>
          <a:xfrm>
            <a:off x="762045" y="5958936"/>
            <a:ext cx="1142995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T.M. Low et al. (Carnegie Mellon University):</a:t>
            </a:r>
          </a:p>
          <a:p>
            <a:r>
              <a:rPr lang="en-US" sz="2200" i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First </a:t>
            </a:r>
            <a:r>
              <a:rPr lang="en-US" sz="22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look: linear algebra-based triangle </a:t>
            </a:r>
            <a:r>
              <a:rPr lang="en-US" sz="2200" i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counting without </a:t>
            </a:r>
            <a:r>
              <a:rPr lang="en-US" sz="22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matrix </a:t>
            </a:r>
            <a:r>
              <a:rPr lang="en-US" sz="2200" i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multiplication, </a:t>
            </a:r>
            <a:r>
              <a:rPr lang="en-US" sz="2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HPEC 2017</a:t>
            </a:r>
            <a:endParaRPr lang="en-US" sz="2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artalom helye 2"/>
              <p:cNvSpPr txBox="1">
                <a:spLocks/>
              </p:cNvSpPr>
              <p:nvPr/>
            </p:nvSpPr>
            <p:spPr>
              <a:xfrm>
                <a:off x="190500" y="857255"/>
                <a:ext cx="6477000" cy="4972046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>
                      <a:lumMod val="95000"/>
                      <a:lumOff val="5000"/>
                    </a:schemeClr>
                  </a:buClr>
                  <a:buFont typeface="Wingdings" pitchFamily="2" charset="2"/>
                  <a:buChar char="§"/>
                  <a:defRPr sz="3200" kern="120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defRPr>
                </a:lvl1pPr>
                <a:lvl2pPr marL="742950" indent="-28575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>
                      <a:lumMod val="95000"/>
                      <a:lumOff val="5000"/>
                    </a:schemeClr>
                  </a:buClr>
                  <a:buFont typeface="Courier New" pitchFamily="49" charset="0"/>
                  <a:buChar char="o"/>
                  <a:defRPr sz="2800" kern="120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defRPr>
                </a:lvl2pPr>
                <a:lvl3pPr marL="1143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Tx/>
                  <a:buFont typeface="Arial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defRPr>
                </a:lvl3pPr>
                <a:lvl4pPr marL="1600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Tx/>
                  <a:buFont typeface="Arial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defRPr>
                </a:lvl4pPr>
                <a:lvl5pPr marL="20574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Tx/>
                  <a:buFont typeface="Arial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defTabSz="914400">
                  <a:buFont typeface="Wingdings" pitchFamily="2" charset="2"/>
                  <a:buNone/>
                  <a:tabLst>
                    <a:tab pos="3886200" algn="l"/>
                  </a:tabLst>
                </a:pPr>
                <a:r>
                  <a:rPr lang="en-US" sz="2800" dirty="0" smtClean="0">
                    <a:latin typeface="+mj-lt"/>
                    <a:ea typeface="Cambria Math" panose="02040503050406030204" pitchFamily="18" charset="0"/>
                  </a:rPr>
                  <a:t>Input:</a:t>
                </a:r>
                <a:r>
                  <a:rPr lang="en-US" sz="2800" dirty="0" smtClean="0">
                    <a:ea typeface="Cambria Math" panose="02040503050406030204" pitchFamily="18" charset="0"/>
                  </a:rPr>
                  <a:t> adjacency matrix </a:t>
                </a:r>
                <a14:m>
                  <m:oMath xmlns:m="http://schemas.openxmlformats.org/officeDocument/2006/math">
                    <m:r>
                      <a:rPr lang="en-US" sz="2800" b="1">
                        <a:latin typeface="Cambria Math" panose="02040503050406030204" pitchFamily="18" charset="0"/>
                      </a:rPr>
                      <m:t>𝐀</m:t>
                    </m:r>
                  </m:oMath>
                </a14:m>
                <a:endParaRPr lang="en-US" sz="2800" dirty="0" smtClean="0">
                  <a:ea typeface="Cambria Math" panose="02040503050406030204" pitchFamily="18" charset="0"/>
                </a:endParaRPr>
              </a:p>
              <a:p>
                <a:pPr marL="0" indent="0" defTabSz="914400">
                  <a:buFont typeface="Wingdings" pitchFamily="2" charset="2"/>
                  <a:buNone/>
                  <a:tabLst>
                    <a:tab pos="3886200" algn="l"/>
                  </a:tabLst>
                </a:pPr>
                <a:r>
                  <a:rPr lang="en-US" sz="2800" dirty="0" smtClean="0">
                    <a:latin typeface="+mj-lt"/>
                    <a:ea typeface="Cambria Math" panose="02040503050406030204" pitchFamily="18" charset="0"/>
                  </a:rPr>
                  <a:t>Output:</a:t>
                </a:r>
                <a:r>
                  <a:rPr lang="en-US" sz="2800" dirty="0" smtClean="0">
                    <a:ea typeface="Cambria Math" panose="02040503050406030204" pitchFamily="18" charset="0"/>
                  </a:rPr>
                  <a:t> triangle count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𝒕</m:t>
                    </m:r>
                  </m:oMath>
                </a14:m>
                <a:endParaRPr lang="en-US" sz="2800" i="1" dirty="0" smtClean="0">
                  <a:ea typeface="Cambria Math" panose="02040503050406030204" pitchFamily="18" charset="0"/>
                </a:endParaRPr>
              </a:p>
              <a:p>
                <a:pPr marL="0" indent="0" defTabSz="914400">
                  <a:buNone/>
                  <a:tabLst>
                    <a:tab pos="3886200" algn="l"/>
                  </a:tabLst>
                </a:pPr>
                <a:r>
                  <a:rPr lang="en-US" sz="2800" dirty="0">
                    <a:latin typeface="+mj-lt"/>
                    <a:ea typeface="Cambria Math" panose="02040503050406030204" pitchFamily="18" charset="0"/>
                  </a:rPr>
                  <a:t>Workspace:</a:t>
                </a:r>
                <a:r>
                  <a:rPr lang="en-US" sz="2800" dirty="0">
                    <a:ea typeface="Cambria Math" panose="02040503050406030204" pitchFamily="18" charset="0"/>
                  </a:rPr>
                  <a:t> </a:t>
                </a:r>
                <a:r>
                  <a:rPr lang="en-US" sz="2800" dirty="0" smtClean="0">
                    <a:ea typeface="Cambria Math" panose="02040503050406030204" pitchFamily="18" charset="0"/>
                  </a:rPr>
                  <a:t>matrix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0" smtClean="0">
                            <a:latin typeface="Cambria Math" panose="02040503050406030204" pitchFamily="18" charset="0"/>
                          </a:rPr>
                          <m:t>𝐀</m:t>
                        </m:r>
                      </m:e>
                      <m:sub>
                        <m:r>
                          <a:rPr lang="en-US" sz="2800" b="0" i="0" smtClean="0">
                            <a:latin typeface="Cambria Math" panose="02040503050406030204" pitchFamily="18" charset="0"/>
                          </a:rPr>
                          <m:t>20</m:t>
                        </m:r>
                      </m:sub>
                    </m:sSub>
                  </m:oMath>
                </a14:m>
                <a:r>
                  <a:rPr lang="en-US" sz="2800" dirty="0">
                    <a:ea typeface="Cambria Math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0" smtClean="0">
                            <a:latin typeface="Cambria Math" panose="02040503050406030204" pitchFamily="18" charset="0"/>
                          </a:rPr>
                          <m:t>𝐚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sub>
                    </m:sSub>
                  </m:oMath>
                </a14:m>
                <a:r>
                  <a:rPr lang="en-US" sz="2800" dirty="0">
                    <a:ea typeface="Cambria Math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1" i="0" smtClean="0">
                            <a:latin typeface="Cambria Math" panose="02040503050406030204" pitchFamily="18" charset="0"/>
                          </a:rPr>
                          <m:t>𝐚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⊤</m:t>
                        </m:r>
                      </m:sup>
                    </m:sSubSup>
                  </m:oMath>
                </a14:m>
                <a:r>
                  <a:rPr lang="en-US" sz="2800" dirty="0" smtClean="0">
                    <a:ea typeface="Cambria Math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𝐂</m:t>
                    </m:r>
                  </m:oMath>
                </a14:m>
                <a:endParaRPr lang="en-US" sz="2800" b="1" dirty="0" smtClean="0"/>
              </a:p>
              <a:p>
                <a:pPr marL="0" indent="0" defTabSz="914400">
                  <a:buNone/>
                  <a:tabLst>
                    <a:tab pos="3886200" algn="l"/>
                  </a:tabLst>
                </a:pPr>
                <a:endParaRPr lang="en-US" sz="2800" dirty="0">
                  <a:ea typeface="Cambria Math" panose="02040503050406030204" pitchFamily="18" charset="0"/>
                </a:endParaRPr>
              </a:p>
              <a:p>
                <a:pPr marL="514350" indent="-514350">
                  <a:buFont typeface="+mj-lt"/>
                  <a:buAutoNum type="arabicPeriod"/>
                  <a:tabLst>
                    <a:tab pos="1143000" algn="l"/>
                    <a:tab pos="4167188" algn="l"/>
                    <a:tab pos="4914900" algn="l"/>
                  </a:tabLst>
                </a:pPr>
                <a:r>
                  <a:rPr lang="en-US" sz="2800" dirty="0" smtClean="0"/>
                  <a:t> 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1">
                        <a:latin typeface="Cambria Math" panose="02040503050406030204" pitchFamily="18" charset="0"/>
                      </a:rPr>
                      <m:t>for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>
                        <a:latin typeface="Cambria Math" panose="02040503050406030204" pitchFamily="18" charset="0"/>
                      </a:rPr>
                      <m:t>to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endParaRPr lang="en-US" sz="2800" dirty="0">
                  <a:solidFill>
                    <a:schemeClr val="bg1">
                      <a:lumMod val="50000"/>
                    </a:schemeClr>
                  </a:solidFill>
                </a:endParaRPr>
              </a:p>
              <a:p>
                <a:pPr marL="514350" indent="-514350" defTabSz="914400">
                  <a:buFont typeface="+mj-lt"/>
                  <a:buAutoNum type="arabicPeriod"/>
                  <a:tabLst>
                    <a:tab pos="1077913" algn="l"/>
                    <a:tab pos="4060825" algn="l"/>
                  </a:tabLst>
                </a:pPr>
                <a:r>
                  <a:rPr lang="en-US" sz="2800" dirty="0"/>
                  <a:t> 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>
                            <a:latin typeface="Cambria Math" panose="02040503050406030204" pitchFamily="18" charset="0"/>
                          </a:rPr>
                          <m:t>𝐀</m:t>
                        </m:r>
                      </m:e>
                      <m:sub>
                        <m:r>
                          <a:rPr lang="en-US" sz="2800">
                            <a:latin typeface="Cambria Math" panose="02040503050406030204" pitchFamily="18" charset="0"/>
                          </a:rPr>
                          <m:t>20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1">
                        <a:latin typeface="Cambria Math" panose="02040503050406030204" pitchFamily="18" charset="0"/>
                      </a:rPr>
                      <m:t>𝐀</m:t>
                    </m:r>
                    <m:d>
                      <m:dPr>
                        <m:begChr m:val="["/>
                        <m:endChr m:val="]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+1: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, 0: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</m:oMath>
                </a14:m>
                <a:endParaRPr lang="en-US" sz="2800" dirty="0"/>
              </a:p>
              <a:p>
                <a:pPr marL="514350" indent="-514350" defTabSz="914400">
                  <a:buFont typeface="+mj-lt"/>
                  <a:buAutoNum type="arabicPeriod"/>
                  <a:tabLst>
                    <a:tab pos="1077913" algn="l"/>
                    <a:tab pos="4060825" algn="l"/>
                  </a:tabLst>
                </a:pPr>
                <a:r>
                  <a:rPr lang="en-US" sz="2800" dirty="0" smtClean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>
                            <a:latin typeface="Cambria Math" panose="02040503050406030204" pitchFamily="18" charset="0"/>
                          </a:rPr>
                          <m:t>𝐚</m:t>
                        </m:r>
                      </m:e>
                      <m:sub>
                        <m:r>
                          <a:rPr lang="en-US" sz="280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1">
                        <a:latin typeface="Cambria Math" panose="02040503050406030204" pitchFamily="18" charset="0"/>
                      </a:rPr>
                      <m:t>𝐀</m:t>
                    </m:r>
                    <m:d>
                      <m:dPr>
                        <m:begChr m:val="["/>
                        <m:endChr m:val="]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0: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−1, 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</m:oMath>
                </a14:m>
                <a:endParaRPr lang="en-US" sz="2800" dirty="0" smtClean="0"/>
              </a:p>
              <a:p>
                <a:pPr marL="514350" indent="-514350" defTabSz="914400">
                  <a:buFont typeface="+mj-lt"/>
                  <a:buAutoNum type="arabicPeriod"/>
                  <a:tabLst>
                    <a:tab pos="1077913" algn="l"/>
                    <a:tab pos="4060825" algn="l"/>
                  </a:tabLst>
                </a:pPr>
                <a:r>
                  <a:rPr lang="en-US" sz="2800" dirty="0"/>
                  <a:t> </a:t>
                </a:r>
                <a:r>
                  <a:rPr lang="en-US" sz="2800" dirty="0" smtClean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0" smtClean="0">
                            <a:latin typeface="Cambria Math" panose="02040503050406030204" pitchFamily="18" charset="0"/>
                          </a:rPr>
                          <m:t>𝐚</m:t>
                        </m:r>
                      </m:e>
                      <m:sub>
                        <m:r>
                          <a:rPr lang="en-US" sz="2800" b="0" i="0" smtClean="0"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𝐀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+1: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endParaRPr lang="en-US" sz="2800" dirty="0" smtClean="0"/>
              </a:p>
              <a:p>
                <a:pPr marL="514350" indent="-514350" defTabSz="914400">
                  <a:buFont typeface="+mj-lt"/>
                  <a:buAutoNum type="arabicPeriod"/>
                  <a:tabLst>
                    <a:tab pos="1077913" algn="l"/>
                    <a:tab pos="4060825" algn="l"/>
                  </a:tabLst>
                </a:pPr>
                <a:r>
                  <a:rPr lang="en-US" sz="2800" dirty="0" smtClean="0">
                    <a:solidFill>
                      <a:schemeClr val="bg2">
                        <a:lumMod val="75000"/>
                        <a:lumOff val="25000"/>
                      </a:schemeClr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𝒕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𝒕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10</m:t>
                        </m:r>
                      </m:sub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⊤</m:t>
                        </m:r>
                      </m:sup>
                    </m:sSubSup>
                    <m:r>
                      <a:rPr lang="en-US" sz="2800" i="1">
                        <a:latin typeface="Cambria Math" panose="02040503050406030204" pitchFamily="18" charset="0"/>
                      </a:rPr>
                      <m:t>⊕.⊗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20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</a:rPr>
                      <m:t>⊕.⊗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</m:oMath>
                </a14:m>
                <a:endParaRPr lang="en-US" sz="2800" dirty="0"/>
              </a:p>
              <a:p>
                <a:pPr marL="514350" indent="-514350" defTabSz="914400">
                  <a:buFont typeface="+mj-lt"/>
                  <a:buAutoNum type="arabicPeriod"/>
                  <a:tabLst>
                    <a:tab pos="4060825" algn="l"/>
                  </a:tabLst>
                </a:pPr>
                <a:endParaRPr lang="en-US" sz="2800" dirty="0" smtClean="0">
                  <a:solidFill>
                    <a:schemeClr val="bg2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Tartalom hely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" y="857255"/>
                <a:ext cx="6477000" cy="4972046"/>
              </a:xfrm>
              <a:prstGeom prst="rect">
                <a:avLst/>
              </a:prstGeom>
              <a:blipFill>
                <a:blip r:embed="rId4"/>
                <a:stretch>
                  <a:fillRect l="-2352" t="-13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/>
          <p:cNvGrpSpPr/>
          <p:nvPr/>
        </p:nvGrpSpPr>
        <p:grpSpPr>
          <a:xfrm>
            <a:off x="11467788" y="38100"/>
            <a:ext cx="689487" cy="689487"/>
            <a:chOff x="3547598" y="1641987"/>
            <a:chExt cx="2514600" cy="2514600"/>
          </a:xfrm>
        </p:grpSpPr>
        <p:sp>
          <p:nvSpPr>
            <p:cNvPr id="9" name="Rounded Rectangle 8"/>
            <p:cNvSpPr/>
            <p:nvPr/>
          </p:nvSpPr>
          <p:spPr>
            <a:xfrm>
              <a:off x="4652498" y="1641987"/>
              <a:ext cx="304800" cy="2514600"/>
            </a:xfrm>
            <a:prstGeom prst="roundRect">
              <a:avLst/>
            </a:prstGeom>
            <a:solidFill>
              <a:schemeClr val="tx1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 err="1">
                <a:solidFill>
                  <a:schemeClr val="tx2"/>
                </a:solidFill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 rot="3600000">
              <a:off x="4652498" y="1641987"/>
              <a:ext cx="304800" cy="2514600"/>
            </a:xfrm>
            <a:prstGeom prst="roundRect">
              <a:avLst/>
            </a:prstGeom>
            <a:solidFill>
              <a:schemeClr val="tx1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 err="1">
                <a:solidFill>
                  <a:schemeClr val="tx2"/>
                </a:solidFill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 rot="1800000">
              <a:off x="4652498" y="1641987"/>
              <a:ext cx="304800" cy="2514600"/>
            </a:xfrm>
            <a:prstGeom prst="roundRect">
              <a:avLst/>
            </a:prstGeom>
            <a:solidFill>
              <a:schemeClr val="tx1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 err="1">
                <a:solidFill>
                  <a:schemeClr val="tx2"/>
                </a:solidFill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 rot="9000000">
              <a:off x="4652498" y="1641987"/>
              <a:ext cx="304800" cy="2514600"/>
            </a:xfrm>
            <a:prstGeom prst="roundRect">
              <a:avLst/>
            </a:prstGeom>
            <a:solidFill>
              <a:schemeClr val="tx1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 err="1">
                <a:solidFill>
                  <a:schemeClr val="tx2"/>
                </a:solidFill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 rot="5400000">
              <a:off x="4652498" y="1641987"/>
              <a:ext cx="304800" cy="2514600"/>
            </a:xfrm>
            <a:prstGeom prst="roundRect">
              <a:avLst/>
            </a:prstGeom>
            <a:solidFill>
              <a:schemeClr val="tx1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 err="1">
                <a:solidFill>
                  <a:schemeClr val="tx2"/>
                </a:solidFill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 rot="7200000">
              <a:off x="4652498" y="1641987"/>
              <a:ext cx="304800" cy="2514600"/>
            </a:xfrm>
            <a:prstGeom prst="roundRect">
              <a:avLst/>
            </a:prstGeom>
            <a:solidFill>
              <a:schemeClr val="tx1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 err="1">
                <a:solidFill>
                  <a:schemeClr val="tx2"/>
                </a:solidFill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3859691" y="1954080"/>
              <a:ext cx="1890413" cy="1890413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accent1"/>
              </a:solidFill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 err="1">
                <a:solidFill>
                  <a:schemeClr val="tx2"/>
                </a:solidFill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4039101" y="2134103"/>
              <a:ext cx="1533993" cy="1533993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 err="1">
                <a:solidFill>
                  <a:schemeClr val="tx2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7" name="Táblázat 16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16423880"/>
                  </p:ext>
                </p:extLst>
              </p:nvPr>
            </p:nvGraphicFramePr>
            <p:xfrm>
              <a:off x="7734300" y="1981200"/>
              <a:ext cx="3641760" cy="364176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6576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680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680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4680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46800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468000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468000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468000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n-US" sz="24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𝐀</m:t>
                                </m:r>
                                <m:r>
                                  <a:rPr lang="en-US" sz="24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en-GB" sz="2400" b="1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0" marR="0" marT="0" marB="0" anchor="ctr"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𝑖</m:t>
                                </m:r>
                              </m:oMath>
                            </m:oMathPara>
                          </a14:m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68000">
                    <a:tc>
                      <a:txBody>
                        <a:bodyPr/>
                        <a:lstStyle/>
                        <a:p>
                          <a:pPr algn="ctr"/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 rowSpan="2" gridSpan="2"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1">
                                        <a:latin typeface="Cambria Math" panose="02040503050406030204" pitchFamily="18" charset="0"/>
                                      </a:rPr>
                                      <m:t>𝐀</m:t>
                                    </m:r>
                                  </m:e>
                                  <m:sub>
                                    <m:r>
                                      <a:rPr lang="en-US" sz="1800" b="0" i="0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  <m:r>
                                      <a:rPr lang="en-US" sz="180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2" h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1" i="0" smtClean="0">
                                        <a:latin typeface="Cambria Math" panose="02040503050406030204" pitchFamily="18" charset="0"/>
                                      </a:rPr>
                                      <m:t>𝐚</m:t>
                                    </m:r>
                                  </m:e>
                                  <m:sub>
                                    <m:r>
                                      <a:rPr lang="en-US" sz="180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  <m:r>
                                      <a:rPr lang="en-US" sz="1800" b="0" i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2" gridSpan="4"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800" b="1">
                                        <a:latin typeface="Cambria Math" panose="02040503050406030204" pitchFamily="18" charset="0"/>
                                      </a:rPr>
                                      <m:t>𝐀</m:t>
                                    </m:r>
                                  </m:e>
                                  <m:sub>
                                    <m:r>
                                      <a:rPr lang="en-US" sz="1800" b="0" i="0" smtClean="0">
                                        <a:latin typeface="Cambria Math" panose="02040503050406030204" pitchFamily="18" charset="0"/>
                                      </a:rPr>
                                      <m:t>20</m:t>
                                    </m:r>
                                  </m:sub>
                                  <m:sup>
                                    <m:r>
                                      <a:rPr lang="en-US" sz="1800" b="1" i="1" smtClean="0">
                                        <a:latin typeface="Cambria Math" panose="02040503050406030204" pitchFamily="18" charset="0"/>
                                      </a:rPr>
                                      <m:t>⊤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2" h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2" h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2" h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468000">
                    <a:tc>
                      <a:txBody>
                        <a:bodyPr/>
                        <a:lstStyle/>
                        <a:p>
                          <a:pPr algn="ctr"/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 gridSpan="2" v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4" v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468000">
                    <a:tc>
                      <a:txBody>
                        <a:bodyPr/>
                        <a:lstStyle/>
                        <a:p>
                          <a:pPr algn="just"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en-US" sz="24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𝑖</m:t>
                                </m:r>
                              </m:oMath>
                            </m:oMathPara>
                          </a14:m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800" b="1" i="0" smtClean="0">
                                        <a:latin typeface="Cambria Math" panose="02040503050406030204" pitchFamily="18" charset="0"/>
                                      </a:rPr>
                                      <m:t>𝐚</m:t>
                                    </m:r>
                                  </m:e>
                                  <m:sub>
                                    <m:r>
                                      <a:rPr lang="en-US" sz="1800" b="0" i="0" smtClean="0">
                                        <a:latin typeface="Cambria Math" panose="02040503050406030204" pitchFamily="18" charset="0"/>
                                      </a:rPr>
                                      <m:t>01</m:t>
                                    </m:r>
                                  </m:sub>
                                  <m:sup>
                                    <m:r>
                                      <a:rPr lang="en-US" sz="1800" b="1" i="1" smtClean="0">
                                        <a:latin typeface="Cambria Math" panose="02040503050406030204" pitchFamily="18" charset="0"/>
                                      </a:rPr>
                                      <m:t>⊤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0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4"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800" b="1" i="0" smtClean="0">
                                        <a:latin typeface="Cambria Math" panose="02040503050406030204" pitchFamily="18" charset="0"/>
                                      </a:rPr>
                                      <m:t>𝐚</m:t>
                                    </m:r>
                                  </m:e>
                                  <m:sub>
                                    <m:r>
                                      <a:rPr lang="en-US" sz="180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sz="1800" b="0" i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US" sz="1800" b="1" i="1" smtClean="0">
                                        <a:latin typeface="Cambria Math" panose="02040503050406030204" pitchFamily="18" charset="0"/>
                                      </a:rPr>
                                      <m:t>⊤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468000">
                    <a:tc>
                      <a:txBody>
                        <a:bodyPr/>
                        <a:lstStyle/>
                        <a:p>
                          <a:pPr algn="ctr"/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 rowSpan="4" gridSpan="2"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1">
                                        <a:latin typeface="Cambria Math" panose="02040503050406030204" pitchFamily="18" charset="0"/>
                                      </a:rPr>
                                      <m:t>𝐀</m:t>
                                    </m:r>
                                  </m:e>
                                  <m:sub>
                                    <m:r>
                                      <a:rPr lang="en-US" sz="1800">
                                        <a:latin typeface="Cambria Math" panose="02040503050406030204" pitchFamily="18" charset="0"/>
                                      </a:rPr>
                                      <m:t>20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4" h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4"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1" i="0" smtClean="0">
                                        <a:latin typeface="Cambria Math" panose="02040503050406030204" pitchFamily="18" charset="0"/>
                                      </a:rPr>
                                      <m:t>𝐚</m:t>
                                    </m:r>
                                  </m:e>
                                  <m:sub>
                                    <m:r>
                                      <a:rPr lang="en-US" sz="180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sz="1800" b="0" i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4" gridSpan="4"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1">
                                        <a:latin typeface="Cambria Math" panose="02040503050406030204" pitchFamily="18" charset="0"/>
                                      </a:rPr>
                                      <m:t>𝐀</m:t>
                                    </m:r>
                                  </m:e>
                                  <m:sub>
                                    <m:r>
                                      <a:rPr lang="en-US" sz="180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sz="1800" b="0" i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4" h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4" h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4" h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468000">
                    <a:tc>
                      <a:txBody>
                        <a:bodyPr/>
                        <a:lstStyle/>
                        <a:p>
                          <a:pPr algn="ctr"/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 gridSpan="2" v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4" v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468000">
                    <a:tc>
                      <a:txBody>
                        <a:bodyPr/>
                        <a:lstStyle/>
                        <a:p>
                          <a:pPr algn="ctr"/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 gridSpan="2" v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4" v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468000">
                    <a:tc>
                      <a:txBody>
                        <a:bodyPr/>
                        <a:lstStyle/>
                        <a:p>
                          <a:pPr algn="ctr"/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 gridSpan="2" v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4" v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7" name="Táblázat 16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16423880"/>
                  </p:ext>
                </p:extLst>
              </p:nvPr>
            </p:nvGraphicFramePr>
            <p:xfrm>
              <a:off x="7734300" y="1981200"/>
              <a:ext cx="3641760" cy="364176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6576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680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680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4680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46800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468000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468000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468000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5"/>
                          <a:stretch>
                            <a:fillRect r="-908333" b="-90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77922" r="-407792" b="-90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68000">
                    <a:tc>
                      <a:txBody>
                        <a:bodyPr/>
                        <a:lstStyle/>
                        <a:p>
                          <a:pPr algn="ctr"/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 rowSpan="2"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38961" t="-38961" r="-253896" b="-253247"/>
                          </a:stretch>
                        </a:blipFill>
                      </a:tcPr>
                    </a:tc>
                    <a:tc rowSpan="2" h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77922" t="-38961" r="-407792" b="-253247"/>
                          </a:stretch>
                        </a:blipFill>
                      </a:tcPr>
                    </a:tc>
                    <a:tc rowSpan="2" gridSpan="4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94481" t="-38961" r="-1948" b="-253247"/>
                          </a:stretch>
                        </a:blipFill>
                      </a:tcPr>
                    </a:tc>
                    <a:tc rowSpan="2" h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2" h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2" h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468000">
                    <a:tc>
                      <a:txBody>
                        <a:bodyPr/>
                        <a:lstStyle/>
                        <a:p>
                          <a:pPr algn="ctr"/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 gridSpan="2" v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4" v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468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5"/>
                          <a:stretch>
                            <a:fillRect t="-277922" r="-908333" b="-406494"/>
                          </a:stretch>
                        </a:blipFill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38961" t="-277922" r="-253896" b="-406494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0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4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94481" t="-277922" r="-1948" b="-406494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468000">
                    <a:tc>
                      <a:txBody>
                        <a:bodyPr/>
                        <a:lstStyle/>
                        <a:p>
                          <a:pPr algn="ctr"/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 rowSpan="4"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38961" t="-94788" r="-253896" b="-1954"/>
                          </a:stretch>
                        </a:blipFill>
                      </a:tcPr>
                    </a:tc>
                    <a:tc rowSpan="4" h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4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77922" t="-94788" r="-407792" b="-1954"/>
                          </a:stretch>
                        </a:blipFill>
                      </a:tcPr>
                    </a:tc>
                    <a:tc rowSpan="4" gridSpan="4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94481" t="-94788" r="-1948" b="-1954"/>
                          </a:stretch>
                        </a:blipFill>
                      </a:tcPr>
                    </a:tc>
                    <a:tc rowSpan="4" h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4" h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4" h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468000">
                    <a:tc>
                      <a:txBody>
                        <a:bodyPr/>
                        <a:lstStyle/>
                        <a:p>
                          <a:pPr algn="ctr"/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 gridSpan="2" v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4" v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468000">
                    <a:tc>
                      <a:txBody>
                        <a:bodyPr/>
                        <a:lstStyle/>
                        <a:p>
                          <a:pPr algn="ctr"/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 gridSpan="2" v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4" v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468000">
                    <a:tc>
                      <a:txBody>
                        <a:bodyPr/>
                        <a:lstStyle/>
                        <a:p>
                          <a:pPr algn="ctr"/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 gridSpan="2" v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4" v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779740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provably correct algorithms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20" y="5576042"/>
            <a:ext cx="796555" cy="103083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4" name="Téglalap 6"/>
          <p:cNvSpPr/>
          <p:nvPr/>
        </p:nvSpPr>
        <p:spPr>
          <a:xfrm>
            <a:off x="987878" y="5537461"/>
            <a:ext cx="836711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M. Lee, T.M. Low (Carnegie Mellon University):</a:t>
            </a:r>
          </a:p>
          <a:p>
            <a:r>
              <a:rPr lang="en-US" sz="2200" i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family of provably correct algorithms for exact triangle counting,</a:t>
            </a:r>
            <a:br>
              <a:rPr lang="en-US" sz="2200" i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CORRECTNESS @ SC 2017</a:t>
            </a:r>
            <a:endParaRPr lang="en-US" sz="2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15317" y="857270"/>
            <a:ext cx="4419600" cy="4387694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>
                  <a:lumMod val="95000"/>
                  <a:lumOff val="5000"/>
                </a:schemeClr>
              </a:buClr>
              <a:buFont typeface="Wingdings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>
                  <a:lumMod val="95000"/>
                  <a:lumOff val="5000"/>
                </a:schemeClr>
              </a:buClr>
              <a:buFont typeface="Courier New" pitchFamily="49" charset="0"/>
              <a:buChar char="o"/>
              <a:defRPr sz="280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None/>
            </a:pPr>
            <a:r>
              <a:rPr lang="en-US" dirty="0" smtClean="0"/>
              <a:t>The “CMU algorithm” belongs to a family of algorithms which can be derived using the “FLAME approach”.</a:t>
            </a:r>
          </a:p>
          <a:p>
            <a:pPr marL="0" indent="0" defTabSz="914400">
              <a:buNone/>
            </a:pPr>
            <a:r>
              <a:rPr lang="en-US" dirty="0" smtClean="0"/>
              <a:t>There are 8 similar algorithms in total, </a:t>
            </a:r>
            <a:br>
              <a:rPr lang="en-US" dirty="0" smtClean="0"/>
            </a:br>
            <a:r>
              <a:rPr lang="en-US" dirty="0" smtClean="0"/>
              <a:t>the one presented here is Algorithm 2.</a:t>
            </a:r>
            <a:endParaRPr lang="en-US" dirty="0"/>
          </a:p>
        </p:txBody>
      </p:sp>
      <p:sp>
        <p:nvSpPr>
          <p:cNvPr id="9" name="Téglalap 6"/>
          <p:cNvSpPr/>
          <p:nvPr/>
        </p:nvSpPr>
        <p:spPr>
          <a:xfrm>
            <a:off x="10962551" y="5537461"/>
            <a:ext cx="130564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 of the figure</a:t>
            </a:r>
            <a:endParaRPr lang="en-US" sz="2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Picture 2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8529" y="5576041"/>
            <a:ext cx="1334023" cy="103083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3900" y="895850"/>
            <a:ext cx="7576140" cy="44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310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PageRank – definition (LDBC </a:t>
            </a:r>
            <a:r>
              <a:rPr lang="en-GB" dirty="0" err="1" smtClean="0"/>
              <a:t>graphalytics</a:t>
            </a:r>
            <a:r>
              <a:rPr lang="en-GB" dirty="0" smtClean="0"/>
              <a:t>)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/>
              <p:cNvSpPr>
                <a:spLocks noGrp="1"/>
              </p:cNvSpPr>
              <p:nvPr>
                <p:ph idx="1"/>
              </p:nvPr>
            </p:nvSpPr>
            <p:spPr>
              <a:xfrm>
                <a:off x="190500" y="857254"/>
                <a:ext cx="12001500" cy="6000746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 smtClean="0"/>
                  <a:t>We use one of the simpler definitions. For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to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iterations: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PR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den>
                    </m:f>
                  </m:oMath>
                </a14:m>
                <a:r>
                  <a:rPr lang="en-US" sz="1200" b="0" i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br>
                  <a:rPr lang="en-US" sz="1200" b="0" i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:r>
                  <a:rPr lang="en-US" sz="1200" b="0" i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/>
                </a:r>
                <a:br>
                  <a:rPr lang="en-US" sz="1200" b="0" i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:endParaRPr lang="en-US" sz="1200" b="0" i="1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PR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+ 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in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e>
                          </m:d>
                        </m:sub>
                        <m:sup/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nor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PR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−1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d>
                            </m:num>
                            <m:den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b="0" i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out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</m:d>
                                </m:e>
                              </m:d>
                            </m:den>
                          </m:f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+ 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hu-H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𝑛𝑔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PR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dirty="0" smtClean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dirty="0" smtClean="0"/>
              </a:p>
              <a:p>
                <a:pPr marL="0" indent="0">
                  <a:buNone/>
                </a:pPr>
                <a:endParaRPr lang="en-US" sz="1600" dirty="0" smtClean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dirty="0" smtClean="0"/>
                  <a:t>: damping factor</a:t>
                </a:r>
                <a:endParaRPr lang="en-US" b="0" i="1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𝑑𝑛𝑔</m:t>
                    </m:r>
                  </m:oMath>
                </a14:m>
                <a:r>
                  <a:rPr lang="en-US" dirty="0" smtClean="0"/>
                  <a:t>: dangling vertices,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𝑑𝑛𝑔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| 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out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</m:d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=0</m:t>
                        </m:r>
                      </m:e>
                    </m:d>
                  </m:oMath>
                </a14:m>
                <a:endParaRPr lang="en-US" b="0" dirty="0" smtClean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1600" dirty="0" smtClean="0">
                  <a:solidFill>
                    <a:schemeClr val="bg1">
                      <a:lumMod val="5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sz="2600" dirty="0" smtClean="0">
                    <a:solidFill>
                      <a:schemeClr val="bg1">
                        <a:lumMod val="50000"/>
                      </a:schemeClr>
                    </a:solidFill>
                  </a:rPr>
                  <a:t>There are dozens of PR definitions, some treat dangling vertices differently.</a:t>
                </a:r>
                <a:endParaRPr lang="hu-HU" sz="2600" dirty="0" smtClean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Tartalom hely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0500" y="857254"/>
                <a:ext cx="12001500" cy="6000746"/>
              </a:xfrm>
              <a:blipFill>
                <a:blip r:embed="rId2"/>
                <a:stretch>
                  <a:fillRect l="-1270" t="-1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Jobb oldali kapcsos zárójel 5"/>
          <p:cNvSpPr/>
          <p:nvPr/>
        </p:nvSpPr>
        <p:spPr>
          <a:xfrm rot="5400000">
            <a:off x="9820275" y="2371726"/>
            <a:ext cx="285750" cy="3390900"/>
          </a:xfrm>
          <a:prstGeom prst="rightBrace">
            <a:avLst>
              <a:gd name="adj1" fmla="val 71666"/>
              <a:gd name="adj2" fmla="val 5000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Jobb oldali kapcsos zárójel 6"/>
          <p:cNvSpPr/>
          <p:nvPr/>
        </p:nvSpPr>
        <p:spPr>
          <a:xfrm rot="5400000">
            <a:off x="5572125" y="2257426"/>
            <a:ext cx="285750" cy="3619500"/>
          </a:xfrm>
          <a:prstGeom prst="rightBrace">
            <a:avLst>
              <a:gd name="adj1" fmla="val 71666"/>
              <a:gd name="adj2" fmla="val 5000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Jobb oldali kapcsos zárójel 7"/>
          <p:cNvSpPr/>
          <p:nvPr/>
        </p:nvSpPr>
        <p:spPr>
          <a:xfrm rot="5400000">
            <a:off x="2419350" y="3486151"/>
            <a:ext cx="285750" cy="1162050"/>
          </a:xfrm>
          <a:prstGeom prst="rightBrace">
            <a:avLst>
              <a:gd name="adj1" fmla="val 71666"/>
              <a:gd name="adj2" fmla="val 5000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églalap 8"/>
          <p:cNvSpPr/>
          <p:nvPr/>
        </p:nvSpPr>
        <p:spPr>
          <a:xfrm>
            <a:off x="2047500" y="4260506"/>
            <a:ext cx="10294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teleport</a:t>
            </a:r>
            <a:endParaRPr lang="en-US" dirty="0"/>
          </a:p>
        </p:txBody>
      </p:sp>
      <p:sp>
        <p:nvSpPr>
          <p:cNvPr id="10" name="Téglalap 9"/>
          <p:cNvSpPr/>
          <p:nvPr/>
        </p:nvSpPr>
        <p:spPr>
          <a:xfrm>
            <a:off x="5140163" y="4253811"/>
            <a:ext cx="11496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influence</a:t>
            </a:r>
            <a:endParaRPr lang="en-US" dirty="0"/>
          </a:p>
        </p:txBody>
      </p:sp>
      <p:sp>
        <p:nvSpPr>
          <p:cNvPr id="11" name="Téglalap 10"/>
          <p:cNvSpPr/>
          <p:nvPr/>
        </p:nvSpPr>
        <p:spPr>
          <a:xfrm>
            <a:off x="9437204" y="4260506"/>
            <a:ext cx="10518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dangling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29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 algorithms in </a:t>
            </a:r>
            <a:r>
              <a:rPr lang="en-US" dirty="0" err="1" smtClean="0"/>
              <a:t>GraphBLAS</a:t>
            </a:r>
            <a:endParaRPr lang="hu-HU" dirty="0"/>
          </a:p>
        </p:txBody>
      </p:sp>
      <p:sp>
        <p:nvSpPr>
          <p:cNvPr id="3" name="Cím 3"/>
          <p:cNvSpPr txBox="1">
            <a:spLocks/>
          </p:cNvSpPr>
          <p:nvPr/>
        </p:nvSpPr>
        <p:spPr>
          <a:xfrm>
            <a:off x="0" y="4197345"/>
            <a:ext cx="12192000" cy="136207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anchor="ctr" anchorCtr="0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 kern="1200" cap="none" baseline="0">
                <a:solidFill>
                  <a:schemeClr val="tx2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F8F8F8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F8F8F8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F8F8F8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F8F8F8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F8F8F8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F8F8F8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F8F8F8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F8F8F8"/>
                </a:solidFill>
                <a:latin typeface="Calibri" pitchFamily="34" charset="0"/>
              </a:defRPr>
            </a:lvl9pPr>
          </a:lstStyle>
          <a:p>
            <a:pPr defTabSz="914400"/>
            <a:r>
              <a:rPr lang="hu-HU" b="0" dirty="0" err="1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Vertex-wise</a:t>
            </a:r>
            <a:r>
              <a:rPr lang="hu-HU" b="0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triangle count</a:t>
            </a:r>
            <a:endParaRPr lang="hu-HU" b="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8814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Vertex-Wise</a:t>
            </a:r>
            <a:r>
              <a:rPr lang="hu-HU" dirty="0" smtClean="0"/>
              <a:t> triangle count</a:t>
            </a:r>
            <a:endParaRPr lang="en-GB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90500" y="1085854"/>
            <a:ext cx="11849100" cy="5657846"/>
          </a:xfrm>
        </p:spPr>
        <p:txBody>
          <a:bodyPr/>
          <a:lstStyle/>
          <a:p>
            <a:pPr marL="0" indent="0">
              <a:spcBef>
                <a:spcPts val="600"/>
              </a:spcBef>
              <a:buNone/>
            </a:pPr>
            <a:r>
              <a:rPr lang="en-US" dirty="0" smtClean="0">
                <a:latin typeface="+mj-lt"/>
              </a:rPr>
              <a:t>Triangle – Def 1: </a:t>
            </a:r>
            <a:r>
              <a:rPr lang="en-US" dirty="0" smtClean="0"/>
              <a:t>a set </a:t>
            </a:r>
            <a:r>
              <a:rPr lang="en-US" dirty="0"/>
              <a:t>of three mutually adjacent </a:t>
            </a:r>
            <a:r>
              <a:rPr lang="hu-HU" dirty="0" err="1" smtClean="0"/>
              <a:t>vertice</a:t>
            </a:r>
            <a:r>
              <a:rPr lang="en-US" dirty="0" smtClean="0"/>
              <a:t>s.</a:t>
            </a:r>
          </a:p>
          <a:p>
            <a:pPr marL="0" indent="0">
              <a:spcBef>
                <a:spcPts val="600"/>
              </a:spcBef>
              <a:buNone/>
            </a:pPr>
            <a:endParaRPr lang="hu-HU" sz="4000" dirty="0"/>
          </a:p>
          <a:p>
            <a:pPr marL="0" indent="0">
              <a:spcBef>
                <a:spcPts val="600"/>
              </a:spcBef>
              <a:buNone/>
            </a:pPr>
            <a:endParaRPr lang="en-US" sz="4000" dirty="0" smtClean="0"/>
          </a:p>
          <a:p>
            <a:pPr marL="0" indent="0">
              <a:spcBef>
                <a:spcPts val="600"/>
              </a:spcBef>
              <a:buNone/>
            </a:pPr>
            <a:r>
              <a:rPr lang="en-US" dirty="0" smtClean="0">
                <a:latin typeface="+mj-lt"/>
              </a:rPr>
              <a:t>Def 2:</a:t>
            </a:r>
            <a:r>
              <a:rPr lang="en-US" dirty="0" smtClean="0"/>
              <a:t> a three-length closed path.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dirty="0" smtClean="0"/>
              <a:t>Usages:</a:t>
            </a:r>
          </a:p>
          <a:p>
            <a:pPr>
              <a:spcBef>
                <a:spcPts val="600"/>
              </a:spcBef>
            </a:pPr>
            <a:r>
              <a:rPr lang="hu-HU" sz="2800" dirty="0" smtClean="0"/>
              <a:t>Global clustering coefficient</a:t>
            </a:r>
            <a:endParaRPr lang="hu-HU" sz="2800" dirty="0"/>
          </a:p>
          <a:p>
            <a:pPr>
              <a:spcBef>
                <a:spcPts val="600"/>
              </a:spcBef>
            </a:pPr>
            <a:r>
              <a:rPr lang="hu-HU" sz="2800" dirty="0" smtClean="0"/>
              <a:t>Local clustering coefficient</a:t>
            </a:r>
            <a:endParaRPr lang="en-US" sz="2800" dirty="0" smtClean="0"/>
          </a:p>
          <a:p>
            <a:pPr>
              <a:spcBef>
                <a:spcPts val="600"/>
              </a:spcBef>
            </a:pPr>
            <a:r>
              <a:rPr lang="en-US" sz="2800" dirty="0" smtClean="0"/>
              <a:t>Finding communities</a:t>
            </a:r>
          </a:p>
        </p:txBody>
      </p:sp>
      <p:grpSp>
        <p:nvGrpSpPr>
          <p:cNvPr id="5" name="Csoportba foglalás 4">
            <a:extLst>
              <a:ext uri="{FF2B5EF4-FFF2-40B4-BE49-F238E27FC236}">
                <a16:creationId xmlns:a16="http://schemas.microsoft.com/office/drawing/2014/main" id="{0623EA85-5A28-4A3C-A1EC-5CE0A5243041}"/>
              </a:ext>
            </a:extLst>
          </p:cNvPr>
          <p:cNvGrpSpPr/>
          <p:nvPr/>
        </p:nvGrpSpPr>
        <p:grpSpPr>
          <a:xfrm>
            <a:off x="1931823" y="1796619"/>
            <a:ext cx="1192377" cy="1060881"/>
            <a:chOff x="1295498" y="1795553"/>
            <a:chExt cx="1437481" cy="1278957"/>
          </a:xfrm>
          <a:effectLst/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Ellipszis 5">
                  <a:extLst>
                    <a:ext uri="{FF2B5EF4-FFF2-40B4-BE49-F238E27FC236}">
                      <a16:creationId xmlns:a16="http://schemas.microsoft.com/office/drawing/2014/main" id="{A4B22709-12D1-45DE-9503-19118A5CA564}"/>
                    </a:ext>
                  </a:extLst>
                </p:cNvPr>
                <p:cNvSpPr/>
                <p:nvPr/>
              </p:nvSpPr>
              <p:spPr>
                <a:xfrm>
                  <a:off x="1774658" y="1795553"/>
                  <a:ext cx="479160" cy="479161"/>
                </a:xfrm>
                <a:prstGeom prst="ellipse">
                  <a:avLst/>
                </a:prstGeom>
                <a:noFill/>
                <a:ln w="28575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hu-HU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oMath>
                    </m:oMathPara>
                  </a14:m>
                  <a:endParaRPr lang="hu-HU" sz="32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01" name="Ellipszis 100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A4B22709-12D1-45DE-9503-19118A5CA56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74658" y="1795553"/>
                  <a:ext cx="479160" cy="479161"/>
                </a:xfrm>
                <a:prstGeom prst="ellipse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effectLst/>
              </p:spPr>
              <p:txBody>
                <a:bodyPr/>
                <a:lstStyle/>
                <a:p>
                  <a:r>
                    <a:rPr lang="hu-H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Ellipszis 6">
              <a:extLst>
                <a:ext uri="{FF2B5EF4-FFF2-40B4-BE49-F238E27FC236}">
                  <a16:creationId xmlns:a16="http://schemas.microsoft.com/office/drawing/2014/main" id="{8B21B558-37A2-42C3-82CB-CA6E8048754C}"/>
                </a:ext>
              </a:extLst>
            </p:cNvPr>
            <p:cNvSpPr/>
            <p:nvPr/>
          </p:nvSpPr>
          <p:spPr>
            <a:xfrm>
              <a:off x="1295498" y="2587848"/>
              <a:ext cx="479160" cy="479161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hu-HU" sz="3200" dirty="0">
                <a:solidFill>
                  <a:schemeClr val="tx1"/>
                </a:solidFill>
              </a:endParaRPr>
            </a:p>
          </p:txBody>
        </p:sp>
        <p:sp>
          <p:nvSpPr>
            <p:cNvPr id="8" name="Ellipszis 7">
              <a:extLst>
                <a:ext uri="{FF2B5EF4-FFF2-40B4-BE49-F238E27FC236}">
                  <a16:creationId xmlns:a16="http://schemas.microsoft.com/office/drawing/2014/main" id="{369A59DA-1265-48C4-89B2-5D2365B3EC25}"/>
                </a:ext>
              </a:extLst>
            </p:cNvPr>
            <p:cNvSpPr/>
            <p:nvPr/>
          </p:nvSpPr>
          <p:spPr>
            <a:xfrm>
              <a:off x="2253819" y="2595349"/>
              <a:ext cx="479160" cy="479161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hu-HU" sz="3200" dirty="0" err="1">
                <a:solidFill>
                  <a:schemeClr val="tx1"/>
                </a:solidFill>
              </a:endParaRPr>
            </a:p>
          </p:txBody>
        </p:sp>
        <p:cxnSp>
          <p:nvCxnSpPr>
            <p:cNvPr id="9" name="Egyenes összekötő 8">
              <a:extLst>
                <a:ext uri="{FF2B5EF4-FFF2-40B4-BE49-F238E27FC236}">
                  <a16:creationId xmlns:a16="http://schemas.microsoft.com/office/drawing/2014/main" id="{FB5EDB31-B6E8-426D-85B9-AED6A0D90721}"/>
                </a:ext>
              </a:extLst>
            </p:cNvPr>
            <p:cNvCxnSpPr>
              <a:stCxn id="6" idx="3"/>
              <a:endCxn id="7" idx="0"/>
            </p:cNvCxnSpPr>
            <p:nvPr/>
          </p:nvCxnSpPr>
          <p:spPr>
            <a:xfrm flipH="1">
              <a:off x="1535078" y="2204542"/>
              <a:ext cx="309752" cy="38330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Egyenes összekötő 9">
              <a:extLst>
                <a:ext uri="{FF2B5EF4-FFF2-40B4-BE49-F238E27FC236}">
                  <a16:creationId xmlns:a16="http://schemas.microsoft.com/office/drawing/2014/main" id="{8DE82472-EC23-461D-B935-918E24D0C4ED}"/>
                </a:ext>
              </a:extLst>
            </p:cNvPr>
            <p:cNvCxnSpPr>
              <a:stCxn id="7" idx="6"/>
              <a:endCxn id="8" idx="2"/>
            </p:cNvCxnSpPr>
            <p:nvPr/>
          </p:nvCxnSpPr>
          <p:spPr>
            <a:xfrm>
              <a:off x="1774658" y="2827429"/>
              <a:ext cx="479160" cy="750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Egyenes összekötő 10">
              <a:extLst>
                <a:ext uri="{FF2B5EF4-FFF2-40B4-BE49-F238E27FC236}">
                  <a16:creationId xmlns:a16="http://schemas.microsoft.com/office/drawing/2014/main" id="{DFA4896F-620A-4286-9159-F5E0120B0D06}"/>
                </a:ext>
              </a:extLst>
            </p:cNvPr>
            <p:cNvCxnSpPr>
              <a:stCxn id="6" idx="5"/>
              <a:endCxn id="8" idx="0"/>
            </p:cNvCxnSpPr>
            <p:nvPr/>
          </p:nvCxnSpPr>
          <p:spPr>
            <a:xfrm>
              <a:off x="2183647" y="2204542"/>
              <a:ext cx="309752" cy="390807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7658100" y="2176574"/>
            <a:ext cx="4154517" cy="3271726"/>
            <a:chOff x="585428" y="1181100"/>
            <a:chExt cx="4681721" cy="3686905"/>
          </a:xfrm>
        </p:grpSpPr>
        <p:cxnSp>
          <p:nvCxnSpPr>
            <p:cNvPr id="13" name="Görbe összekötő 49"/>
            <p:cNvCxnSpPr>
              <a:stCxn id="30" idx="0"/>
              <a:endCxn id="57" idx="1"/>
            </p:cNvCxnSpPr>
            <p:nvPr/>
          </p:nvCxnSpPr>
          <p:spPr>
            <a:xfrm rot="16200000" flipH="1">
              <a:off x="2110151" y="762246"/>
              <a:ext cx="40500" cy="1525038"/>
            </a:xfrm>
            <a:prstGeom prst="curvedConnector3">
              <a:avLst>
                <a:gd name="adj1" fmla="val -588289"/>
              </a:avLst>
            </a:prstGeom>
            <a:ln w="38100">
              <a:solidFill>
                <a:srgbClr val="E7298A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örbe összekötő 58"/>
            <p:cNvCxnSpPr>
              <a:stCxn id="44" idx="6"/>
              <a:endCxn id="43" idx="6"/>
            </p:cNvCxnSpPr>
            <p:nvPr/>
          </p:nvCxnSpPr>
          <p:spPr>
            <a:xfrm flipH="1">
              <a:off x="3127375" y="1751708"/>
              <a:ext cx="12725" cy="1160712"/>
            </a:xfrm>
            <a:prstGeom prst="curvedConnector3">
              <a:avLst>
                <a:gd name="adj1" fmla="val -1297446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örbe összekötő 61"/>
            <p:cNvCxnSpPr>
              <a:stCxn id="45" idx="6"/>
              <a:endCxn id="46" idx="0"/>
            </p:cNvCxnSpPr>
            <p:nvPr/>
          </p:nvCxnSpPr>
          <p:spPr>
            <a:xfrm>
              <a:off x="3184139" y="1666104"/>
              <a:ext cx="1478419" cy="1188239"/>
            </a:xfrm>
            <a:prstGeom prst="curvedConnector2">
              <a:avLst/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örbe összekötő 64"/>
            <p:cNvCxnSpPr>
              <a:stCxn id="47" idx="4"/>
              <a:endCxn id="53" idx="7"/>
            </p:cNvCxnSpPr>
            <p:nvPr/>
          </p:nvCxnSpPr>
          <p:spPr>
            <a:xfrm rot="5400000">
              <a:off x="3357167" y="2978320"/>
              <a:ext cx="1082408" cy="1521698"/>
            </a:xfrm>
            <a:prstGeom prst="curvedConnector3">
              <a:avLst>
                <a:gd name="adj1" fmla="val 14954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örbe összekötő 67"/>
            <p:cNvCxnSpPr>
              <a:stCxn id="42" idx="3"/>
              <a:endCxn id="40" idx="5"/>
            </p:cNvCxnSpPr>
            <p:nvPr/>
          </p:nvCxnSpPr>
          <p:spPr>
            <a:xfrm rot="5400000">
              <a:off x="2162165" y="3771371"/>
              <a:ext cx="9539" cy="1415904"/>
            </a:xfrm>
            <a:prstGeom prst="curvedConnector3">
              <a:avLst>
                <a:gd name="adj1" fmla="val 2579379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örbe összekötő 74"/>
            <p:cNvCxnSpPr>
              <a:stCxn id="50" idx="3"/>
              <a:endCxn id="36" idx="5"/>
            </p:cNvCxnSpPr>
            <p:nvPr/>
          </p:nvCxnSpPr>
          <p:spPr>
            <a:xfrm rot="5400000" flipH="1">
              <a:off x="2149181" y="2386735"/>
              <a:ext cx="62558" cy="1414296"/>
            </a:xfrm>
            <a:prstGeom prst="curvedConnector3">
              <a:avLst>
                <a:gd name="adj1" fmla="val -378062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örbe összekötő 78"/>
            <p:cNvCxnSpPr>
              <a:stCxn id="51" idx="4"/>
              <a:endCxn id="38" idx="0"/>
            </p:cNvCxnSpPr>
            <p:nvPr/>
          </p:nvCxnSpPr>
          <p:spPr>
            <a:xfrm rot="5400000">
              <a:off x="1638930" y="2870318"/>
              <a:ext cx="1036496" cy="1677901"/>
            </a:xfrm>
            <a:prstGeom prst="curvedConnector3">
              <a:avLst>
                <a:gd name="adj1" fmla="val 50000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örbe összekötő 82"/>
            <p:cNvCxnSpPr>
              <a:stCxn id="49" idx="7"/>
              <a:endCxn id="48" idx="1"/>
            </p:cNvCxnSpPr>
            <p:nvPr/>
          </p:nvCxnSpPr>
          <p:spPr>
            <a:xfrm rot="5400000" flipH="1" flipV="1">
              <a:off x="3832189" y="2350156"/>
              <a:ext cx="10655" cy="1323339"/>
            </a:xfrm>
            <a:prstGeom prst="curvedConnector3">
              <a:avLst>
                <a:gd name="adj1" fmla="val 2051506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örbe összekötő 86"/>
            <p:cNvCxnSpPr>
              <a:stCxn id="33" idx="2"/>
              <a:endCxn id="31" idx="2"/>
            </p:cNvCxnSpPr>
            <p:nvPr/>
          </p:nvCxnSpPr>
          <p:spPr>
            <a:xfrm rot="10800000">
              <a:off x="1152454" y="1697867"/>
              <a:ext cx="5557" cy="1264268"/>
            </a:xfrm>
            <a:prstGeom prst="curvedConnector3">
              <a:avLst>
                <a:gd name="adj1" fmla="val 6013496"/>
              </a:avLst>
            </a:prstGeom>
            <a:ln w="38100">
              <a:solidFill>
                <a:srgbClr val="E7298A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örbe összekötő 90"/>
            <p:cNvCxnSpPr>
              <a:stCxn id="35" idx="2"/>
              <a:endCxn id="37" idx="2"/>
            </p:cNvCxnSpPr>
            <p:nvPr/>
          </p:nvCxnSpPr>
          <p:spPr>
            <a:xfrm rot="10800000" flipV="1">
              <a:off x="1150726" y="3090892"/>
              <a:ext cx="13634" cy="1262816"/>
            </a:xfrm>
            <a:prstGeom prst="curvedConnector3">
              <a:avLst>
                <a:gd name="adj1" fmla="val 2428737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Ellipszis 4"/>
            <p:cNvSpPr/>
            <p:nvPr/>
          </p:nvSpPr>
          <p:spPr>
            <a:xfrm>
              <a:off x="2988220" y="4374462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24" name="Ellipszis 5"/>
            <p:cNvSpPr/>
            <p:nvPr/>
          </p:nvSpPr>
          <p:spPr>
            <a:xfrm>
              <a:off x="4635558" y="2999720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25" name="Ellipszis 6"/>
            <p:cNvSpPr/>
            <p:nvPr/>
          </p:nvSpPr>
          <p:spPr>
            <a:xfrm>
              <a:off x="1288958" y="2999720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26" name="Ellipszis 7"/>
            <p:cNvSpPr/>
            <p:nvPr/>
          </p:nvSpPr>
          <p:spPr>
            <a:xfrm>
              <a:off x="2988220" y="2999720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27" name="Ellipszis 10"/>
            <p:cNvSpPr/>
            <p:nvPr/>
          </p:nvSpPr>
          <p:spPr>
            <a:xfrm>
              <a:off x="1288958" y="1639104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28" name="Ellipszis 11"/>
            <p:cNvSpPr/>
            <p:nvPr/>
          </p:nvSpPr>
          <p:spPr>
            <a:xfrm>
              <a:off x="2988220" y="1639104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29" name="Ellipszis 12"/>
            <p:cNvSpPr/>
            <p:nvPr/>
          </p:nvSpPr>
          <p:spPr>
            <a:xfrm>
              <a:off x="1288958" y="4374462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30" name="Ellipszis 10"/>
            <p:cNvSpPr/>
            <p:nvPr/>
          </p:nvSpPr>
          <p:spPr>
            <a:xfrm>
              <a:off x="1340882" y="1504515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31" name="Ellipszis 10"/>
            <p:cNvSpPr/>
            <p:nvPr/>
          </p:nvSpPr>
          <p:spPr>
            <a:xfrm>
              <a:off x="1152453" y="1670867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32" name="Ellipszis 10"/>
            <p:cNvSpPr/>
            <p:nvPr/>
          </p:nvSpPr>
          <p:spPr>
            <a:xfrm>
              <a:off x="1425462" y="1676006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33" name="Ellipszis 10"/>
            <p:cNvSpPr/>
            <p:nvPr/>
          </p:nvSpPr>
          <p:spPr>
            <a:xfrm>
              <a:off x="1158010" y="2935135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34" name="Ellipszis 10"/>
            <p:cNvSpPr/>
            <p:nvPr/>
          </p:nvSpPr>
          <p:spPr>
            <a:xfrm>
              <a:off x="1418318" y="2935512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35" name="Ellipszis 10"/>
            <p:cNvSpPr/>
            <p:nvPr/>
          </p:nvSpPr>
          <p:spPr>
            <a:xfrm>
              <a:off x="1164360" y="3063892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36" name="Ellipszis 10"/>
            <p:cNvSpPr/>
            <p:nvPr/>
          </p:nvSpPr>
          <p:spPr>
            <a:xfrm>
              <a:off x="1427220" y="3016512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37" name="Ellipszis 12"/>
            <p:cNvSpPr/>
            <p:nvPr/>
          </p:nvSpPr>
          <p:spPr>
            <a:xfrm>
              <a:off x="1150726" y="4326708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38" name="Ellipszis 12"/>
            <p:cNvSpPr/>
            <p:nvPr/>
          </p:nvSpPr>
          <p:spPr>
            <a:xfrm>
              <a:off x="1291227" y="4227516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39" name="Ellipszis 12"/>
            <p:cNvSpPr/>
            <p:nvPr/>
          </p:nvSpPr>
          <p:spPr>
            <a:xfrm>
              <a:off x="1408127" y="4293769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40" name="Ellipszis 12"/>
            <p:cNvSpPr/>
            <p:nvPr/>
          </p:nvSpPr>
          <p:spPr>
            <a:xfrm>
              <a:off x="1412890" y="4438001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41" name="Ellipszis 12"/>
            <p:cNvSpPr/>
            <p:nvPr/>
          </p:nvSpPr>
          <p:spPr>
            <a:xfrm>
              <a:off x="2866978" y="4293755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42" name="Ellipszis 12"/>
            <p:cNvSpPr/>
            <p:nvPr/>
          </p:nvSpPr>
          <p:spPr>
            <a:xfrm>
              <a:off x="2866978" y="4428462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43" name="Ellipszis 7"/>
            <p:cNvSpPr/>
            <p:nvPr/>
          </p:nvSpPr>
          <p:spPr>
            <a:xfrm>
              <a:off x="3073375" y="2885420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44" name="Ellipszis 11"/>
            <p:cNvSpPr/>
            <p:nvPr/>
          </p:nvSpPr>
          <p:spPr>
            <a:xfrm>
              <a:off x="3086100" y="1724708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45" name="Ellipszis 11"/>
            <p:cNvSpPr/>
            <p:nvPr/>
          </p:nvSpPr>
          <p:spPr>
            <a:xfrm>
              <a:off x="3130139" y="1639104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46" name="Ellipszis 5"/>
            <p:cNvSpPr/>
            <p:nvPr/>
          </p:nvSpPr>
          <p:spPr>
            <a:xfrm>
              <a:off x="4635558" y="2854343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47" name="Ellipszis 5"/>
            <p:cNvSpPr/>
            <p:nvPr/>
          </p:nvSpPr>
          <p:spPr>
            <a:xfrm>
              <a:off x="4632218" y="3143966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48" name="Ellipszis 5"/>
            <p:cNvSpPr/>
            <p:nvPr/>
          </p:nvSpPr>
          <p:spPr>
            <a:xfrm>
              <a:off x="4491278" y="2998589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49" name="Ellipszis 7"/>
            <p:cNvSpPr/>
            <p:nvPr/>
          </p:nvSpPr>
          <p:spPr>
            <a:xfrm>
              <a:off x="3129755" y="3009244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50" name="Ellipszis 7"/>
            <p:cNvSpPr/>
            <p:nvPr/>
          </p:nvSpPr>
          <p:spPr>
            <a:xfrm>
              <a:off x="2879700" y="3079070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51" name="Ellipszis 7"/>
            <p:cNvSpPr/>
            <p:nvPr/>
          </p:nvSpPr>
          <p:spPr>
            <a:xfrm>
              <a:off x="2969128" y="3137020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52" name="Ellipszis 28"/>
            <p:cNvSpPr/>
            <p:nvPr/>
          </p:nvSpPr>
          <p:spPr>
            <a:xfrm>
              <a:off x="1143000" y="2855474"/>
              <a:ext cx="345917" cy="342492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hu-HU" sz="3600" b="1" dirty="0" smtClean="0">
                  <a:solidFill>
                    <a:srgbClr val="E7298A"/>
                  </a:solidFill>
                  <a:sym typeface="Wingdings" panose="05000000000000000000" pitchFamily="2" charset="2"/>
                </a:rPr>
                <a:t></a:t>
              </a:r>
              <a:endParaRPr lang="hu-HU" sz="3600" b="1" dirty="0">
                <a:solidFill>
                  <a:srgbClr val="E7298A"/>
                </a:solidFill>
              </a:endParaRPr>
            </a:p>
          </p:txBody>
        </p:sp>
        <p:sp>
          <p:nvSpPr>
            <p:cNvPr id="53" name="Ellipszis 29"/>
            <p:cNvSpPr/>
            <p:nvPr/>
          </p:nvSpPr>
          <p:spPr>
            <a:xfrm>
              <a:off x="2842262" y="4230216"/>
              <a:ext cx="345917" cy="342492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hu-HU" sz="3600" b="1" dirty="0" smtClean="0">
                  <a:solidFill>
                    <a:schemeClr val="tx1"/>
                  </a:solidFill>
                  <a:sym typeface="Wingdings" panose="05000000000000000000" pitchFamily="2" charset="2"/>
                </a:rPr>
                <a:t></a:t>
              </a:r>
              <a:endParaRPr lang="hu-HU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54" name="Ellipszis 30"/>
            <p:cNvSpPr/>
            <p:nvPr/>
          </p:nvSpPr>
          <p:spPr>
            <a:xfrm>
              <a:off x="4489600" y="2855474"/>
              <a:ext cx="345917" cy="342492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hu-HU" sz="3600" b="1" dirty="0" smtClean="0">
                  <a:solidFill>
                    <a:schemeClr val="tx1"/>
                  </a:solidFill>
                  <a:sym typeface="Wingdings" panose="05000000000000000000" pitchFamily="2" charset="2"/>
                </a:rPr>
                <a:t></a:t>
              </a:r>
              <a:endParaRPr lang="hu-HU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55" name="Ellipszis 31"/>
            <p:cNvSpPr/>
            <p:nvPr/>
          </p:nvSpPr>
          <p:spPr>
            <a:xfrm>
              <a:off x="2842262" y="2855474"/>
              <a:ext cx="345917" cy="342492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hu-HU" sz="3600" b="1" dirty="0" smtClean="0">
                  <a:solidFill>
                    <a:schemeClr val="tx1"/>
                  </a:solidFill>
                  <a:sym typeface="Wingdings" panose="05000000000000000000" pitchFamily="2" charset="2"/>
                </a:rPr>
                <a:t></a:t>
              </a:r>
              <a:endParaRPr lang="hu-HU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56" name="Ellipszis 34"/>
            <p:cNvSpPr/>
            <p:nvPr/>
          </p:nvSpPr>
          <p:spPr>
            <a:xfrm>
              <a:off x="1143000" y="1494858"/>
              <a:ext cx="345917" cy="342492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hu-HU" sz="3600" b="1" dirty="0" smtClean="0">
                  <a:solidFill>
                    <a:srgbClr val="E7298A"/>
                  </a:solidFill>
                  <a:sym typeface="Wingdings" panose="05000000000000000000" pitchFamily="2" charset="2"/>
                </a:rPr>
                <a:t></a:t>
              </a:r>
              <a:endParaRPr lang="hu-HU" sz="3600" b="1" dirty="0">
                <a:solidFill>
                  <a:srgbClr val="E7298A"/>
                </a:solidFill>
              </a:endParaRPr>
            </a:p>
          </p:txBody>
        </p:sp>
        <p:sp>
          <p:nvSpPr>
            <p:cNvPr id="57" name="Ellipszis 35"/>
            <p:cNvSpPr/>
            <p:nvPr/>
          </p:nvSpPr>
          <p:spPr>
            <a:xfrm>
              <a:off x="2842262" y="1494858"/>
              <a:ext cx="345917" cy="342492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hu-HU" sz="3600" b="1" dirty="0" smtClean="0">
                  <a:solidFill>
                    <a:srgbClr val="E7298A"/>
                  </a:solidFill>
                  <a:sym typeface="Wingdings" panose="05000000000000000000" pitchFamily="2" charset="2"/>
                </a:rPr>
                <a:t></a:t>
              </a:r>
              <a:endParaRPr lang="hu-HU" sz="3600" b="1" dirty="0">
                <a:solidFill>
                  <a:srgbClr val="E7298A"/>
                </a:solidFill>
              </a:endParaRPr>
            </a:p>
          </p:txBody>
        </p:sp>
        <p:sp>
          <p:nvSpPr>
            <p:cNvPr id="58" name="Ellipszis 36"/>
            <p:cNvSpPr/>
            <p:nvPr/>
          </p:nvSpPr>
          <p:spPr>
            <a:xfrm>
              <a:off x="1143000" y="4230216"/>
              <a:ext cx="345917" cy="342492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hu-HU" sz="3600" b="1" dirty="0" smtClean="0">
                  <a:solidFill>
                    <a:schemeClr val="tx1"/>
                  </a:solidFill>
                  <a:sym typeface="Wingdings" panose="05000000000000000000" pitchFamily="2" charset="2"/>
                </a:rPr>
                <a:t></a:t>
              </a:r>
              <a:endParaRPr lang="hu-HU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85428" y="1181100"/>
              <a:ext cx="406806" cy="5202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2400" dirty="0" smtClean="0">
                  <a:solidFill>
                    <a:schemeClr val="accent4"/>
                  </a:solidFill>
                  <a:latin typeface="+mj-lt"/>
                </a:rPr>
                <a:t>1</a:t>
              </a:r>
              <a:endParaRPr lang="en-US" sz="2400" dirty="0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585428" y="2862561"/>
              <a:ext cx="406806" cy="5202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2400" dirty="0" smtClean="0">
                  <a:solidFill>
                    <a:schemeClr val="accent4"/>
                  </a:solidFill>
                  <a:latin typeface="+mj-lt"/>
                </a:rPr>
                <a:t>4</a:t>
              </a:r>
              <a:endParaRPr lang="en-US" sz="2400" dirty="0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585428" y="4347755"/>
              <a:ext cx="406806" cy="5202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2400" dirty="0" smtClean="0">
                  <a:solidFill>
                    <a:schemeClr val="accent4"/>
                  </a:solidFill>
                  <a:latin typeface="+mj-lt"/>
                </a:rPr>
                <a:t>2</a:t>
              </a:r>
              <a:endParaRPr lang="en-US" sz="2400" dirty="0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3218599" y="1181100"/>
              <a:ext cx="406806" cy="5202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2400" dirty="0" smtClean="0">
                  <a:solidFill>
                    <a:schemeClr val="accent4"/>
                  </a:solidFill>
                  <a:latin typeface="+mj-lt"/>
                </a:rPr>
                <a:t>3</a:t>
              </a:r>
              <a:endParaRPr lang="en-US" sz="2400" dirty="0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3218599" y="2862561"/>
              <a:ext cx="406806" cy="5202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2400" dirty="0" smtClean="0">
                  <a:solidFill>
                    <a:schemeClr val="accent4"/>
                  </a:solidFill>
                  <a:latin typeface="+mj-lt"/>
                </a:rPr>
                <a:t>3</a:t>
              </a:r>
              <a:endParaRPr lang="en-US" sz="2400" dirty="0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3240347" y="4264451"/>
              <a:ext cx="406806" cy="5202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2400" smtClean="0">
                  <a:solidFill>
                    <a:schemeClr val="accent4"/>
                  </a:solidFill>
                  <a:latin typeface="+mj-lt"/>
                </a:rPr>
                <a:t>1</a:t>
              </a:r>
              <a:endParaRPr lang="en-US" sz="2400" dirty="0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4860343" y="2862560"/>
              <a:ext cx="406806" cy="5202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2400" dirty="0" smtClean="0">
                  <a:solidFill>
                    <a:schemeClr val="accent4"/>
                  </a:solidFill>
                  <a:latin typeface="+mj-lt"/>
                </a:rPr>
                <a:t>1</a:t>
              </a:r>
              <a:endParaRPr lang="en-US" sz="2400" dirty="0">
                <a:solidFill>
                  <a:schemeClr val="accent4"/>
                </a:solidFill>
                <a:latin typeface="+mj-lt"/>
              </a:endParaRPr>
            </a:p>
          </p:txBody>
        </p:sp>
        <p:cxnSp>
          <p:nvCxnSpPr>
            <p:cNvPr id="66" name="Görbe összekötő 78"/>
            <p:cNvCxnSpPr>
              <a:stCxn id="57" idx="4"/>
              <a:endCxn id="52" idx="0"/>
            </p:cNvCxnSpPr>
            <p:nvPr/>
          </p:nvCxnSpPr>
          <p:spPr>
            <a:xfrm rot="5400000">
              <a:off x="1656528" y="1496781"/>
              <a:ext cx="1018124" cy="1699262"/>
            </a:xfrm>
            <a:prstGeom prst="curvedConnector3">
              <a:avLst>
                <a:gd name="adj1" fmla="val 50000"/>
              </a:avLst>
            </a:prstGeom>
            <a:ln w="38100">
              <a:solidFill>
                <a:srgbClr val="E7298A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Görbe összekötő 78"/>
            <p:cNvCxnSpPr>
              <a:stCxn id="52" idx="4"/>
              <a:endCxn id="53" idx="0"/>
            </p:cNvCxnSpPr>
            <p:nvPr/>
          </p:nvCxnSpPr>
          <p:spPr>
            <a:xfrm rot="16200000" flipH="1">
              <a:off x="1649465" y="2864460"/>
              <a:ext cx="1032250" cy="1699262"/>
            </a:xfrm>
            <a:prstGeom prst="curvedConnector3">
              <a:avLst>
                <a:gd name="adj1" fmla="val 74606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" name="Téglalap 6"/>
          <p:cNvSpPr/>
          <p:nvPr/>
        </p:nvSpPr>
        <p:spPr>
          <a:xfrm>
            <a:off x="632114" y="6062500"/>
            <a:ext cx="112222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GraphChallenge.org</a:t>
            </a:r>
            <a:r>
              <a:rPr lang="en-US" sz="24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Raising the Bar on Graph Analytic </a:t>
            </a:r>
            <a:r>
              <a:rPr lang="en-US" sz="2400" i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Performance, </a:t>
            </a:r>
            <a:r>
              <a:rPr lang="en-US" sz="2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HPEC 2018</a:t>
            </a:r>
            <a:endParaRPr lang="en-US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6007583"/>
            <a:ext cx="441614" cy="5715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76484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TC</a:t>
            </a:r>
            <a:r>
              <a:rPr lang="en-US" dirty="0" smtClean="0"/>
              <a:t>: Element-wise multiplication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7" name="Táblázat 165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1417904" y="3838742"/>
              <a:ext cx="2926080" cy="29260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6576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n-GB" sz="2400" b="1" i="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𝐀</m:t>
                                </m:r>
                              </m:oMath>
                            </m:oMathPara>
                          </a14:m>
                          <a:endParaRPr lang="en-GB" sz="2400" b="1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0" marR="0" marT="0" marB="0" anchor="ctr"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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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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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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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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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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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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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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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7" name="Táblázat 16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05185936"/>
                  </p:ext>
                </p:extLst>
              </p:nvPr>
            </p:nvGraphicFramePr>
            <p:xfrm>
              <a:off x="1417904" y="3838742"/>
              <a:ext cx="2926080" cy="29260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6576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2"/>
                          <a:stretch>
                            <a:fillRect t="-26667" r="-711667" b="-75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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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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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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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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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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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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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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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9" name="Táblázat 165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4164519" y="1104900"/>
              <a:ext cx="2926080" cy="29260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6576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n-GB" sz="2400" b="1" i="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𝐀</m:t>
                                </m:r>
                              </m:oMath>
                            </m:oMathPara>
                          </a14:m>
                          <a:endParaRPr lang="en-GB" sz="2400" b="1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0" marR="0" marT="0" marB="0" anchor="ctr"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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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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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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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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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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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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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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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9" name="Táblázat 16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80141370"/>
                  </p:ext>
                </p:extLst>
              </p:nvPr>
            </p:nvGraphicFramePr>
            <p:xfrm>
              <a:off x="4164519" y="1104900"/>
              <a:ext cx="2926080" cy="29260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6576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3"/>
                          <a:stretch>
                            <a:fillRect t="-26667" r="-711667" b="-75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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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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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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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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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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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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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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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Fallback>
      </mc:AlternateContent>
      <p:graphicFrame>
        <p:nvGraphicFramePr>
          <p:cNvPr id="71" name="Táblázat 165"/>
          <p:cNvGraphicFramePr>
            <a:graphicFrameLocks noGrp="1"/>
          </p:cNvGraphicFramePr>
          <p:nvPr>
            <p:extLst/>
          </p:nvPr>
        </p:nvGraphicFramePr>
        <p:xfrm>
          <a:off x="4525867" y="4204502"/>
          <a:ext cx="2560320" cy="25603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5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72" name="Táblázat 165"/>
          <p:cNvGraphicFramePr>
            <a:graphicFrameLocks noGrp="1"/>
          </p:cNvGraphicFramePr>
          <p:nvPr>
            <p:extLst/>
          </p:nvPr>
        </p:nvGraphicFramePr>
        <p:xfrm>
          <a:off x="7955280" y="4204502"/>
          <a:ext cx="2560320" cy="25603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5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75" name="Rectangle 74"/>
              <p:cNvSpPr/>
              <p:nvPr/>
            </p:nvSpPr>
            <p:spPr>
              <a:xfrm>
                <a:off x="7481742" y="1337055"/>
                <a:ext cx="3987473" cy="16258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𝐓𝐑𝐈</m:t>
                      </m:r>
                      <m:r>
                        <m:rPr>
                          <m:aln/>
                        </m:rPr>
                        <a:rPr lang="en-US" sz="2400" b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>
                          <a:latin typeface="Cambria Math" panose="02040503050406030204" pitchFamily="18" charset="0"/>
                        </a:rPr>
                        <m:t>𝐀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⊕.⊗</m:t>
                      </m:r>
                      <m:r>
                        <a:rPr lang="en-US" sz="2400" b="1" i="1">
                          <a:latin typeface="Cambria Math" panose="02040503050406030204" pitchFamily="18" charset="0"/>
                        </a:rPr>
                        <m:t>𝐀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⊗</m:t>
                      </m:r>
                      <m:r>
                        <a:rPr lang="en-US" sz="2400" b="1" i="1">
                          <a:latin typeface="Cambria Math" panose="02040503050406030204" pitchFamily="18" charset="0"/>
                        </a:rPr>
                        <m:t>𝐀</m:t>
                      </m:r>
                    </m:oMath>
                    <m:oMath xmlns:m="http://schemas.openxmlformats.org/officeDocument/2006/math">
                      <m:r>
                        <a:rPr lang="en-US" sz="24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>
                          <a:latin typeface="Cambria Math" panose="02040503050406030204" pitchFamily="18" charset="0"/>
                        </a:rPr>
                        <m:t>𝐭𝐫𝐢</m:t>
                      </m:r>
                      <m:r>
                        <m:rPr>
                          <m:aln/>
                        </m:rP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⊕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𝐓𝐑𝐈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:,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</m:d>
                        </m:e>
                      </m:d>
                      <m:r>
                        <a:rPr lang="hu-HU" sz="2400" b="1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hu-HU" sz="2400" b="1" i="1" smtClean="0"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en-US" sz="2400" b="1" i="1" dirty="0" smtClean="0">
                  <a:latin typeface="Cambria Math" panose="02040503050406030204" pitchFamily="18" charset="0"/>
                </a:endParaRPr>
              </a:p>
              <a:p>
                <a:endParaRPr lang="en-US" sz="2400" dirty="0" smtClean="0"/>
              </a:p>
              <a:p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</a:rPr>
                      <m:t>𝐀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⊕.⊗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𝐀</m:t>
                    </m:r>
                  </m:oMath>
                </a14:m>
                <a:r>
                  <a:rPr lang="en-US" sz="2400" dirty="0" smtClean="0"/>
                  <a:t> is still very dense.</a:t>
                </a:r>
                <a:endParaRPr lang="en-US" sz="2400" dirty="0"/>
              </a:p>
            </p:txBody>
          </p:sp>
        </mc:Choice>
        <mc:Fallback xmlns="">
          <p:sp>
            <p:nvSpPr>
              <p:cNvPr id="75" name="Rectangle 7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1742" y="1337055"/>
                <a:ext cx="3987473" cy="1625830"/>
              </a:xfrm>
              <a:prstGeom prst="rect">
                <a:avLst/>
              </a:prstGeom>
              <a:blipFill>
                <a:blip r:embed="rId4"/>
                <a:stretch>
                  <a:fillRect l="-306" r="-2141" b="-7491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78" name="Táblázat 1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2201503"/>
              </p:ext>
            </p:extLst>
          </p:nvPr>
        </p:nvGraphicFramePr>
        <p:xfrm>
          <a:off x="11704321" y="4204502"/>
          <a:ext cx="365760" cy="25603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5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hu-HU" sz="1800" b="0" dirty="0" smtClean="0">
                          <a:solidFill>
                            <a:schemeClr val="accent4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accent4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hu-HU" sz="1800" b="0" dirty="0" smtClean="0">
                          <a:solidFill>
                            <a:schemeClr val="accent4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</a:t>
                      </a:r>
                      <a:endParaRPr lang="hu-HU" sz="1800" b="0" dirty="0">
                        <a:solidFill>
                          <a:schemeClr val="accent4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hu-HU" sz="1800" b="0" dirty="0" smtClean="0">
                          <a:solidFill>
                            <a:schemeClr val="accent4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0" dirty="0">
                        <a:solidFill>
                          <a:schemeClr val="accent4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hu-HU" sz="1800" b="0" dirty="0" smtClean="0">
                          <a:solidFill>
                            <a:schemeClr val="accent4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</a:t>
                      </a:r>
                      <a:endParaRPr lang="hu-HU" sz="1800" b="0" dirty="0">
                        <a:solidFill>
                          <a:schemeClr val="accent4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hu-HU" sz="1800" b="0" dirty="0" smtClean="0">
                          <a:solidFill>
                            <a:schemeClr val="accent4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accent4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hu-HU" sz="1800" b="0" dirty="0" smtClean="0">
                          <a:solidFill>
                            <a:schemeClr val="accent4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accent4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hu-HU" sz="1800" b="0" dirty="0" smtClean="0">
                          <a:solidFill>
                            <a:schemeClr val="accent4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</a:t>
                      </a:r>
                      <a:endParaRPr lang="hu-HU" sz="1800" b="0" dirty="0">
                        <a:solidFill>
                          <a:schemeClr val="accent4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73" name="Group 72"/>
          <p:cNvGrpSpPr/>
          <p:nvPr/>
        </p:nvGrpSpPr>
        <p:grpSpPr>
          <a:xfrm>
            <a:off x="76200" y="709524"/>
            <a:ext cx="4154517" cy="3271726"/>
            <a:chOff x="585428" y="1181100"/>
            <a:chExt cx="4681721" cy="3686905"/>
          </a:xfrm>
        </p:grpSpPr>
        <p:cxnSp>
          <p:nvCxnSpPr>
            <p:cNvPr id="74" name="Görbe összekötő 49"/>
            <p:cNvCxnSpPr>
              <a:stCxn id="93" idx="0"/>
              <a:endCxn id="120" idx="1"/>
            </p:cNvCxnSpPr>
            <p:nvPr/>
          </p:nvCxnSpPr>
          <p:spPr>
            <a:xfrm rot="16200000" flipH="1">
              <a:off x="2110151" y="762246"/>
              <a:ext cx="40500" cy="1525038"/>
            </a:xfrm>
            <a:prstGeom prst="curvedConnector3">
              <a:avLst>
                <a:gd name="adj1" fmla="val -588289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Görbe összekötő 58"/>
            <p:cNvCxnSpPr>
              <a:stCxn id="107" idx="6"/>
              <a:endCxn id="106" idx="6"/>
            </p:cNvCxnSpPr>
            <p:nvPr/>
          </p:nvCxnSpPr>
          <p:spPr>
            <a:xfrm flipH="1">
              <a:off x="3127375" y="1751708"/>
              <a:ext cx="12725" cy="1160712"/>
            </a:xfrm>
            <a:prstGeom prst="curvedConnector3">
              <a:avLst>
                <a:gd name="adj1" fmla="val -1297446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Görbe összekötő 61"/>
            <p:cNvCxnSpPr>
              <a:stCxn id="108" idx="6"/>
              <a:endCxn id="109" idx="0"/>
            </p:cNvCxnSpPr>
            <p:nvPr/>
          </p:nvCxnSpPr>
          <p:spPr>
            <a:xfrm>
              <a:off x="3184139" y="1666104"/>
              <a:ext cx="1478419" cy="1188239"/>
            </a:xfrm>
            <a:prstGeom prst="curvedConnector2">
              <a:avLst/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Görbe összekötő 64"/>
            <p:cNvCxnSpPr>
              <a:stCxn id="110" idx="4"/>
              <a:endCxn id="116" idx="7"/>
            </p:cNvCxnSpPr>
            <p:nvPr/>
          </p:nvCxnSpPr>
          <p:spPr>
            <a:xfrm rot="5400000">
              <a:off x="3357167" y="2978320"/>
              <a:ext cx="1082408" cy="1521698"/>
            </a:xfrm>
            <a:prstGeom prst="curvedConnector3">
              <a:avLst>
                <a:gd name="adj1" fmla="val 14954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Görbe összekötő 67"/>
            <p:cNvCxnSpPr>
              <a:stCxn id="105" idx="3"/>
              <a:endCxn id="103" idx="5"/>
            </p:cNvCxnSpPr>
            <p:nvPr/>
          </p:nvCxnSpPr>
          <p:spPr>
            <a:xfrm rot="5400000">
              <a:off x="2162165" y="3771371"/>
              <a:ext cx="9539" cy="1415904"/>
            </a:xfrm>
            <a:prstGeom prst="curvedConnector3">
              <a:avLst>
                <a:gd name="adj1" fmla="val 2579379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Görbe összekötő 74"/>
            <p:cNvCxnSpPr>
              <a:stCxn id="113" idx="3"/>
              <a:endCxn id="99" idx="5"/>
            </p:cNvCxnSpPr>
            <p:nvPr/>
          </p:nvCxnSpPr>
          <p:spPr>
            <a:xfrm rot="5400000" flipH="1">
              <a:off x="2149181" y="2386735"/>
              <a:ext cx="62558" cy="1414296"/>
            </a:xfrm>
            <a:prstGeom prst="curvedConnector3">
              <a:avLst>
                <a:gd name="adj1" fmla="val -378062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Görbe összekötő 78"/>
            <p:cNvCxnSpPr>
              <a:stCxn id="114" idx="4"/>
              <a:endCxn id="101" idx="0"/>
            </p:cNvCxnSpPr>
            <p:nvPr/>
          </p:nvCxnSpPr>
          <p:spPr>
            <a:xfrm rot="5400000">
              <a:off x="1638930" y="2870318"/>
              <a:ext cx="1036496" cy="1677901"/>
            </a:xfrm>
            <a:prstGeom prst="curvedConnector3">
              <a:avLst>
                <a:gd name="adj1" fmla="val 50000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Görbe összekötő 82"/>
            <p:cNvCxnSpPr>
              <a:stCxn id="112" idx="7"/>
              <a:endCxn id="111" idx="1"/>
            </p:cNvCxnSpPr>
            <p:nvPr/>
          </p:nvCxnSpPr>
          <p:spPr>
            <a:xfrm rot="5400000" flipH="1" flipV="1">
              <a:off x="3832189" y="2350156"/>
              <a:ext cx="10655" cy="1323339"/>
            </a:xfrm>
            <a:prstGeom prst="curvedConnector3">
              <a:avLst>
                <a:gd name="adj1" fmla="val 2051506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Görbe összekötő 86"/>
            <p:cNvCxnSpPr>
              <a:stCxn id="96" idx="2"/>
              <a:endCxn id="94" idx="2"/>
            </p:cNvCxnSpPr>
            <p:nvPr/>
          </p:nvCxnSpPr>
          <p:spPr>
            <a:xfrm rot="10800000">
              <a:off x="1152454" y="1697867"/>
              <a:ext cx="5557" cy="1264268"/>
            </a:xfrm>
            <a:prstGeom prst="curvedConnector3">
              <a:avLst>
                <a:gd name="adj1" fmla="val 6013496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Görbe összekötő 90"/>
            <p:cNvCxnSpPr>
              <a:stCxn id="98" idx="2"/>
              <a:endCxn id="100" idx="2"/>
            </p:cNvCxnSpPr>
            <p:nvPr/>
          </p:nvCxnSpPr>
          <p:spPr>
            <a:xfrm rot="10800000" flipV="1">
              <a:off x="1150726" y="3090892"/>
              <a:ext cx="13634" cy="1262816"/>
            </a:xfrm>
            <a:prstGeom prst="curvedConnector3">
              <a:avLst>
                <a:gd name="adj1" fmla="val 2428737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Ellipszis 4"/>
            <p:cNvSpPr/>
            <p:nvPr/>
          </p:nvSpPr>
          <p:spPr>
            <a:xfrm>
              <a:off x="2988220" y="4374462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87" name="Ellipszis 5"/>
            <p:cNvSpPr/>
            <p:nvPr/>
          </p:nvSpPr>
          <p:spPr>
            <a:xfrm>
              <a:off x="4635558" y="2999720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88" name="Ellipszis 6"/>
            <p:cNvSpPr/>
            <p:nvPr/>
          </p:nvSpPr>
          <p:spPr>
            <a:xfrm>
              <a:off x="1288958" y="2999720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89" name="Ellipszis 7"/>
            <p:cNvSpPr/>
            <p:nvPr/>
          </p:nvSpPr>
          <p:spPr>
            <a:xfrm>
              <a:off x="2988220" y="2999720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90" name="Ellipszis 10"/>
            <p:cNvSpPr/>
            <p:nvPr/>
          </p:nvSpPr>
          <p:spPr>
            <a:xfrm>
              <a:off x="1288958" y="1639104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91" name="Ellipszis 11"/>
            <p:cNvSpPr/>
            <p:nvPr/>
          </p:nvSpPr>
          <p:spPr>
            <a:xfrm>
              <a:off x="2988220" y="1639104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92" name="Ellipszis 12"/>
            <p:cNvSpPr/>
            <p:nvPr/>
          </p:nvSpPr>
          <p:spPr>
            <a:xfrm>
              <a:off x="1288958" y="4374462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93" name="Ellipszis 10"/>
            <p:cNvSpPr/>
            <p:nvPr/>
          </p:nvSpPr>
          <p:spPr>
            <a:xfrm>
              <a:off x="1340882" y="1504515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94" name="Ellipszis 10"/>
            <p:cNvSpPr/>
            <p:nvPr/>
          </p:nvSpPr>
          <p:spPr>
            <a:xfrm>
              <a:off x="1152453" y="1670867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95" name="Ellipszis 10"/>
            <p:cNvSpPr/>
            <p:nvPr/>
          </p:nvSpPr>
          <p:spPr>
            <a:xfrm>
              <a:off x="1425462" y="1676006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96" name="Ellipszis 10"/>
            <p:cNvSpPr/>
            <p:nvPr/>
          </p:nvSpPr>
          <p:spPr>
            <a:xfrm>
              <a:off x="1158010" y="2935135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97" name="Ellipszis 10"/>
            <p:cNvSpPr/>
            <p:nvPr/>
          </p:nvSpPr>
          <p:spPr>
            <a:xfrm>
              <a:off x="1418318" y="2935512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98" name="Ellipszis 10"/>
            <p:cNvSpPr/>
            <p:nvPr/>
          </p:nvSpPr>
          <p:spPr>
            <a:xfrm>
              <a:off x="1164360" y="3063892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99" name="Ellipszis 10"/>
            <p:cNvSpPr/>
            <p:nvPr/>
          </p:nvSpPr>
          <p:spPr>
            <a:xfrm>
              <a:off x="1427220" y="3016512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100" name="Ellipszis 12"/>
            <p:cNvSpPr/>
            <p:nvPr/>
          </p:nvSpPr>
          <p:spPr>
            <a:xfrm>
              <a:off x="1150726" y="4326708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101" name="Ellipszis 12"/>
            <p:cNvSpPr/>
            <p:nvPr/>
          </p:nvSpPr>
          <p:spPr>
            <a:xfrm>
              <a:off x="1291227" y="4227516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102" name="Ellipszis 12"/>
            <p:cNvSpPr/>
            <p:nvPr/>
          </p:nvSpPr>
          <p:spPr>
            <a:xfrm>
              <a:off x="1408127" y="4293769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103" name="Ellipszis 12"/>
            <p:cNvSpPr/>
            <p:nvPr/>
          </p:nvSpPr>
          <p:spPr>
            <a:xfrm>
              <a:off x="1412890" y="4438001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104" name="Ellipszis 12"/>
            <p:cNvSpPr/>
            <p:nvPr/>
          </p:nvSpPr>
          <p:spPr>
            <a:xfrm>
              <a:off x="2866978" y="4293755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105" name="Ellipszis 12"/>
            <p:cNvSpPr/>
            <p:nvPr/>
          </p:nvSpPr>
          <p:spPr>
            <a:xfrm>
              <a:off x="2866978" y="4428462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106" name="Ellipszis 7"/>
            <p:cNvSpPr/>
            <p:nvPr/>
          </p:nvSpPr>
          <p:spPr>
            <a:xfrm>
              <a:off x="3073375" y="2885420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107" name="Ellipszis 11"/>
            <p:cNvSpPr/>
            <p:nvPr/>
          </p:nvSpPr>
          <p:spPr>
            <a:xfrm>
              <a:off x="3086100" y="1724708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108" name="Ellipszis 11"/>
            <p:cNvSpPr/>
            <p:nvPr/>
          </p:nvSpPr>
          <p:spPr>
            <a:xfrm>
              <a:off x="3130139" y="1639104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109" name="Ellipszis 5"/>
            <p:cNvSpPr/>
            <p:nvPr/>
          </p:nvSpPr>
          <p:spPr>
            <a:xfrm>
              <a:off x="4635558" y="2854343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110" name="Ellipszis 5"/>
            <p:cNvSpPr/>
            <p:nvPr/>
          </p:nvSpPr>
          <p:spPr>
            <a:xfrm>
              <a:off x="4632218" y="3143966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111" name="Ellipszis 5"/>
            <p:cNvSpPr/>
            <p:nvPr/>
          </p:nvSpPr>
          <p:spPr>
            <a:xfrm>
              <a:off x="4491278" y="2998589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112" name="Ellipszis 7"/>
            <p:cNvSpPr/>
            <p:nvPr/>
          </p:nvSpPr>
          <p:spPr>
            <a:xfrm>
              <a:off x="3129755" y="3009244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113" name="Ellipszis 7"/>
            <p:cNvSpPr/>
            <p:nvPr/>
          </p:nvSpPr>
          <p:spPr>
            <a:xfrm>
              <a:off x="2879700" y="3079070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114" name="Ellipszis 7"/>
            <p:cNvSpPr/>
            <p:nvPr/>
          </p:nvSpPr>
          <p:spPr>
            <a:xfrm>
              <a:off x="2969128" y="3137020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115" name="Ellipszis 28"/>
            <p:cNvSpPr/>
            <p:nvPr/>
          </p:nvSpPr>
          <p:spPr>
            <a:xfrm>
              <a:off x="1143000" y="2855474"/>
              <a:ext cx="345917" cy="342492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hu-HU" sz="3600" b="1" dirty="0" smtClean="0">
                  <a:solidFill>
                    <a:schemeClr val="tx1"/>
                  </a:solidFill>
                  <a:sym typeface="Wingdings" panose="05000000000000000000" pitchFamily="2" charset="2"/>
                </a:rPr>
                <a:t></a:t>
              </a:r>
              <a:endParaRPr lang="hu-HU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116" name="Ellipszis 29"/>
            <p:cNvSpPr/>
            <p:nvPr/>
          </p:nvSpPr>
          <p:spPr>
            <a:xfrm>
              <a:off x="2842262" y="4230216"/>
              <a:ext cx="345917" cy="342492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hu-HU" sz="3600" b="1" dirty="0" smtClean="0">
                  <a:solidFill>
                    <a:schemeClr val="tx1"/>
                  </a:solidFill>
                  <a:sym typeface="Wingdings" panose="05000000000000000000" pitchFamily="2" charset="2"/>
                </a:rPr>
                <a:t></a:t>
              </a:r>
              <a:endParaRPr lang="hu-HU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117" name="Ellipszis 30"/>
            <p:cNvSpPr/>
            <p:nvPr/>
          </p:nvSpPr>
          <p:spPr>
            <a:xfrm>
              <a:off x="4489600" y="2855474"/>
              <a:ext cx="345917" cy="342492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hu-HU" sz="3600" b="1" dirty="0" smtClean="0">
                  <a:solidFill>
                    <a:schemeClr val="tx1"/>
                  </a:solidFill>
                  <a:sym typeface="Wingdings" panose="05000000000000000000" pitchFamily="2" charset="2"/>
                </a:rPr>
                <a:t></a:t>
              </a:r>
              <a:endParaRPr lang="hu-HU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118" name="Ellipszis 31"/>
            <p:cNvSpPr/>
            <p:nvPr/>
          </p:nvSpPr>
          <p:spPr>
            <a:xfrm>
              <a:off x="2842262" y="2855474"/>
              <a:ext cx="345917" cy="342492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hu-HU" sz="3600" b="1" dirty="0" smtClean="0">
                  <a:solidFill>
                    <a:schemeClr val="tx1"/>
                  </a:solidFill>
                  <a:sym typeface="Wingdings" panose="05000000000000000000" pitchFamily="2" charset="2"/>
                </a:rPr>
                <a:t></a:t>
              </a:r>
              <a:endParaRPr lang="hu-HU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119" name="Ellipszis 34"/>
            <p:cNvSpPr/>
            <p:nvPr/>
          </p:nvSpPr>
          <p:spPr>
            <a:xfrm>
              <a:off x="1143000" y="1494858"/>
              <a:ext cx="345917" cy="342492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hu-HU" sz="3600" b="1" dirty="0" smtClean="0">
                  <a:solidFill>
                    <a:schemeClr val="tx1"/>
                  </a:solidFill>
                  <a:sym typeface="Wingdings" panose="05000000000000000000" pitchFamily="2" charset="2"/>
                </a:rPr>
                <a:t></a:t>
              </a:r>
              <a:endParaRPr lang="hu-HU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120" name="Ellipszis 35"/>
            <p:cNvSpPr/>
            <p:nvPr/>
          </p:nvSpPr>
          <p:spPr>
            <a:xfrm>
              <a:off x="2842262" y="1494858"/>
              <a:ext cx="345917" cy="342492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hu-HU" sz="3600" b="1" dirty="0" smtClean="0">
                  <a:solidFill>
                    <a:schemeClr val="tx1"/>
                  </a:solidFill>
                  <a:sym typeface="Wingdings" panose="05000000000000000000" pitchFamily="2" charset="2"/>
                </a:rPr>
                <a:t></a:t>
              </a:r>
              <a:endParaRPr lang="hu-HU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121" name="Ellipszis 36"/>
            <p:cNvSpPr/>
            <p:nvPr/>
          </p:nvSpPr>
          <p:spPr>
            <a:xfrm>
              <a:off x="1143000" y="4230216"/>
              <a:ext cx="345917" cy="342492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hu-HU" sz="3600" b="1" dirty="0" smtClean="0">
                  <a:solidFill>
                    <a:schemeClr val="tx1"/>
                  </a:solidFill>
                  <a:sym typeface="Wingdings" panose="05000000000000000000" pitchFamily="2" charset="2"/>
                </a:rPr>
                <a:t></a:t>
              </a:r>
              <a:endParaRPr lang="hu-HU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585428" y="1181100"/>
              <a:ext cx="406806" cy="5202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2400" dirty="0" smtClean="0">
                  <a:solidFill>
                    <a:schemeClr val="accent4"/>
                  </a:solidFill>
                  <a:latin typeface="+mj-lt"/>
                </a:rPr>
                <a:t>1</a:t>
              </a:r>
              <a:endParaRPr lang="en-US" sz="2400" dirty="0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585428" y="2862561"/>
              <a:ext cx="406806" cy="5202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2400" dirty="0" smtClean="0">
                  <a:solidFill>
                    <a:schemeClr val="accent4"/>
                  </a:solidFill>
                  <a:latin typeface="+mj-lt"/>
                </a:rPr>
                <a:t>4</a:t>
              </a:r>
              <a:endParaRPr lang="en-US" sz="2400" dirty="0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585428" y="4347755"/>
              <a:ext cx="406806" cy="5202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2400" dirty="0" smtClean="0">
                  <a:solidFill>
                    <a:schemeClr val="accent4"/>
                  </a:solidFill>
                  <a:latin typeface="+mj-lt"/>
                </a:rPr>
                <a:t>2</a:t>
              </a:r>
              <a:endParaRPr lang="en-US" sz="2400" dirty="0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3218599" y="1181100"/>
              <a:ext cx="406806" cy="5202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2400" dirty="0" smtClean="0">
                  <a:solidFill>
                    <a:schemeClr val="accent4"/>
                  </a:solidFill>
                  <a:latin typeface="+mj-lt"/>
                </a:rPr>
                <a:t>3</a:t>
              </a:r>
              <a:endParaRPr lang="en-US" sz="2400" dirty="0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3218599" y="2862561"/>
              <a:ext cx="406806" cy="5202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2400" dirty="0" smtClean="0">
                  <a:solidFill>
                    <a:schemeClr val="accent4"/>
                  </a:solidFill>
                  <a:latin typeface="+mj-lt"/>
                </a:rPr>
                <a:t>3</a:t>
              </a:r>
              <a:endParaRPr lang="en-US" sz="2400" dirty="0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3224482" y="3918170"/>
              <a:ext cx="406806" cy="5202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2400" dirty="0" smtClean="0">
                  <a:solidFill>
                    <a:schemeClr val="accent4"/>
                  </a:solidFill>
                  <a:latin typeface="+mj-lt"/>
                </a:rPr>
                <a:t>1</a:t>
              </a:r>
              <a:endParaRPr lang="en-US" sz="2400" dirty="0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4860343" y="2862560"/>
              <a:ext cx="406806" cy="5202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2400" dirty="0" smtClean="0">
                  <a:solidFill>
                    <a:schemeClr val="accent4"/>
                  </a:solidFill>
                  <a:latin typeface="+mj-lt"/>
                </a:rPr>
                <a:t>1</a:t>
              </a:r>
              <a:endParaRPr lang="en-US" sz="2400" dirty="0">
                <a:solidFill>
                  <a:schemeClr val="accent4"/>
                </a:solidFill>
                <a:latin typeface="+mj-lt"/>
              </a:endParaRPr>
            </a:p>
          </p:txBody>
        </p:sp>
        <p:cxnSp>
          <p:nvCxnSpPr>
            <p:cNvPr id="129" name="Görbe összekötő 78"/>
            <p:cNvCxnSpPr>
              <a:stCxn id="120" idx="4"/>
              <a:endCxn id="115" idx="0"/>
            </p:cNvCxnSpPr>
            <p:nvPr/>
          </p:nvCxnSpPr>
          <p:spPr>
            <a:xfrm rot="5400000">
              <a:off x="1656528" y="1496781"/>
              <a:ext cx="1018124" cy="1699262"/>
            </a:xfrm>
            <a:prstGeom prst="curvedConnector3">
              <a:avLst>
                <a:gd name="adj1" fmla="val 50000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Görbe összekötő 78"/>
            <p:cNvCxnSpPr>
              <a:stCxn id="115" idx="4"/>
              <a:endCxn id="116" idx="0"/>
            </p:cNvCxnSpPr>
            <p:nvPr/>
          </p:nvCxnSpPr>
          <p:spPr>
            <a:xfrm rot="16200000" flipH="1">
              <a:off x="1649465" y="2864460"/>
              <a:ext cx="1032250" cy="1699262"/>
            </a:xfrm>
            <a:prstGeom prst="curvedConnector3">
              <a:avLst>
                <a:gd name="adj1" fmla="val 74606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1" name="Rectangle 130"/>
              <p:cNvSpPr/>
              <p:nvPr/>
            </p:nvSpPr>
            <p:spPr>
              <a:xfrm>
                <a:off x="11495976" y="3720434"/>
                <a:ext cx="69602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>
                          <a:latin typeface="Cambria Math" panose="02040503050406030204" pitchFamily="18" charset="0"/>
                        </a:rPr>
                        <m:t>𝐭𝐫𝐢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1" name="Rectangle 1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95976" y="3720434"/>
                <a:ext cx="696024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8" name="Straight Arrow Connector 67"/>
          <p:cNvCxnSpPr/>
          <p:nvPr/>
        </p:nvCxnSpPr>
        <p:spPr>
          <a:xfrm>
            <a:off x="10653349" y="5521276"/>
            <a:ext cx="956886" cy="0"/>
          </a:xfrm>
          <a:prstGeom prst="straightConnector1">
            <a:avLst/>
          </a:prstGeom>
          <a:ln w="3175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Rectangle 131"/>
              <p:cNvSpPr/>
              <p:nvPr/>
            </p:nvSpPr>
            <p:spPr>
              <a:xfrm>
                <a:off x="10492791" y="4915863"/>
                <a:ext cx="1237275" cy="5178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⊕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⋯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2" name="Rectangle 1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92791" y="4915863"/>
                <a:ext cx="1237275" cy="51783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Rectangle 132"/>
              <p:cNvSpPr/>
              <p:nvPr/>
            </p:nvSpPr>
            <p:spPr>
              <a:xfrm>
                <a:off x="8832124" y="3720433"/>
                <a:ext cx="80663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𝐓𝐑𝐈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133" name="Rectangle 1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2124" y="3720433"/>
                <a:ext cx="806631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0" name="Straight Arrow Connector 69"/>
          <p:cNvCxnSpPr/>
          <p:nvPr/>
        </p:nvCxnSpPr>
        <p:spPr>
          <a:xfrm>
            <a:off x="7203405" y="5521276"/>
            <a:ext cx="645195" cy="0"/>
          </a:xfrm>
          <a:prstGeom prst="straightConnector1">
            <a:avLst/>
          </a:prstGeom>
          <a:ln w="3175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Rectangle 133"/>
              <p:cNvSpPr/>
              <p:nvPr/>
            </p:nvSpPr>
            <p:spPr>
              <a:xfrm>
                <a:off x="7112657" y="4915863"/>
                <a:ext cx="869093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⊗</m:t>
                    </m:r>
                  </m:oMath>
                </a14:m>
                <a:r>
                  <a:rPr lang="en-US" sz="2400" b="1" dirty="0"/>
                  <a:t>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</a:rPr>
                      <m:t>𝐀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34" name="Rectangle 1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2657" y="4915863"/>
                <a:ext cx="869093" cy="461665"/>
              </a:xfrm>
              <a:prstGeom prst="rect">
                <a:avLst/>
              </a:prstGeom>
              <a:blipFill>
                <a:blip r:embed="rId8"/>
                <a:stretch>
                  <a:fillRect l="-4930" b="-9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églalap 2"/>
              <p:cNvSpPr/>
              <p:nvPr/>
            </p:nvSpPr>
            <p:spPr>
              <a:xfrm>
                <a:off x="10833110" y="5573564"/>
                <a:ext cx="58701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u-HU" sz="2400" b="1" i="1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hu-HU" sz="2400" b="1" i="1"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en-US" b="1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églalap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33110" y="5573564"/>
                <a:ext cx="587019" cy="461665"/>
              </a:xfrm>
              <a:prstGeom prst="rect">
                <a:avLst/>
              </a:prstGeom>
              <a:blipFill>
                <a:blip r:embed="rId9"/>
                <a:stretch>
                  <a:fillRect l="-2083" b="-19737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79512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TC</a:t>
            </a:r>
            <a:r>
              <a:rPr lang="en-US" dirty="0" smtClean="0"/>
              <a:t>: Element-wise multiplication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7" name="Táblázat 165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1411451" y="3838742"/>
              <a:ext cx="2926080" cy="29260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6576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n-GB" sz="2400" b="1" i="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𝐀</m:t>
                                </m:r>
                              </m:oMath>
                            </m:oMathPara>
                          </a14:m>
                          <a:endParaRPr lang="en-GB" sz="2400" b="1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0" marR="0" marT="0" marB="0" anchor="ctr"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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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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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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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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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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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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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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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7" name="Táblázat 16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19098507"/>
                  </p:ext>
                </p:extLst>
              </p:nvPr>
            </p:nvGraphicFramePr>
            <p:xfrm>
              <a:off x="1411451" y="3838742"/>
              <a:ext cx="2926080" cy="29260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6576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2"/>
                          <a:stretch>
                            <a:fillRect t="-26667" r="-711667" b="-75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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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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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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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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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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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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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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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9" name="Táblázat 165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4158066" y="1104900"/>
              <a:ext cx="2926080" cy="29260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6576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n-GB" sz="2400" b="1" i="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𝐀</m:t>
                                </m:r>
                              </m:oMath>
                            </m:oMathPara>
                          </a14:m>
                          <a:endParaRPr lang="en-GB" sz="2400" b="1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0" marR="0" marT="0" marB="0" anchor="ctr"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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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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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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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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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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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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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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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9" name="Táblázat 16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18272308"/>
                  </p:ext>
                </p:extLst>
              </p:nvPr>
            </p:nvGraphicFramePr>
            <p:xfrm>
              <a:off x="4158066" y="1104900"/>
              <a:ext cx="2926080" cy="29260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6576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3"/>
                          <a:stretch>
                            <a:fillRect t="-26667" r="-711667" b="-75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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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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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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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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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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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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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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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Rectangle 74"/>
              <p:cNvSpPr/>
              <p:nvPr/>
            </p:nvSpPr>
            <p:spPr>
              <a:xfrm>
                <a:off x="6667500" y="2736528"/>
                <a:ext cx="4686300" cy="8871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𝐓𝐑𝐈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𝐀</m:t>
                          </m:r>
                        </m:e>
                      </m:d>
                      <m:r>
                        <m:rPr>
                          <m:aln/>
                        </m:rPr>
                        <a:rPr lang="en-US" sz="2400" b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>
                          <a:latin typeface="Cambria Math" panose="02040503050406030204" pitchFamily="18" charset="0"/>
                        </a:rPr>
                        <m:t>𝐀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⊕.⊗</m:t>
                      </m:r>
                      <m:r>
                        <a:rPr lang="en-US" sz="2400" b="1" i="1">
                          <a:latin typeface="Cambria Math" panose="02040503050406030204" pitchFamily="18" charset="0"/>
                        </a:rPr>
                        <m:t>𝐀</m:t>
                      </m:r>
                    </m:oMath>
                    <m:oMath xmlns:m="http://schemas.openxmlformats.org/officeDocument/2006/math">
                      <m:r>
                        <a:rPr lang="en-US" sz="24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>
                          <a:latin typeface="Cambria Math" panose="02040503050406030204" pitchFamily="18" charset="0"/>
                        </a:rPr>
                        <m:t>𝐭𝐫𝐢</m:t>
                      </m:r>
                      <m:r>
                        <m:rPr>
                          <m:aln/>
                        </m:rP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⊕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𝐓𝐑𝐈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:,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</m:d>
                        </m:e>
                      </m:d>
                      <m:r>
                        <a:rPr lang="hu-HU" sz="2400" b="1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hu-HU" sz="2400" b="1" i="1" smtClean="0"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5" name="Rectangle 7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7500" y="2736528"/>
                <a:ext cx="4686300" cy="88716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78" name="Táblázat 1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040322"/>
              </p:ext>
            </p:extLst>
          </p:nvPr>
        </p:nvGraphicFramePr>
        <p:xfrm>
          <a:off x="8492290" y="4204502"/>
          <a:ext cx="365760" cy="25603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5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hu-HU" sz="1800" b="0" dirty="0" smtClean="0">
                          <a:solidFill>
                            <a:schemeClr val="accent4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accent4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hu-HU" sz="1800" b="0" dirty="0" smtClean="0">
                          <a:solidFill>
                            <a:schemeClr val="accent4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</a:t>
                      </a:r>
                      <a:endParaRPr lang="hu-HU" sz="1800" b="0" dirty="0">
                        <a:solidFill>
                          <a:schemeClr val="accent4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hu-HU" sz="1800" b="0" dirty="0" smtClean="0">
                          <a:solidFill>
                            <a:schemeClr val="accent4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0" dirty="0">
                        <a:solidFill>
                          <a:schemeClr val="accent4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hu-HU" sz="1800" b="0" dirty="0" smtClean="0">
                          <a:solidFill>
                            <a:schemeClr val="accent4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</a:t>
                      </a:r>
                      <a:endParaRPr lang="hu-HU" sz="1800" b="0" dirty="0">
                        <a:solidFill>
                          <a:schemeClr val="accent4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hu-HU" sz="1800" b="0" dirty="0" smtClean="0">
                          <a:solidFill>
                            <a:schemeClr val="accent4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accent4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hu-HU" sz="1800" b="0" dirty="0" smtClean="0">
                          <a:solidFill>
                            <a:schemeClr val="accent4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accent4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hu-HU" sz="1800" b="0" dirty="0" smtClean="0">
                          <a:solidFill>
                            <a:schemeClr val="accent4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</a:t>
                      </a:r>
                      <a:endParaRPr lang="hu-HU" sz="1800" b="0" dirty="0">
                        <a:solidFill>
                          <a:schemeClr val="accent4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73" name="Group 72"/>
          <p:cNvGrpSpPr/>
          <p:nvPr/>
        </p:nvGrpSpPr>
        <p:grpSpPr>
          <a:xfrm>
            <a:off x="76200" y="709524"/>
            <a:ext cx="4154517" cy="3271726"/>
            <a:chOff x="585428" y="1181100"/>
            <a:chExt cx="4681721" cy="3686905"/>
          </a:xfrm>
        </p:grpSpPr>
        <p:cxnSp>
          <p:nvCxnSpPr>
            <p:cNvPr id="74" name="Görbe összekötő 49"/>
            <p:cNvCxnSpPr>
              <a:stCxn id="93" idx="0"/>
              <a:endCxn id="120" idx="1"/>
            </p:cNvCxnSpPr>
            <p:nvPr/>
          </p:nvCxnSpPr>
          <p:spPr>
            <a:xfrm rot="16200000" flipH="1">
              <a:off x="2110151" y="762246"/>
              <a:ext cx="40500" cy="1525038"/>
            </a:xfrm>
            <a:prstGeom prst="curvedConnector3">
              <a:avLst>
                <a:gd name="adj1" fmla="val -588289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Görbe összekötő 58"/>
            <p:cNvCxnSpPr>
              <a:stCxn id="107" idx="6"/>
              <a:endCxn id="106" idx="6"/>
            </p:cNvCxnSpPr>
            <p:nvPr/>
          </p:nvCxnSpPr>
          <p:spPr>
            <a:xfrm flipH="1">
              <a:off x="3127375" y="1751708"/>
              <a:ext cx="12725" cy="1160712"/>
            </a:xfrm>
            <a:prstGeom prst="curvedConnector3">
              <a:avLst>
                <a:gd name="adj1" fmla="val -1297446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Görbe összekötő 61"/>
            <p:cNvCxnSpPr>
              <a:stCxn id="108" idx="6"/>
              <a:endCxn id="109" idx="0"/>
            </p:cNvCxnSpPr>
            <p:nvPr/>
          </p:nvCxnSpPr>
          <p:spPr>
            <a:xfrm>
              <a:off x="3184139" y="1666104"/>
              <a:ext cx="1478419" cy="1188239"/>
            </a:xfrm>
            <a:prstGeom prst="curvedConnector2">
              <a:avLst/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Görbe összekötő 64"/>
            <p:cNvCxnSpPr>
              <a:stCxn id="110" idx="4"/>
              <a:endCxn id="116" idx="7"/>
            </p:cNvCxnSpPr>
            <p:nvPr/>
          </p:nvCxnSpPr>
          <p:spPr>
            <a:xfrm rot="5400000">
              <a:off x="3357167" y="2978320"/>
              <a:ext cx="1082408" cy="1521698"/>
            </a:xfrm>
            <a:prstGeom prst="curvedConnector3">
              <a:avLst>
                <a:gd name="adj1" fmla="val 14954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Görbe összekötő 67"/>
            <p:cNvCxnSpPr>
              <a:stCxn id="105" idx="3"/>
              <a:endCxn id="103" idx="5"/>
            </p:cNvCxnSpPr>
            <p:nvPr/>
          </p:nvCxnSpPr>
          <p:spPr>
            <a:xfrm rot="5400000">
              <a:off x="2162165" y="3771371"/>
              <a:ext cx="9539" cy="1415904"/>
            </a:xfrm>
            <a:prstGeom prst="curvedConnector3">
              <a:avLst>
                <a:gd name="adj1" fmla="val 2579379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Görbe összekötő 74"/>
            <p:cNvCxnSpPr>
              <a:stCxn id="113" idx="3"/>
              <a:endCxn id="99" idx="5"/>
            </p:cNvCxnSpPr>
            <p:nvPr/>
          </p:nvCxnSpPr>
          <p:spPr>
            <a:xfrm rot="5400000" flipH="1">
              <a:off x="2149181" y="2386735"/>
              <a:ext cx="62558" cy="1414296"/>
            </a:xfrm>
            <a:prstGeom prst="curvedConnector3">
              <a:avLst>
                <a:gd name="adj1" fmla="val -378062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Görbe összekötő 78"/>
            <p:cNvCxnSpPr>
              <a:stCxn id="114" idx="4"/>
              <a:endCxn id="101" idx="0"/>
            </p:cNvCxnSpPr>
            <p:nvPr/>
          </p:nvCxnSpPr>
          <p:spPr>
            <a:xfrm rot="5400000">
              <a:off x="1638930" y="2870318"/>
              <a:ext cx="1036496" cy="1677901"/>
            </a:xfrm>
            <a:prstGeom prst="curvedConnector3">
              <a:avLst>
                <a:gd name="adj1" fmla="val 50000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Görbe összekötő 82"/>
            <p:cNvCxnSpPr>
              <a:stCxn id="112" idx="7"/>
              <a:endCxn id="111" idx="1"/>
            </p:cNvCxnSpPr>
            <p:nvPr/>
          </p:nvCxnSpPr>
          <p:spPr>
            <a:xfrm rot="5400000" flipH="1" flipV="1">
              <a:off x="3832189" y="2350156"/>
              <a:ext cx="10655" cy="1323339"/>
            </a:xfrm>
            <a:prstGeom prst="curvedConnector3">
              <a:avLst>
                <a:gd name="adj1" fmla="val 2051506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Görbe összekötő 86"/>
            <p:cNvCxnSpPr>
              <a:stCxn id="96" idx="2"/>
              <a:endCxn id="94" idx="2"/>
            </p:cNvCxnSpPr>
            <p:nvPr/>
          </p:nvCxnSpPr>
          <p:spPr>
            <a:xfrm rot="10800000">
              <a:off x="1152454" y="1697867"/>
              <a:ext cx="5557" cy="1264268"/>
            </a:xfrm>
            <a:prstGeom prst="curvedConnector3">
              <a:avLst>
                <a:gd name="adj1" fmla="val 6013496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Görbe összekötő 90"/>
            <p:cNvCxnSpPr>
              <a:stCxn id="98" idx="2"/>
              <a:endCxn id="100" idx="2"/>
            </p:cNvCxnSpPr>
            <p:nvPr/>
          </p:nvCxnSpPr>
          <p:spPr>
            <a:xfrm rot="10800000" flipV="1">
              <a:off x="1150726" y="3090892"/>
              <a:ext cx="13634" cy="1262816"/>
            </a:xfrm>
            <a:prstGeom prst="curvedConnector3">
              <a:avLst>
                <a:gd name="adj1" fmla="val 2428737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Ellipszis 4"/>
            <p:cNvSpPr/>
            <p:nvPr/>
          </p:nvSpPr>
          <p:spPr>
            <a:xfrm>
              <a:off x="2988220" y="4374462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87" name="Ellipszis 5"/>
            <p:cNvSpPr/>
            <p:nvPr/>
          </p:nvSpPr>
          <p:spPr>
            <a:xfrm>
              <a:off x="4635558" y="2999720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88" name="Ellipszis 6"/>
            <p:cNvSpPr/>
            <p:nvPr/>
          </p:nvSpPr>
          <p:spPr>
            <a:xfrm>
              <a:off x="1288958" y="2999720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89" name="Ellipszis 7"/>
            <p:cNvSpPr/>
            <p:nvPr/>
          </p:nvSpPr>
          <p:spPr>
            <a:xfrm>
              <a:off x="2988220" y="2999720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90" name="Ellipszis 10"/>
            <p:cNvSpPr/>
            <p:nvPr/>
          </p:nvSpPr>
          <p:spPr>
            <a:xfrm>
              <a:off x="1288958" y="1639104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91" name="Ellipszis 11"/>
            <p:cNvSpPr/>
            <p:nvPr/>
          </p:nvSpPr>
          <p:spPr>
            <a:xfrm>
              <a:off x="2988220" y="1639104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92" name="Ellipszis 12"/>
            <p:cNvSpPr/>
            <p:nvPr/>
          </p:nvSpPr>
          <p:spPr>
            <a:xfrm>
              <a:off x="1288958" y="4374462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93" name="Ellipszis 10"/>
            <p:cNvSpPr/>
            <p:nvPr/>
          </p:nvSpPr>
          <p:spPr>
            <a:xfrm>
              <a:off x="1340882" y="1504515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94" name="Ellipszis 10"/>
            <p:cNvSpPr/>
            <p:nvPr/>
          </p:nvSpPr>
          <p:spPr>
            <a:xfrm>
              <a:off x="1152453" y="1670867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95" name="Ellipszis 10"/>
            <p:cNvSpPr/>
            <p:nvPr/>
          </p:nvSpPr>
          <p:spPr>
            <a:xfrm>
              <a:off x="1425462" y="1676006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96" name="Ellipszis 10"/>
            <p:cNvSpPr/>
            <p:nvPr/>
          </p:nvSpPr>
          <p:spPr>
            <a:xfrm>
              <a:off x="1158010" y="2935135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97" name="Ellipszis 10"/>
            <p:cNvSpPr/>
            <p:nvPr/>
          </p:nvSpPr>
          <p:spPr>
            <a:xfrm>
              <a:off x="1418318" y="2935512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98" name="Ellipszis 10"/>
            <p:cNvSpPr/>
            <p:nvPr/>
          </p:nvSpPr>
          <p:spPr>
            <a:xfrm>
              <a:off x="1164360" y="3063892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99" name="Ellipszis 10"/>
            <p:cNvSpPr/>
            <p:nvPr/>
          </p:nvSpPr>
          <p:spPr>
            <a:xfrm>
              <a:off x="1427220" y="3016512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100" name="Ellipszis 12"/>
            <p:cNvSpPr/>
            <p:nvPr/>
          </p:nvSpPr>
          <p:spPr>
            <a:xfrm>
              <a:off x="1150726" y="4326708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101" name="Ellipszis 12"/>
            <p:cNvSpPr/>
            <p:nvPr/>
          </p:nvSpPr>
          <p:spPr>
            <a:xfrm>
              <a:off x="1291227" y="4227516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102" name="Ellipszis 12"/>
            <p:cNvSpPr/>
            <p:nvPr/>
          </p:nvSpPr>
          <p:spPr>
            <a:xfrm>
              <a:off x="1408127" y="4293769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103" name="Ellipszis 12"/>
            <p:cNvSpPr/>
            <p:nvPr/>
          </p:nvSpPr>
          <p:spPr>
            <a:xfrm>
              <a:off x="1412890" y="4438001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104" name="Ellipszis 12"/>
            <p:cNvSpPr/>
            <p:nvPr/>
          </p:nvSpPr>
          <p:spPr>
            <a:xfrm>
              <a:off x="2866978" y="4293755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105" name="Ellipszis 12"/>
            <p:cNvSpPr/>
            <p:nvPr/>
          </p:nvSpPr>
          <p:spPr>
            <a:xfrm>
              <a:off x="2866978" y="4428462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106" name="Ellipszis 7"/>
            <p:cNvSpPr/>
            <p:nvPr/>
          </p:nvSpPr>
          <p:spPr>
            <a:xfrm>
              <a:off x="3073375" y="2885420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107" name="Ellipszis 11"/>
            <p:cNvSpPr/>
            <p:nvPr/>
          </p:nvSpPr>
          <p:spPr>
            <a:xfrm>
              <a:off x="3086100" y="1724708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108" name="Ellipszis 11"/>
            <p:cNvSpPr/>
            <p:nvPr/>
          </p:nvSpPr>
          <p:spPr>
            <a:xfrm>
              <a:off x="3130139" y="1639104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109" name="Ellipszis 5"/>
            <p:cNvSpPr/>
            <p:nvPr/>
          </p:nvSpPr>
          <p:spPr>
            <a:xfrm>
              <a:off x="4635558" y="2854343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110" name="Ellipszis 5"/>
            <p:cNvSpPr/>
            <p:nvPr/>
          </p:nvSpPr>
          <p:spPr>
            <a:xfrm>
              <a:off x="4632218" y="3143966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111" name="Ellipszis 5"/>
            <p:cNvSpPr/>
            <p:nvPr/>
          </p:nvSpPr>
          <p:spPr>
            <a:xfrm>
              <a:off x="4491278" y="2998589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112" name="Ellipszis 7"/>
            <p:cNvSpPr/>
            <p:nvPr/>
          </p:nvSpPr>
          <p:spPr>
            <a:xfrm>
              <a:off x="3129755" y="3009244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113" name="Ellipszis 7"/>
            <p:cNvSpPr/>
            <p:nvPr/>
          </p:nvSpPr>
          <p:spPr>
            <a:xfrm>
              <a:off x="2879700" y="3079070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114" name="Ellipszis 7"/>
            <p:cNvSpPr/>
            <p:nvPr/>
          </p:nvSpPr>
          <p:spPr>
            <a:xfrm>
              <a:off x="2969128" y="3137020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115" name="Ellipszis 28"/>
            <p:cNvSpPr/>
            <p:nvPr/>
          </p:nvSpPr>
          <p:spPr>
            <a:xfrm>
              <a:off x="1143000" y="2855474"/>
              <a:ext cx="345917" cy="342492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hu-HU" sz="3600" b="1" dirty="0" smtClean="0">
                  <a:solidFill>
                    <a:schemeClr val="tx1"/>
                  </a:solidFill>
                  <a:sym typeface="Wingdings" panose="05000000000000000000" pitchFamily="2" charset="2"/>
                </a:rPr>
                <a:t></a:t>
              </a:r>
              <a:endParaRPr lang="hu-HU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116" name="Ellipszis 29"/>
            <p:cNvSpPr/>
            <p:nvPr/>
          </p:nvSpPr>
          <p:spPr>
            <a:xfrm>
              <a:off x="2842262" y="4230216"/>
              <a:ext cx="345917" cy="342492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hu-HU" sz="3600" b="1" dirty="0" smtClean="0">
                  <a:solidFill>
                    <a:schemeClr val="tx1"/>
                  </a:solidFill>
                  <a:sym typeface="Wingdings" panose="05000000000000000000" pitchFamily="2" charset="2"/>
                </a:rPr>
                <a:t></a:t>
              </a:r>
              <a:endParaRPr lang="hu-HU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117" name="Ellipszis 30"/>
            <p:cNvSpPr/>
            <p:nvPr/>
          </p:nvSpPr>
          <p:spPr>
            <a:xfrm>
              <a:off x="4489600" y="2855474"/>
              <a:ext cx="345917" cy="342492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hu-HU" sz="3600" b="1" dirty="0" smtClean="0">
                  <a:solidFill>
                    <a:schemeClr val="tx1"/>
                  </a:solidFill>
                  <a:sym typeface="Wingdings" panose="05000000000000000000" pitchFamily="2" charset="2"/>
                </a:rPr>
                <a:t></a:t>
              </a:r>
              <a:endParaRPr lang="hu-HU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118" name="Ellipszis 31"/>
            <p:cNvSpPr/>
            <p:nvPr/>
          </p:nvSpPr>
          <p:spPr>
            <a:xfrm>
              <a:off x="2842262" y="2855474"/>
              <a:ext cx="345917" cy="342492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hu-HU" sz="3600" b="1" dirty="0" smtClean="0">
                  <a:solidFill>
                    <a:schemeClr val="tx1"/>
                  </a:solidFill>
                  <a:sym typeface="Wingdings" panose="05000000000000000000" pitchFamily="2" charset="2"/>
                </a:rPr>
                <a:t></a:t>
              </a:r>
              <a:endParaRPr lang="hu-HU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119" name="Ellipszis 34"/>
            <p:cNvSpPr/>
            <p:nvPr/>
          </p:nvSpPr>
          <p:spPr>
            <a:xfrm>
              <a:off x="1143000" y="1494858"/>
              <a:ext cx="345917" cy="342492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hu-HU" sz="3600" b="1" dirty="0" smtClean="0">
                  <a:solidFill>
                    <a:schemeClr val="tx1"/>
                  </a:solidFill>
                  <a:sym typeface="Wingdings" panose="05000000000000000000" pitchFamily="2" charset="2"/>
                </a:rPr>
                <a:t></a:t>
              </a:r>
              <a:endParaRPr lang="hu-HU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120" name="Ellipszis 35"/>
            <p:cNvSpPr/>
            <p:nvPr/>
          </p:nvSpPr>
          <p:spPr>
            <a:xfrm>
              <a:off x="2842262" y="1494858"/>
              <a:ext cx="345917" cy="342492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hu-HU" sz="3600" b="1" dirty="0" smtClean="0">
                  <a:solidFill>
                    <a:schemeClr val="tx1"/>
                  </a:solidFill>
                  <a:sym typeface="Wingdings" panose="05000000000000000000" pitchFamily="2" charset="2"/>
                </a:rPr>
                <a:t></a:t>
              </a:r>
              <a:endParaRPr lang="hu-HU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121" name="Ellipszis 36"/>
            <p:cNvSpPr/>
            <p:nvPr/>
          </p:nvSpPr>
          <p:spPr>
            <a:xfrm>
              <a:off x="1143000" y="4230216"/>
              <a:ext cx="345917" cy="342492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hu-HU" sz="3600" b="1" dirty="0" smtClean="0">
                  <a:solidFill>
                    <a:schemeClr val="tx1"/>
                  </a:solidFill>
                  <a:sym typeface="Wingdings" panose="05000000000000000000" pitchFamily="2" charset="2"/>
                </a:rPr>
                <a:t></a:t>
              </a:r>
              <a:endParaRPr lang="hu-HU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585428" y="1181100"/>
              <a:ext cx="406806" cy="5202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2400" dirty="0" smtClean="0">
                  <a:solidFill>
                    <a:schemeClr val="accent4"/>
                  </a:solidFill>
                  <a:latin typeface="+mj-lt"/>
                </a:rPr>
                <a:t>1</a:t>
              </a:r>
              <a:endParaRPr lang="en-US" sz="2400" dirty="0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585428" y="2862561"/>
              <a:ext cx="406806" cy="5202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2400" dirty="0" smtClean="0">
                  <a:solidFill>
                    <a:schemeClr val="accent4"/>
                  </a:solidFill>
                  <a:latin typeface="+mj-lt"/>
                </a:rPr>
                <a:t>4</a:t>
              </a:r>
              <a:endParaRPr lang="en-US" sz="2400" dirty="0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585428" y="4347755"/>
              <a:ext cx="406806" cy="5202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2400" dirty="0" smtClean="0">
                  <a:solidFill>
                    <a:schemeClr val="accent4"/>
                  </a:solidFill>
                  <a:latin typeface="+mj-lt"/>
                </a:rPr>
                <a:t>2</a:t>
              </a:r>
              <a:endParaRPr lang="en-US" sz="2400" dirty="0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3218599" y="1181100"/>
              <a:ext cx="406806" cy="5202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2400" dirty="0" smtClean="0">
                  <a:solidFill>
                    <a:schemeClr val="accent4"/>
                  </a:solidFill>
                  <a:latin typeface="+mj-lt"/>
                </a:rPr>
                <a:t>3</a:t>
              </a:r>
              <a:endParaRPr lang="en-US" sz="2400" dirty="0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3218599" y="2862561"/>
              <a:ext cx="406806" cy="5202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2400" dirty="0" smtClean="0">
                  <a:solidFill>
                    <a:schemeClr val="accent4"/>
                  </a:solidFill>
                  <a:latin typeface="+mj-lt"/>
                </a:rPr>
                <a:t>3</a:t>
              </a:r>
              <a:endParaRPr lang="en-US" sz="2400" dirty="0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3224482" y="3918170"/>
              <a:ext cx="406806" cy="5202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2400" dirty="0" smtClean="0">
                  <a:solidFill>
                    <a:schemeClr val="accent4"/>
                  </a:solidFill>
                  <a:latin typeface="+mj-lt"/>
                </a:rPr>
                <a:t>1</a:t>
              </a:r>
              <a:endParaRPr lang="en-US" sz="2400" dirty="0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4860343" y="2862560"/>
              <a:ext cx="406806" cy="5202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2400" dirty="0" smtClean="0">
                  <a:solidFill>
                    <a:schemeClr val="accent4"/>
                  </a:solidFill>
                  <a:latin typeface="+mj-lt"/>
                </a:rPr>
                <a:t>1</a:t>
              </a:r>
              <a:endParaRPr lang="en-US" sz="2400" dirty="0">
                <a:solidFill>
                  <a:schemeClr val="accent4"/>
                </a:solidFill>
                <a:latin typeface="+mj-lt"/>
              </a:endParaRPr>
            </a:p>
          </p:txBody>
        </p:sp>
        <p:cxnSp>
          <p:nvCxnSpPr>
            <p:cNvPr id="129" name="Görbe összekötő 78"/>
            <p:cNvCxnSpPr>
              <a:stCxn id="120" idx="4"/>
              <a:endCxn id="115" idx="0"/>
            </p:cNvCxnSpPr>
            <p:nvPr/>
          </p:nvCxnSpPr>
          <p:spPr>
            <a:xfrm rot="5400000">
              <a:off x="1656528" y="1496781"/>
              <a:ext cx="1018124" cy="1699262"/>
            </a:xfrm>
            <a:prstGeom prst="curvedConnector3">
              <a:avLst>
                <a:gd name="adj1" fmla="val 50000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Görbe összekötő 78"/>
            <p:cNvCxnSpPr>
              <a:stCxn id="115" idx="4"/>
              <a:endCxn id="116" idx="0"/>
            </p:cNvCxnSpPr>
            <p:nvPr/>
          </p:nvCxnSpPr>
          <p:spPr>
            <a:xfrm rot="16200000" flipH="1">
              <a:off x="1649465" y="2864460"/>
              <a:ext cx="1032250" cy="1699262"/>
            </a:xfrm>
            <a:prstGeom prst="curvedConnector3">
              <a:avLst>
                <a:gd name="adj1" fmla="val 74606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1" name="Rectangle 130"/>
              <p:cNvSpPr/>
              <p:nvPr/>
            </p:nvSpPr>
            <p:spPr>
              <a:xfrm>
                <a:off x="8162313" y="3719962"/>
                <a:ext cx="103105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𝐭𝐫𝐢</m:t>
                      </m:r>
                      <m:r>
                        <a:rPr lang="hu-HU" sz="2400" b="1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hu-HU" sz="2400" b="1" i="1" smtClean="0"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1" name="Rectangle 1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2313" y="3719962"/>
                <a:ext cx="1031051" cy="461665"/>
              </a:xfrm>
              <a:prstGeom prst="rect">
                <a:avLst/>
              </a:prstGeom>
              <a:blipFill>
                <a:blip r:embed="rId5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8" name="Straight Arrow Connector 67"/>
          <p:cNvCxnSpPr/>
          <p:nvPr/>
        </p:nvCxnSpPr>
        <p:spPr>
          <a:xfrm>
            <a:off x="7268349" y="5521276"/>
            <a:ext cx="1052575" cy="0"/>
          </a:xfrm>
          <a:prstGeom prst="straightConnector1">
            <a:avLst/>
          </a:prstGeom>
          <a:ln w="3175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Rectangle 131"/>
              <p:cNvSpPr/>
              <p:nvPr/>
            </p:nvSpPr>
            <p:spPr>
              <a:xfrm>
                <a:off x="7093771" y="4915863"/>
                <a:ext cx="1361002" cy="5178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⊕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⋯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2" name="Rectangle 1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3771" y="4915863"/>
                <a:ext cx="1361002" cy="51783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70" name="Táblázat 165"/>
          <p:cNvGraphicFramePr>
            <a:graphicFrameLocks noGrp="1"/>
          </p:cNvGraphicFramePr>
          <p:nvPr>
            <p:extLst/>
          </p:nvPr>
        </p:nvGraphicFramePr>
        <p:xfrm>
          <a:off x="4519280" y="4204502"/>
          <a:ext cx="2560320" cy="25603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5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Rectangle 132"/>
              <p:cNvSpPr/>
              <p:nvPr/>
            </p:nvSpPr>
            <p:spPr>
              <a:xfrm>
                <a:off x="7268349" y="1093641"/>
                <a:ext cx="3850030" cy="1569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defTabSz="914400">
                  <a:defRPr/>
                </a:pPr>
                <a:r>
                  <a:rPr lang="en-GB" sz="2400" i="1" dirty="0" smtClean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Masking </a:t>
                </a:r>
                <a:r>
                  <a:rPr lang="en-GB" sz="2400" dirty="0" smtClean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limits where the operation is computed. Here, we use </a:t>
                </a:r>
                <a14:m>
                  <m:oMath xmlns:m="http://schemas.openxmlformats.org/officeDocument/2006/math">
                    <m:r>
                      <a:rPr lang="en-US" sz="2400" b="1" dirty="0">
                        <a:latin typeface="Cambria Math" panose="02040503050406030204" pitchFamily="18" charset="0"/>
                      </a:rPr>
                      <m:t>𝐀</m:t>
                    </m:r>
                  </m:oMath>
                </a14:m>
                <a:r>
                  <a:rPr lang="en-US" sz="2400" dirty="0" smtClean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as a mask for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</a:rPr>
                      <m:t>𝐀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⊕.⊗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𝐀</m:t>
                    </m:r>
                  </m:oMath>
                </a14:m>
                <a:r>
                  <a:rPr lang="en-US" sz="2400" dirty="0" smtClean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.</a:t>
                </a:r>
                <a:endParaRPr lang="hu-HU" sz="2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mc:Choice>
        <mc:Fallback xmlns="">
          <p:sp>
            <p:nvSpPr>
              <p:cNvPr id="133" name="Rectangle 1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8349" y="1093641"/>
                <a:ext cx="3850030" cy="1569660"/>
              </a:xfrm>
              <a:prstGeom prst="rect">
                <a:avLst/>
              </a:prstGeom>
              <a:blipFill>
                <a:blip r:embed="rId7"/>
                <a:stretch>
                  <a:fillRect l="-2373" t="-3101" r="-3006" b="-77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églalap 70"/>
              <p:cNvSpPr/>
              <p:nvPr/>
            </p:nvSpPr>
            <p:spPr>
              <a:xfrm>
                <a:off x="7480762" y="5570081"/>
                <a:ext cx="58701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u-HU" sz="2400" b="1" i="1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hu-HU" sz="2400" b="1" i="1"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en-US" b="1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1" name="Téglalap 7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0762" y="5570081"/>
                <a:ext cx="587019" cy="461665"/>
              </a:xfrm>
              <a:prstGeom prst="rect">
                <a:avLst/>
              </a:prstGeom>
              <a:blipFill>
                <a:blip r:embed="rId8"/>
                <a:stretch>
                  <a:fillRect l="-2083" b="-21333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43391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TC</a:t>
            </a:r>
            <a:r>
              <a:rPr lang="en-US" dirty="0" smtClean="0"/>
              <a:t>: algorithm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/>
              <p:cNvSpPr>
                <a:spLocks noGrp="1"/>
              </p:cNvSpPr>
              <p:nvPr>
                <p:ph idx="1"/>
              </p:nvPr>
            </p:nvSpPr>
            <p:spPr>
              <a:xfrm>
                <a:off x="190500" y="857255"/>
                <a:ext cx="11811000" cy="4972046"/>
              </a:xfrm>
            </p:spPr>
            <p:txBody>
              <a:bodyPr/>
              <a:lstStyle/>
              <a:p>
                <a:pPr marL="0" lvl="0" indent="0">
                  <a:buNone/>
                  <a:tabLst>
                    <a:tab pos="3886200" algn="l"/>
                  </a:tabLst>
                </a:pPr>
                <a:r>
                  <a:rPr lang="en-US" sz="2800" dirty="0" smtClean="0">
                    <a:latin typeface="+mj-lt"/>
                    <a:ea typeface="Cambria Math" panose="02040503050406030204" pitchFamily="18" charset="0"/>
                  </a:rPr>
                  <a:t>Input:</a:t>
                </a:r>
                <a:r>
                  <a:rPr lang="en-US" sz="2800" dirty="0" smtClean="0">
                    <a:ea typeface="Cambria Math" panose="02040503050406030204" pitchFamily="18" charset="0"/>
                  </a:rPr>
                  <a:t> adjacency matrix </a:t>
                </a:r>
                <a14:m>
                  <m:oMath xmlns:m="http://schemas.openxmlformats.org/officeDocument/2006/math">
                    <m:r>
                      <a:rPr lang="en-US" sz="2800" b="1">
                        <a:latin typeface="Cambria Math" panose="02040503050406030204" pitchFamily="18" charset="0"/>
                      </a:rPr>
                      <m:t>𝐀</m:t>
                    </m:r>
                  </m:oMath>
                </a14:m>
                <a:endParaRPr lang="en-US" sz="2800" dirty="0" smtClean="0">
                  <a:ea typeface="Cambria Math" panose="02040503050406030204" pitchFamily="18" charset="0"/>
                </a:endParaRPr>
              </a:p>
              <a:p>
                <a:pPr marL="0" lvl="0" indent="0">
                  <a:buNone/>
                  <a:tabLst>
                    <a:tab pos="3886200" algn="l"/>
                  </a:tabLst>
                </a:pPr>
                <a:r>
                  <a:rPr lang="en-US" sz="2800" dirty="0" smtClean="0">
                    <a:latin typeface="+mj-lt"/>
                    <a:ea typeface="Cambria Math" panose="02040503050406030204" pitchFamily="18" charset="0"/>
                  </a:rPr>
                  <a:t>Output:</a:t>
                </a:r>
                <a:r>
                  <a:rPr lang="en-US" sz="2800" dirty="0" smtClean="0">
                    <a:ea typeface="Cambria Math" panose="02040503050406030204" pitchFamily="18" charset="0"/>
                  </a:rPr>
                  <a:t> vector </a:t>
                </a:r>
                <a14:m>
                  <m:oMath xmlns:m="http://schemas.openxmlformats.org/officeDocument/2006/math">
                    <m:r>
                      <a:rPr lang="hu-HU" sz="2800" b="1" i="0" smtClean="0">
                        <a:latin typeface="Cambria Math" panose="02040503050406030204" pitchFamily="18" charset="0"/>
                      </a:rPr>
                      <m:t>𝐭𝐫𝐢</m:t>
                    </m:r>
                  </m:oMath>
                </a14:m>
                <a:endParaRPr lang="en-US" sz="2800" dirty="0" smtClean="0">
                  <a:ea typeface="Cambria Math" panose="02040503050406030204" pitchFamily="18" charset="0"/>
                </a:endParaRPr>
              </a:p>
              <a:p>
                <a:pPr marL="0" lvl="0" indent="0">
                  <a:buNone/>
                  <a:tabLst>
                    <a:tab pos="3886200" algn="l"/>
                  </a:tabLst>
                </a:pPr>
                <a:r>
                  <a:rPr lang="en-US" sz="2800" dirty="0">
                    <a:latin typeface="+mj-lt"/>
                    <a:ea typeface="Cambria Math" panose="02040503050406030204" pitchFamily="18" charset="0"/>
                  </a:rPr>
                  <a:t>Workspace:</a:t>
                </a:r>
                <a:r>
                  <a:rPr lang="en-US" sz="2800" dirty="0">
                    <a:ea typeface="Cambria Math" panose="02040503050406030204" pitchFamily="18" charset="0"/>
                  </a:rPr>
                  <a:t> </a:t>
                </a:r>
                <a:r>
                  <a:rPr lang="en-US" sz="2800" dirty="0" smtClean="0">
                    <a:ea typeface="Cambria Math" panose="02040503050406030204" pitchFamily="18" charset="0"/>
                  </a:rPr>
                  <a:t>matrix </a:t>
                </a:r>
                <a14:m>
                  <m:oMath xmlns:m="http://schemas.openxmlformats.org/officeDocument/2006/math">
                    <m:r>
                      <a:rPr lang="en-US" sz="2800" b="1">
                        <a:latin typeface="Cambria Math" panose="02040503050406030204" pitchFamily="18" charset="0"/>
                      </a:rPr>
                      <m:t>𝐓𝐑𝐈</m:t>
                    </m:r>
                  </m:oMath>
                </a14:m>
                <a:endParaRPr lang="en-US" sz="2800" dirty="0" smtClean="0">
                  <a:ea typeface="Cambria Math" panose="02040503050406030204" pitchFamily="18" charset="0"/>
                </a:endParaRPr>
              </a:p>
              <a:p>
                <a:pPr marL="0" lvl="0" indent="0">
                  <a:buNone/>
                  <a:tabLst>
                    <a:tab pos="3886200" algn="l"/>
                  </a:tabLst>
                </a:pPr>
                <a:endParaRPr lang="en-US" sz="2800" dirty="0">
                  <a:ea typeface="Cambria Math" panose="02040503050406030204" pitchFamily="18" charset="0"/>
                </a:endParaRPr>
              </a:p>
              <a:p>
                <a:pPr marL="514350" lvl="0" indent="-514350">
                  <a:buFont typeface="+mj-lt"/>
                  <a:buAutoNum type="arabicPeriod"/>
                  <a:tabLst>
                    <a:tab pos="4060825" algn="l"/>
                  </a:tabLst>
                </a:pPr>
                <a:r>
                  <a:rPr lang="en-US" sz="2800" dirty="0" smtClean="0"/>
                  <a:t> </a:t>
                </a:r>
                <a14:m>
                  <m:oMath xmlns:m="http://schemas.openxmlformats.org/officeDocument/2006/math">
                    <m:r>
                      <a:rPr lang="en-US" sz="2800" b="1">
                        <a:latin typeface="Cambria Math" panose="02040503050406030204" pitchFamily="18" charset="0"/>
                      </a:rPr>
                      <m:t>𝐓𝐑𝐈</m:t>
                    </m:r>
                    <m:d>
                      <m:dPr>
                        <m:begChr m:val="⟨"/>
                        <m:endChr m:val="⟩"/>
                        <m:ctrlPr>
                          <a:rPr lang="en-US" sz="2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𝐀</m:t>
                        </m:r>
                      </m:e>
                    </m:d>
                    <m:r>
                      <a:rPr lang="en-US" sz="28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hu-HU" sz="2800" b="1">
                        <a:latin typeface="Cambria Math" panose="02040503050406030204" pitchFamily="18" charset="0"/>
                      </a:rPr>
                      <m:t>𝐀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⊕.⊗</m:t>
                    </m:r>
                    <m:r>
                      <a:rPr lang="hu-HU" sz="2800" b="1">
                        <a:latin typeface="Cambria Math" panose="02040503050406030204" pitchFamily="18" charset="0"/>
                      </a:rPr>
                      <m:t>𝐀</m:t>
                    </m:r>
                  </m:oMath>
                </a14:m>
                <a:r>
                  <a:rPr lang="en-GB" sz="2800" dirty="0" smtClean="0"/>
                  <a:t>		</a:t>
                </a:r>
                <a:r>
                  <a:rPr lang="en-GB" sz="2800" dirty="0" smtClean="0">
                    <a:solidFill>
                      <a:schemeClr val="bg2">
                        <a:lumMod val="75000"/>
                        <a:lumOff val="25000"/>
                      </a:schemeClr>
                    </a:solidFill>
                  </a:rPr>
                  <a:t>compute the triangle count matrix</a:t>
                </a:r>
              </a:p>
              <a:p>
                <a:pPr marL="514350" indent="-514350">
                  <a:buFont typeface="+mj-lt"/>
                  <a:buAutoNum type="arabicPeriod"/>
                  <a:tabLst>
                    <a:tab pos="4060825" algn="l"/>
                  </a:tabLst>
                </a:pPr>
                <a:r>
                  <a:rPr lang="en-US" sz="2800" dirty="0" smtClean="0"/>
                  <a:t> </a:t>
                </a:r>
                <a14:m>
                  <m:oMath xmlns:m="http://schemas.openxmlformats.org/officeDocument/2006/math">
                    <m:r>
                      <a:rPr lang="en-US" sz="2800" b="1">
                        <a:latin typeface="Cambria Math" panose="02040503050406030204" pitchFamily="18" charset="0"/>
                      </a:rPr>
                      <m:t>𝐭𝐫𝐢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8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⊕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sz="2800" b="1" i="0" smtClean="0">
                            <a:latin typeface="Cambria Math" panose="02040503050406030204" pitchFamily="18" charset="0"/>
                          </a:rPr>
                          <m:t>𝐓𝐑𝐈</m:t>
                        </m:r>
                        <m:d>
                          <m:d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:,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</m:d>
                      </m:e>
                    </m:d>
                    <m:r>
                      <a:rPr lang="hu-HU" sz="2800" b="1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hu-HU" sz="2800" b="1" i="1" smtClean="0"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en-US" sz="2800" dirty="0" smtClean="0"/>
                  <a:t>		</a:t>
                </a:r>
                <a:r>
                  <a:rPr lang="en-GB" sz="2800" dirty="0" smtClean="0">
                    <a:solidFill>
                      <a:schemeClr val="bg2">
                        <a:lumMod val="75000"/>
                        <a:lumOff val="25000"/>
                      </a:schemeClr>
                    </a:solidFill>
                  </a:rPr>
                  <a:t>compute </a:t>
                </a:r>
                <a:r>
                  <a:rPr lang="en-GB" sz="2800" dirty="0">
                    <a:solidFill>
                      <a:schemeClr val="bg2">
                        <a:lumMod val="75000"/>
                        <a:lumOff val="25000"/>
                      </a:schemeClr>
                    </a:solidFill>
                  </a:rPr>
                  <a:t>the </a:t>
                </a:r>
                <a:r>
                  <a:rPr lang="en-US" sz="2800" dirty="0" smtClean="0">
                    <a:solidFill>
                      <a:schemeClr val="bg2">
                        <a:lumMod val="75000"/>
                        <a:lumOff val="25000"/>
                      </a:schemeClr>
                    </a:solidFill>
                  </a:rPr>
                  <a:t>triangle count vector</a:t>
                </a:r>
              </a:p>
              <a:p>
                <a:pPr marL="0" indent="0">
                  <a:buNone/>
                  <a:tabLst>
                    <a:tab pos="4060825" algn="l"/>
                  </a:tabLst>
                </a:pPr>
                <a:endParaRPr lang="en-US" sz="2800" dirty="0">
                  <a:solidFill>
                    <a:schemeClr val="bg2">
                      <a:lumMod val="75000"/>
                      <a:lumOff val="25000"/>
                    </a:schemeClr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  <a:tabLst>
                    <a:tab pos="4060825" algn="l"/>
                  </a:tabLst>
                </a:pPr>
                <a:r>
                  <a:rPr lang="en-US" sz="2800" dirty="0" smtClean="0">
                    <a:ea typeface="Cambria Math" panose="02040503050406030204" pitchFamily="18" charset="0"/>
                  </a:rPr>
                  <a:t>Optimization</a:t>
                </a:r>
                <a:r>
                  <a:rPr lang="en-US" sz="2800" dirty="0">
                    <a:ea typeface="Cambria Math" panose="02040503050406030204" pitchFamily="18" charset="0"/>
                  </a:rPr>
                  <a:t>: use </a:t>
                </a:r>
                <a14:m>
                  <m:oMath xmlns:m="http://schemas.openxmlformats.org/officeDocument/2006/math">
                    <m:r>
                      <a:rPr lang="en-US" sz="2800" b="1">
                        <a:latin typeface="Cambria Math" panose="02040503050406030204" pitchFamily="18" charset="0"/>
                      </a:rPr>
                      <m:t>𝐋</m:t>
                    </m:r>
                  </m:oMath>
                </a14:m>
                <a:r>
                  <a:rPr lang="en-US" sz="2800" dirty="0">
                    <a:ea typeface="Cambria Math" panose="02040503050406030204" pitchFamily="18" charset="0"/>
                  </a:rPr>
                  <a:t>, the lower triangular part of </a:t>
                </a:r>
                <a14:m>
                  <m:oMath xmlns:m="http://schemas.openxmlformats.org/officeDocument/2006/math">
                    <m:r>
                      <a:rPr lang="en-US" sz="2800" b="1">
                        <a:latin typeface="Cambria Math" panose="02040503050406030204" pitchFamily="18" charset="0"/>
                      </a:rPr>
                      <m:t>𝐀</m:t>
                    </m:r>
                  </m:oMath>
                </a14:m>
                <a:r>
                  <a:rPr lang="en-US" sz="2800" dirty="0" smtClean="0"/>
                  <a:t> to avoid duplicates</a:t>
                </a:r>
                <a:r>
                  <a:rPr lang="en-US" sz="2800" dirty="0" smtClean="0">
                    <a:latin typeface="Cambria Math" panose="02040503050406030204" pitchFamily="18" charset="0"/>
                  </a:rPr>
                  <a:t>.</a:t>
                </a:r>
                <a:endParaRPr lang="en-US" sz="2800" dirty="0">
                  <a:latin typeface="Cambria Math" panose="02040503050406030204" pitchFamily="18" charset="0"/>
                </a:endParaRPr>
              </a:p>
              <a:p>
                <a:pPr marL="0" lv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>
                          <a:latin typeface="Cambria Math" panose="02040503050406030204" pitchFamily="18" charset="0"/>
                        </a:rPr>
                        <m:t>𝐓𝐑𝐈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sz="2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𝐀</m:t>
                          </m:r>
                        </m:e>
                      </m:d>
                      <m:r>
                        <a:rPr lang="en-US" sz="28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800" b="1">
                          <a:latin typeface="Cambria Math" panose="02040503050406030204" pitchFamily="18" charset="0"/>
                        </a:rPr>
                        <m:t>𝐀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⊕.⊗</m:t>
                      </m:r>
                      <m:r>
                        <a:rPr lang="en-US" sz="2800" b="1">
                          <a:latin typeface="Cambria Math" panose="02040503050406030204" pitchFamily="18" charset="0"/>
                        </a:rPr>
                        <m:t>𝐋</m:t>
                      </m:r>
                    </m:oMath>
                  </m:oMathPara>
                </a14:m>
                <a:endParaRPr lang="en-GB" sz="28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artalom hely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0500" y="857255"/>
                <a:ext cx="11811000" cy="4972046"/>
              </a:xfrm>
              <a:blipFill>
                <a:blip r:embed="rId2"/>
                <a:stretch>
                  <a:fillRect l="-1290" t="-1350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/>
          <p:cNvGrpSpPr/>
          <p:nvPr/>
        </p:nvGrpSpPr>
        <p:grpSpPr>
          <a:xfrm>
            <a:off x="11467788" y="38100"/>
            <a:ext cx="689487" cy="689487"/>
            <a:chOff x="3547598" y="1641987"/>
            <a:chExt cx="2514600" cy="2514600"/>
          </a:xfrm>
        </p:grpSpPr>
        <p:sp>
          <p:nvSpPr>
            <p:cNvPr id="7" name="Rounded Rectangle 6"/>
            <p:cNvSpPr/>
            <p:nvPr/>
          </p:nvSpPr>
          <p:spPr>
            <a:xfrm>
              <a:off x="4652498" y="1641987"/>
              <a:ext cx="304800" cy="2514600"/>
            </a:xfrm>
            <a:prstGeom prst="roundRect">
              <a:avLst/>
            </a:prstGeom>
            <a:solidFill>
              <a:schemeClr val="tx1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 err="1">
                <a:solidFill>
                  <a:schemeClr val="tx2"/>
                </a:solidFill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 rot="3600000">
              <a:off x="4652498" y="1641987"/>
              <a:ext cx="304800" cy="2514600"/>
            </a:xfrm>
            <a:prstGeom prst="roundRect">
              <a:avLst/>
            </a:prstGeom>
            <a:solidFill>
              <a:schemeClr val="tx1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 err="1">
                <a:solidFill>
                  <a:schemeClr val="tx2"/>
                </a:solidFill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 rot="1800000">
              <a:off x="4652498" y="1641987"/>
              <a:ext cx="304800" cy="2514600"/>
            </a:xfrm>
            <a:prstGeom prst="roundRect">
              <a:avLst/>
            </a:prstGeom>
            <a:solidFill>
              <a:schemeClr val="tx1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 err="1">
                <a:solidFill>
                  <a:schemeClr val="tx2"/>
                </a:solidFill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 rot="9000000">
              <a:off x="4652498" y="1641987"/>
              <a:ext cx="304800" cy="2514600"/>
            </a:xfrm>
            <a:prstGeom prst="roundRect">
              <a:avLst/>
            </a:prstGeom>
            <a:solidFill>
              <a:schemeClr val="tx1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 err="1">
                <a:solidFill>
                  <a:schemeClr val="tx2"/>
                </a:solidFill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 rot="5400000">
              <a:off x="4652498" y="1641987"/>
              <a:ext cx="304800" cy="2514600"/>
            </a:xfrm>
            <a:prstGeom prst="roundRect">
              <a:avLst/>
            </a:prstGeom>
            <a:solidFill>
              <a:schemeClr val="tx1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 err="1">
                <a:solidFill>
                  <a:schemeClr val="tx2"/>
                </a:solidFill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 rot="7200000">
              <a:off x="4652498" y="1641987"/>
              <a:ext cx="304800" cy="2514600"/>
            </a:xfrm>
            <a:prstGeom prst="roundRect">
              <a:avLst/>
            </a:prstGeom>
            <a:solidFill>
              <a:schemeClr val="tx1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 err="1">
                <a:solidFill>
                  <a:schemeClr val="tx2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3859691" y="1954080"/>
              <a:ext cx="1890413" cy="1890413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accent1"/>
              </a:solidFill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 err="1">
                <a:solidFill>
                  <a:schemeClr val="tx2"/>
                </a:solidFill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4039101" y="2134103"/>
              <a:ext cx="1533993" cy="1533993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 err="1">
                <a:solidFill>
                  <a:schemeClr val="tx2"/>
                </a:solidFill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162887" y="5879757"/>
            <a:ext cx="1183861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 smtClean="0">
                <a:latin typeface="+mj-lt"/>
              </a:rPr>
              <a:t>Worst-case optimal joins:</a:t>
            </a:r>
            <a:r>
              <a:rPr lang="en-US" dirty="0" smtClean="0"/>
              <a:t> There are deep theoretical connections between masked matrix multiplication and relational joins</a:t>
            </a:r>
            <a:r>
              <a:rPr lang="en-US" dirty="0"/>
              <a:t>.</a:t>
            </a:r>
            <a:r>
              <a:rPr lang="en-US" dirty="0" smtClean="0"/>
              <a:t> It has been proven in 2013 that for the triangle query, binary </a:t>
            </a:r>
            <a:r>
              <a:rPr lang="en-US" dirty="0"/>
              <a:t>joins always provide suboptimal </a:t>
            </a:r>
            <a:r>
              <a:rPr lang="en-US" dirty="0" smtClean="0"/>
              <a:t>runtime, which gave rise to new research on the family of worst-case </a:t>
            </a:r>
            <a:r>
              <a:rPr lang="en-US" dirty="0"/>
              <a:t>optimal multi-way joins </a:t>
            </a:r>
            <a:r>
              <a:rPr lang="en-US" dirty="0" smtClean="0"/>
              <a:t>algorithms.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737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 algorithms in </a:t>
            </a:r>
            <a:r>
              <a:rPr lang="en-US" dirty="0" err="1" smtClean="0"/>
              <a:t>GraphBLAS</a:t>
            </a:r>
            <a:endParaRPr lang="hu-HU" dirty="0"/>
          </a:p>
        </p:txBody>
      </p:sp>
      <p:sp>
        <p:nvSpPr>
          <p:cNvPr id="3" name="Cím 3"/>
          <p:cNvSpPr txBox="1">
            <a:spLocks/>
          </p:cNvSpPr>
          <p:nvPr/>
        </p:nvSpPr>
        <p:spPr>
          <a:xfrm>
            <a:off x="0" y="4197345"/>
            <a:ext cx="12192000" cy="136207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anchor="ctr" anchorCtr="0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 kern="1200" cap="none" baseline="0">
                <a:solidFill>
                  <a:schemeClr val="tx2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F8F8F8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F8F8F8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F8F8F8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F8F8F8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F8F8F8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F8F8F8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F8F8F8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F8F8F8"/>
                </a:solidFill>
                <a:latin typeface="Calibri" pitchFamily="34" charset="0"/>
              </a:defRPr>
            </a:lvl9pPr>
          </a:lstStyle>
          <a:p>
            <a:pPr defTabSz="914400"/>
            <a:r>
              <a:rPr lang="en-US" i="1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k</a:t>
            </a:r>
            <a:r>
              <a:rPr lang="en-US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-truss</a:t>
            </a:r>
            <a:endParaRPr lang="hu-HU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2532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k-truss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>
                    <a:latin typeface="+mj-lt"/>
                  </a:rPr>
                  <a:t>Definition:</a:t>
                </a:r>
                <a:r>
                  <a:rPr lang="en-US" dirty="0" smtClean="0"/>
                  <a:t> the </a:t>
                </a:r>
                <a:r>
                  <a:rPr lang="hu-HU" i="1" dirty="0" smtClean="0"/>
                  <a:t>k</a:t>
                </a:r>
                <a:r>
                  <a:rPr lang="hu-HU" dirty="0" smtClean="0"/>
                  <a:t>-truss</a:t>
                </a:r>
                <a:r>
                  <a:rPr lang="en-US" dirty="0" smtClean="0"/>
                  <a:t> is a </a:t>
                </a:r>
                <a:r>
                  <a:rPr lang="en-US" dirty="0"/>
                  <a:t>subset of the graph with the same number of vertices, where each edge appears in at least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−2 </m:t>
                    </m:r>
                  </m:oMath>
                </a14:m>
                <a:r>
                  <a:rPr lang="en-US" dirty="0"/>
                  <a:t>triangles in the original graph.</a:t>
                </a:r>
              </a:p>
              <a:p>
                <a:pPr marL="0" indent="0">
                  <a:buNone/>
                </a:pPr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35" t="-14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3596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k-truss algorithm</a:t>
            </a:r>
            <a:endParaRPr lang="hu-H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/>
              <p:cNvSpPr>
                <a:spLocks noGrp="1"/>
              </p:cNvSpPr>
              <p:nvPr>
                <p:ph idx="1"/>
              </p:nvPr>
            </p:nvSpPr>
            <p:spPr>
              <a:xfrm>
                <a:off x="190500" y="857254"/>
                <a:ext cx="11887200" cy="5734046"/>
              </a:xfrm>
            </p:spPr>
            <p:txBody>
              <a:bodyPr/>
              <a:lstStyle/>
              <a:p>
                <a:r>
                  <a:rPr lang="en-US" dirty="0" smtClean="0">
                    <a:latin typeface="+mj-lt"/>
                  </a:rPr>
                  <a:t>Input:</a:t>
                </a:r>
                <a:r>
                  <a:rPr lang="en-US" dirty="0" smtClean="0"/>
                  <a:t> a</a:t>
                </a:r>
                <a:r>
                  <a:rPr lang="hu-HU" dirty="0" smtClean="0"/>
                  <a:t>djacency matrix</a:t>
                </a:r>
                <a:r>
                  <a:rPr lang="hu-HU" dirty="0"/>
                  <a:t> </a:t>
                </a:r>
                <a14:m>
                  <m:oMath xmlns:m="http://schemas.openxmlformats.org/officeDocument/2006/math">
                    <m:r>
                      <a:rPr lang="hu-HU" b="1" i="0" dirty="0" smtClean="0">
                        <a:latin typeface="Cambria Math" panose="02040503050406030204" pitchFamily="18" charset="0"/>
                      </a:rPr>
                      <m:t>𝐀</m:t>
                    </m:r>
                  </m:oMath>
                </a14:m>
                <a:r>
                  <a:rPr lang="en-US" dirty="0" smtClean="0"/>
                  <a:t>, scalar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endParaRPr lang="hu-HU" i="1" dirty="0" smtClean="0"/>
              </a:p>
              <a:p>
                <a:r>
                  <a:rPr lang="en-US" dirty="0" smtClean="0">
                    <a:latin typeface="+mj-lt"/>
                  </a:rPr>
                  <a:t>Output:</a:t>
                </a:r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 smtClean="0"/>
                  <a:t>-truss adjacency matrix </a:t>
                </a:r>
                <a14:m>
                  <m:oMath xmlns:m="http://schemas.openxmlformats.org/officeDocument/2006/math">
                    <m:r>
                      <a:rPr lang="en-US" b="1" i="0" dirty="0" smtClean="0">
                        <a:latin typeface="Cambria Math" panose="02040503050406030204" pitchFamily="18" charset="0"/>
                      </a:rPr>
                      <m:t>𝐂</m:t>
                    </m:r>
                  </m:oMath>
                </a14:m>
                <a:endParaRPr lang="en-US" dirty="0" smtClean="0"/>
              </a:p>
              <a:p>
                <a:r>
                  <a:rPr lang="en-US" dirty="0" smtClean="0">
                    <a:latin typeface="+mj-lt"/>
                  </a:rPr>
                  <a:t>Helper:</a:t>
                </a:r>
                <a:r>
                  <a:rPr lang="en-US" sz="2800" dirty="0" smtClean="0"/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𝑠𝑢𝑝𝑝𝑜𝑟𝑡</m:t>
                        </m:r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𝑠𝑢𝑝𝑝𝑜𝑟𝑡</m:t>
                    </m:r>
                  </m:oMath>
                </a14:m>
                <a:endParaRPr lang="en-US" sz="2800" dirty="0" smtClean="0"/>
              </a:p>
              <a:p>
                <a:pPr marL="0" indent="0">
                  <a:buNone/>
                  <a:tabLst>
                    <a:tab pos="1143000" algn="l"/>
                    <a:tab pos="1773238" algn="l"/>
                    <a:tab pos="5375275" algn="l"/>
                  </a:tabLst>
                </a:pPr>
                <a:endParaRPr lang="en-US" sz="2800" dirty="0" smtClean="0">
                  <a:latin typeface="Cambria Math" panose="02040503050406030204" pitchFamily="18" charset="0"/>
                </a:endParaRPr>
              </a:p>
              <a:p>
                <a:pPr marL="514350" indent="-514350">
                  <a:buFont typeface="+mj-lt"/>
                  <a:buAutoNum type="arabicPeriod"/>
                  <a:tabLst>
                    <a:tab pos="1143000" algn="l"/>
                    <a:tab pos="1773238" algn="l"/>
                    <a:tab pos="5375275" algn="l"/>
                  </a:tabLst>
                </a:pPr>
                <a:r>
                  <a:rPr lang="en-US" sz="2800" dirty="0" smtClean="0"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>
                        <a:latin typeface="Cambria Math" panose="02040503050406030204" pitchFamily="18" charset="0"/>
                      </a:rPr>
                      <m:t>𝐂</m:t>
                    </m:r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𝐀</m:t>
                    </m:r>
                  </m:oMath>
                </a14:m>
                <a:endParaRPr lang="en-US" sz="2800" dirty="0" smtClean="0">
                  <a:latin typeface="Cambria Math" panose="02040503050406030204" pitchFamily="18" charset="0"/>
                </a:endParaRPr>
              </a:p>
              <a:p>
                <a:pPr marL="514350" indent="-514350">
                  <a:buFont typeface="+mj-lt"/>
                  <a:buAutoNum type="arabicPeriod"/>
                  <a:tabLst>
                    <a:tab pos="1143000" algn="l"/>
                    <a:tab pos="1773238" algn="l"/>
                    <a:tab pos="5375275" algn="l"/>
                  </a:tabLst>
                </a:pPr>
                <a:r>
                  <a:rPr lang="en-US" sz="2800" dirty="0" smtClean="0"/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>
                        <a:latin typeface="Cambria Math" panose="02040503050406030204" pitchFamily="18" charset="0"/>
                      </a:rPr>
                      <m:t>for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=1 </m:t>
                    </m:r>
                    <m:r>
                      <m:rPr>
                        <m:nor/>
                      </m:rPr>
                      <a:rPr lang="en-US" sz="2800">
                        <a:latin typeface="Cambria Math" panose="02040503050406030204" pitchFamily="18" charset="0"/>
                      </a:rPr>
                      <m:t>to</m:t>
                    </m:r>
                    <m:r>
                      <a:rPr lang="en-US" sz="280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endParaRPr lang="en-US" sz="2800" dirty="0"/>
              </a:p>
              <a:p>
                <a:pPr marL="514350" indent="-514350">
                  <a:buFont typeface="+mj-lt"/>
                  <a:buAutoNum type="arabicPeriod"/>
                  <a:tabLst>
                    <a:tab pos="1143000" algn="l"/>
                    <a:tab pos="1773238" algn="l"/>
                    <a:tab pos="5375275" algn="l"/>
                  </a:tabLst>
                </a:pPr>
                <a:r>
                  <a:rPr lang="en-US" sz="2800" dirty="0"/>
                  <a:t>	</a:t>
                </a:r>
                <a14:m>
                  <m:oMath xmlns:m="http://schemas.openxmlformats.org/officeDocument/2006/math"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𝐂</m:t>
                    </m:r>
                    <m:d>
                      <m:dPr>
                        <m:begChr m:val="⟨"/>
                        <m:endChr m:val="⟩"/>
                        <m:ctrlPr>
                          <a:rPr lang="hu-HU" sz="28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0" smtClean="0">
                            <a:latin typeface="Cambria Math" panose="02040503050406030204" pitchFamily="18" charset="0"/>
                          </a:rPr>
                          <m:t>𝐂</m:t>
                        </m:r>
                      </m:e>
                    </m:d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𝐂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⊕</m:t>
                    </m:r>
                    <m:r>
                      <a:rPr lang="en-US" sz="2800" b="1" i="1" spc="100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800" b="1" i="0" spc="10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1" i="1" spc="100" smtClean="0">
                        <a:latin typeface="Cambria Math" panose="02040503050406030204" pitchFamily="18" charset="0"/>
                      </a:rPr>
                      <m:t>∧</m:t>
                    </m:r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𝐂</m:t>
                    </m:r>
                  </m:oMath>
                </a14:m>
                <a:r>
                  <a:rPr lang="en-US" sz="2800" dirty="0"/>
                  <a:t>	use the </a:t>
                </a:r>
                <a:r>
                  <a:rPr lang="en-US" sz="2800" dirty="0" smtClean="0"/>
                  <a:t>“plus-and” </a:t>
                </a:r>
                <a:r>
                  <a:rPr lang="en-US" sz="2800" dirty="0" err="1"/>
                  <a:t>semiring</a:t>
                </a:r>
                <a:r>
                  <a:rPr lang="en-US" sz="2800" dirty="0" smtClean="0"/>
                  <a:t>	</a:t>
                </a:r>
              </a:p>
              <a:p>
                <a:pPr marL="514350" indent="-514350">
                  <a:buFont typeface="+mj-lt"/>
                  <a:buAutoNum type="arabicPeriod"/>
                  <a:tabLst>
                    <a:tab pos="1143000" algn="l"/>
                    <a:tab pos="1773238" algn="l"/>
                    <a:tab pos="5375275" algn="l"/>
                  </a:tabLst>
                </a:pPr>
                <a:r>
                  <a:rPr lang="en-US" sz="2800" dirty="0" smtClean="0"/>
                  <a:t> 	</a:t>
                </a:r>
                <a14:m>
                  <m:oMath xmlns:m="http://schemas.openxmlformats.org/officeDocument/2006/math">
                    <m:r>
                      <a:rPr lang="en-US" sz="2800" b="1">
                        <a:latin typeface="Cambria Math" panose="02040503050406030204" pitchFamily="18" charset="0"/>
                      </a:rPr>
                      <m:t>𝐂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>
                            <a:latin typeface="Cambria Math" panose="02040503050406030204" pitchFamily="18" charset="0"/>
                          </a:rPr>
                          <m:t>𝐂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−2</m:t>
                        </m:r>
                      </m:e>
                    </m:d>
                  </m:oMath>
                </a14:m>
                <a:r>
                  <a:rPr lang="en-US" sz="2800" dirty="0" smtClean="0"/>
                  <a:t>	drop entries in </a:t>
                </a:r>
                <a14:m>
                  <m:oMath xmlns:m="http://schemas.openxmlformats.org/officeDocument/2006/math">
                    <m:r>
                      <a:rPr lang="en-US" sz="2800" b="1">
                        <a:latin typeface="Cambria Math" panose="02040503050406030204" pitchFamily="18" charset="0"/>
                      </a:rPr>
                      <m:t>𝐂</m:t>
                    </m:r>
                  </m:oMath>
                </a14:m>
                <a:r>
                  <a:rPr lang="en-US" sz="2800" dirty="0" smtClean="0"/>
                  <a:t> less than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−2</m:t>
                    </m:r>
                  </m:oMath>
                </a14:m>
                <a:endParaRPr lang="en-US" sz="2800" dirty="0" smtClean="0"/>
              </a:p>
              <a:p>
                <a:pPr marL="514350" indent="-514350">
                  <a:buFont typeface="+mj-lt"/>
                  <a:buAutoNum type="arabicPeriod"/>
                  <a:tabLst>
                    <a:tab pos="1143000" algn="l"/>
                    <a:tab pos="1773238" algn="l"/>
                    <a:tab pos="5375275" algn="l"/>
                  </a:tabLst>
                </a:pPr>
                <a:r>
                  <a:rPr lang="en-US" sz="2800" dirty="0"/>
                  <a:t> </a:t>
                </a:r>
                <a:r>
                  <a:rPr lang="en-US" sz="2800" dirty="0" smtClean="0"/>
                  <a:t>	terminate if the number of non-zero values in </a:t>
                </a:r>
                <a14:m>
                  <m:oMath xmlns:m="http://schemas.openxmlformats.org/officeDocument/2006/math">
                    <m:r>
                      <a:rPr lang="en-US" sz="2800" b="1">
                        <a:latin typeface="Cambria Math" panose="02040503050406030204" pitchFamily="18" charset="0"/>
                      </a:rPr>
                      <m:t>𝐂</m:t>
                    </m:r>
                  </m:oMath>
                </a14:m>
                <a:r>
                  <a:rPr lang="en-US" sz="2800" dirty="0" smtClean="0"/>
                  <a:t> did not change</a:t>
                </a:r>
                <a:endParaRPr lang="en-US" sz="2800" dirty="0"/>
              </a:p>
            </p:txBody>
          </p:sp>
        </mc:Choice>
        <mc:Fallback xmlns="">
          <p:sp>
            <p:nvSpPr>
              <p:cNvPr id="3" name="Tartalom hely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0500" y="857254"/>
                <a:ext cx="11887200" cy="5734046"/>
              </a:xfrm>
              <a:blipFill>
                <a:blip r:embed="rId2"/>
                <a:stretch>
                  <a:fillRect l="-1282" t="-13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11467788" y="38100"/>
            <a:ext cx="689487" cy="689487"/>
            <a:chOff x="3547598" y="1641987"/>
            <a:chExt cx="2514600" cy="2514600"/>
          </a:xfrm>
        </p:grpSpPr>
        <p:sp>
          <p:nvSpPr>
            <p:cNvPr id="5" name="Rounded Rectangle 4"/>
            <p:cNvSpPr/>
            <p:nvPr/>
          </p:nvSpPr>
          <p:spPr>
            <a:xfrm>
              <a:off x="4652498" y="1641987"/>
              <a:ext cx="304800" cy="2514600"/>
            </a:xfrm>
            <a:prstGeom prst="roundRect">
              <a:avLst/>
            </a:prstGeom>
            <a:solidFill>
              <a:schemeClr val="tx1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 err="1">
                <a:solidFill>
                  <a:schemeClr val="tx2"/>
                </a:solidFill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 rot="3600000">
              <a:off x="4652498" y="1641987"/>
              <a:ext cx="304800" cy="2514600"/>
            </a:xfrm>
            <a:prstGeom prst="roundRect">
              <a:avLst/>
            </a:prstGeom>
            <a:solidFill>
              <a:schemeClr val="tx1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 err="1">
                <a:solidFill>
                  <a:schemeClr val="tx2"/>
                </a:solidFill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 rot="1800000">
              <a:off x="4652498" y="1641987"/>
              <a:ext cx="304800" cy="2514600"/>
            </a:xfrm>
            <a:prstGeom prst="roundRect">
              <a:avLst/>
            </a:prstGeom>
            <a:solidFill>
              <a:schemeClr val="tx1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 err="1">
                <a:solidFill>
                  <a:schemeClr val="tx2"/>
                </a:solidFill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 rot="9000000">
              <a:off x="4652498" y="1641987"/>
              <a:ext cx="304800" cy="2514600"/>
            </a:xfrm>
            <a:prstGeom prst="roundRect">
              <a:avLst/>
            </a:prstGeom>
            <a:solidFill>
              <a:schemeClr val="tx1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 err="1">
                <a:solidFill>
                  <a:schemeClr val="tx2"/>
                </a:solidFill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 rot="5400000">
              <a:off x="4652498" y="1641987"/>
              <a:ext cx="304800" cy="2514600"/>
            </a:xfrm>
            <a:prstGeom prst="roundRect">
              <a:avLst/>
            </a:prstGeom>
            <a:solidFill>
              <a:schemeClr val="tx1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 err="1">
                <a:solidFill>
                  <a:schemeClr val="tx2"/>
                </a:solidFill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 rot="7200000">
              <a:off x="4652498" y="1641987"/>
              <a:ext cx="304800" cy="2514600"/>
            </a:xfrm>
            <a:prstGeom prst="roundRect">
              <a:avLst/>
            </a:prstGeom>
            <a:solidFill>
              <a:schemeClr val="tx1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 err="1">
                <a:solidFill>
                  <a:schemeClr val="tx2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3859691" y="1954080"/>
              <a:ext cx="1890413" cy="1890413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accent1"/>
              </a:solidFill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 err="1">
                <a:solidFill>
                  <a:schemeClr val="tx2"/>
                </a:solidFill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4039101" y="2134103"/>
              <a:ext cx="1533993" cy="1533993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 err="1">
                <a:solidFill>
                  <a:schemeClr val="tx2"/>
                </a:solidFill>
              </a:endParaRPr>
            </a:p>
          </p:txBody>
        </p:sp>
      </p:grpSp>
      <p:sp>
        <p:nvSpPr>
          <p:cNvPr id="13" name="Téglalap 3"/>
          <p:cNvSpPr/>
          <p:nvPr/>
        </p:nvSpPr>
        <p:spPr>
          <a:xfrm>
            <a:off x="810931" y="6067955"/>
            <a:ext cx="113810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T.A. Davis: </a:t>
            </a:r>
            <a:r>
              <a:rPr lang="en-US" sz="2000" i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Graph algorithms via </a:t>
            </a:r>
            <a:r>
              <a:rPr lang="en-US" sz="2000" i="1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SuiteSparse:GraphBLAS</a:t>
            </a:r>
            <a:r>
              <a:rPr lang="en-US" sz="2000" i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triangle counting and k-truss,</a:t>
            </a:r>
            <a:r>
              <a:rPr lang="en-US" sz="2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HPEC 2018</a:t>
            </a: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4" name="Kép 5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5944451"/>
            <a:ext cx="548640" cy="71000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5" name="Téglalap 14"/>
          <p:cNvSpPr/>
          <p:nvPr/>
        </p:nvSpPr>
        <p:spPr>
          <a:xfrm>
            <a:off x="12344400" y="5219700"/>
            <a:ext cx="252344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TODO:</a:t>
            </a:r>
            <a:br>
              <a:rPr lang="en-US" dirty="0" smtClean="0"/>
            </a:br>
            <a:r>
              <a:rPr lang="en-US" dirty="0" smtClean="0"/>
              <a:t>clarify whether this is </a:t>
            </a:r>
            <a:br>
              <a:rPr lang="en-US" dirty="0" smtClean="0"/>
            </a:br>
            <a:r>
              <a:rPr lang="en-US" dirty="0" smtClean="0"/>
              <a:t>pattern/values/</a:t>
            </a:r>
            <a:r>
              <a:rPr lang="en-US" dirty="0" err="1" smtClean="0"/>
              <a:t>nvals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81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 algorithms in </a:t>
            </a:r>
            <a:r>
              <a:rPr lang="en-US" dirty="0" err="1" smtClean="0"/>
              <a:t>GraphBLAS</a:t>
            </a:r>
            <a:endParaRPr lang="hu-HU" dirty="0"/>
          </a:p>
        </p:txBody>
      </p:sp>
      <p:sp>
        <p:nvSpPr>
          <p:cNvPr id="3" name="Cím 3"/>
          <p:cNvSpPr txBox="1">
            <a:spLocks/>
          </p:cNvSpPr>
          <p:nvPr/>
        </p:nvSpPr>
        <p:spPr>
          <a:xfrm>
            <a:off x="0" y="4197345"/>
            <a:ext cx="12192000" cy="136207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anchor="ctr" anchorCtr="0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 kern="1200" cap="none" baseline="0">
                <a:solidFill>
                  <a:schemeClr val="tx2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F8F8F8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F8F8F8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F8F8F8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F8F8F8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F8F8F8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F8F8F8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F8F8F8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F8F8F8"/>
                </a:solidFill>
                <a:latin typeface="Calibri" pitchFamily="34" charset="0"/>
              </a:defRPr>
            </a:lvl9pPr>
          </a:lstStyle>
          <a:p>
            <a:pPr defTabSz="914400"/>
            <a:r>
              <a:rPr lang="en-US" b="0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Community detection using label propagation</a:t>
            </a:r>
            <a:endParaRPr lang="hu-HU" b="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904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3200" dirty="0" smtClean="0"/>
              <a:t>CDLP: Community Detection </a:t>
            </a:r>
            <a:r>
              <a:rPr lang="en-US" sz="3200" dirty="0" smtClean="0"/>
              <a:t>using</a:t>
            </a:r>
            <a:r>
              <a:rPr lang="hu-HU" sz="3200" dirty="0" smtClean="0"/>
              <a:t> Label Propagation</a:t>
            </a:r>
            <a:endParaRPr lang="hu-HU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/>
              <p:cNvSpPr>
                <a:spLocks noGrp="1"/>
              </p:cNvSpPr>
              <p:nvPr>
                <p:ph idx="1"/>
              </p:nvPr>
            </p:nvSpPr>
            <p:spPr>
              <a:xfrm>
                <a:off x="190500" y="857254"/>
                <a:ext cx="12001500" cy="4476745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3000" b="1" dirty="0" smtClean="0"/>
                  <a:t>Goal:</a:t>
                </a:r>
                <a:r>
                  <a:rPr lang="en-US" sz="3000" dirty="0" smtClean="0"/>
                  <a:t> assign a label to each vertex representing the community it belongs to. The algorithm (originally published in network science) is slightly altered to ensure deterministic execution. Initially: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sz="3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lang="en-US" sz="3000" b="0" dirty="0" smtClean="0"/>
              </a:p>
              <a:p>
                <a:pPr marL="0" indent="0">
                  <a:buNone/>
                </a:pPr>
                <a:r>
                  <a:rPr lang="en-US" sz="3000" dirty="0" smtClean="0"/>
                  <a:t>In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000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sz="3000" b="0" i="0" smtClean="0">
                            <a:latin typeface="Cambria Math" panose="02040503050406030204" pitchFamily="18" charset="0"/>
                          </a:rPr>
                          <m:t>th</m:t>
                        </m:r>
                      </m:sup>
                    </m:sSup>
                  </m:oMath>
                </a14:m>
                <a:r>
                  <a:rPr lang="en-US" sz="3000" dirty="0"/>
                  <a:t> </a:t>
                </a:r>
                <a:r>
                  <a:rPr lang="en-US" sz="3000" dirty="0" smtClean="0"/>
                  <a:t>iteration: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d>
                        <m:dPr>
                          <m:ctrlPr>
                            <a:rPr lang="en-US" sz="3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30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000" b="0" i="0" smtClean="0">
                              <a:latin typeface="Cambria Math" panose="02040503050406030204" pitchFamily="18" charset="0"/>
                            </a:rPr>
                            <m:t>min</m:t>
                          </m:r>
                        </m:fName>
                        <m:e>
                          <m:d>
                            <m:dPr>
                              <m:ctrlP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sz="3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3000" b="0" i="0" smtClean="0">
                                      <a:latin typeface="Cambria Math" panose="02040503050406030204" pitchFamily="18" charset="0"/>
                                    </a:rPr>
                                    <m:t>arg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en-US" sz="3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3000" i="0">
                                          <a:latin typeface="Cambria Math" panose="02040503050406030204" pitchFamily="18" charset="0"/>
                                        </a:rPr>
                                        <m:t>m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 sz="3000" b="0" i="0" smtClean="0">
                                          <a:latin typeface="Cambria Math" panose="02040503050406030204" pitchFamily="18" charset="0"/>
                                        </a:rPr>
                                        <m:t>ax</m:t>
                                      </m:r>
                                    </m:e>
                                    <m:sub>
                                      <m:r>
                                        <a:rPr lang="en-US" sz="3000" b="0" i="1" smtClean="0"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</m:sub>
                                  </m:sSub>
                                </m:e>
                              </m:func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3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000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  <m:r>
                                    <a:rPr lang="en-US" sz="3000" i="1">
                                      <a:latin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en-US" sz="300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  <m:d>
                                    <m:dPr>
                                      <m:ctrlPr>
                                        <a:rPr lang="en-US" sz="3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000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</m:d>
                                  <m:r>
                                    <a:rPr lang="en-US" sz="3000" i="1">
                                      <a:latin typeface="Cambria Math" panose="02040503050406030204" pitchFamily="18" charset="0"/>
                                    </a:rPr>
                                    <m:t> | </m:t>
                                  </m:r>
                                  <m:sSub>
                                    <m:sSubPr>
                                      <m:ctrlPr>
                                        <a:rPr lang="en-US" sz="3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000" i="1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e>
                                    <m:sub>
                                      <m:r>
                                        <a:rPr lang="en-US" sz="3000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  <m:r>
                                        <a:rPr lang="en-US" sz="3000" i="1"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3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000" i="1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</m:d>
                                  <m:r>
                                    <a:rPr lang="en-US" sz="3000" i="1"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en-US" sz="3000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e>
                              </m:d>
                            </m:e>
                          </m:d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</m:e>
                      </m:func>
                    </m:oMath>
                  </m:oMathPara>
                </a14:m>
                <a:endParaRPr lang="en-US" sz="3000" dirty="0" smtClean="0"/>
              </a:p>
              <a:p>
                <a:pPr marL="0" indent="0">
                  <a:buNone/>
                </a:pPr>
                <a:r>
                  <a:rPr lang="en-US" sz="3000" b="0" dirty="0" smtClean="0"/>
                  <a:t>where </a:t>
                </a:r>
                <a14:m>
                  <m:oMath xmlns:m="http://schemas.openxmlformats.org/officeDocument/2006/math">
                    <m:r>
                      <a:rPr lang="en-US" sz="3000" i="1">
                        <a:latin typeface="Cambria Math" panose="02040503050406030204" pitchFamily="18" charset="0"/>
                      </a:rPr>
                      <m:t>𝑁</m:t>
                    </m:r>
                    <m:d>
                      <m:dPr>
                        <m:ctrlPr>
                          <a:rPr lang="en-US" sz="3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0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</m:oMath>
                </a14:m>
                <a:r>
                  <a:rPr lang="en-US" sz="3000" b="0" dirty="0" smtClean="0"/>
                  <a:t> is the set of </a:t>
                </a:r>
                <a:r>
                  <a:rPr lang="en-US" sz="3000" b="0" dirty="0" err="1" smtClean="0"/>
                  <a:t>neighbours</a:t>
                </a:r>
                <a:r>
                  <a:rPr lang="en-US" sz="3000" b="0" dirty="0" smtClean="0"/>
                  <a:t> of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sz="3000" b="0" dirty="0" smtClean="0"/>
                  <a:t>.</a:t>
                </a:r>
              </a:p>
              <a:p>
                <a:pPr marL="0" indent="0">
                  <a:buNone/>
                </a:pPr>
                <a:endParaRPr lang="en-US" sz="3000" b="0" dirty="0" smtClean="0"/>
              </a:p>
              <a:p>
                <a:pPr marL="0" indent="0">
                  <a:buNone/>
                </a:pPr>
                <a:r>
                  <a:rPr lang="en-US" sz="3000" dirty="0" smtClean="0"/>
                  <a:t>Run for </a:t>
                </a:r>
                <a14:m>
                  <m:oMath xmlns:m="http://schemas.openxmlformats.org/officeDocument/2006/math">
                    <m:r>
                      <a:rPr lang="en-US" sz="3000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3000" dirty="0" smtClean="0"/>
                  <a:t> iterations or until reaching a fixed point.</a:t>
                </a:r>
              </a:p>
            </p:txBody>
          </p:sp>
        </mc:Choice>
        <mc:Fallback xmlns="">
          <p:sp>
            <p:nvSpPr>
              <p:cNvPr id="3" name="Tartalom hely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0500" y="857254"/>
                <a:ext cx="12001500" cy="4476745"/>
              </a:xfrm>
              <a:blipFill>
                <a:blip r:embed="rId2"/>
                <a:stretch>
                  <a:fillRect l="-1168" t="-1771" r="-1270" b="-69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églalap 3"/>
          <p:cNvSpPr/>
          <p:nvPr/>
        </p:nvSpPr>
        <p:spPr>
          <a:xfrm>
            <a:off x="821628" y="5709400"/>
            <a:ext cx="11870871" cy="904863"/>
          </a:xfrm>
          <a:prstGeom prst="rect">
            <a:avLst/>
          </a:prstGeom>
        </p:spPr>
        <p:txBody>
          <a:bodyPr wrap="square" lIns="137160" tIns="27432">
            <a:spAutoFit/>
          </a:bodyPr>
          <a:lstStyle/>
          <a:p>
            <a:r>
              <a:rPr lang="en-US" sz="27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U.N. </a:t>
            </a:r>
            <a:r>
              <a:rPr lang="en-US" sz="27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Raghavan</a:t>
            </a:r>
            <a:r>
              <a:rPr lang="en-US" sz="27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R. Albert, S. Kumara: </a:t>
            </a:r>
            <a:r>
              <a:rPr lang="en-US" sz="27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Near </a:t>
            </a:r>
            <a:r>
              <a:rPr lang="en-US" sz="2700" i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linear time algorithm </a:t>
            </a:r>
            <a:r>
              <a:rPr lang="en-US" sz="27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</a:t>
            </a:r>
            <a:r>
              <a:rPr lang="en-US" sz="2700" i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sz="2700" i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700" i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detect </a:t>
            </a:r>
            <a:r>
              <a:rPr lang="en-US" sz="27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community structures in large-scale networks</a:t>
            </a:r>
            <a:r>
              <a:rPr lang="en-US" sz="27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Phys. Rev. E, 2007</a:t>
            </a:r>
            <a:endParaRPr lang="hu-HU" sz="27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Kép 5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5711940"/>
            <a:ext cx="671662" cy="869209"/>
          </a:xfrm>
          <a:prstGeom prst="rect">
            <a:avLst/>
          </a:prstGeom>
          <a:ln w="28575">
            <a:solidFill>
              <a:schemeClr val="accent4"/>
            </a:solidFill>
          </a:ln>
        </p:spPr>
      </p:pic>
    </p:spTree>
    <p:extLst>
      <p:ext uri="{BB962C8B-B14F-4D97-AF65-F5344CB8AC3E}">
        <p14:creationId xmlns:p14="http://schemas.microsoft.com/office/powerpoint/2010/main" val="2125845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PageRank – in linear algebra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/>
              <p:cNvSpPr>
                <a:spLocks noGrp="1"/>
              </p:cNvSpPr>
              <p:nvPr>
                <p:ph idx="1"/>
              </p:nvPr>
            </p:nvSpPr>
            <p:spPr>
              <a:xfrm>
                <a:off x="190500" y="857254"/>
                <a:ext cx="12039600" cy="5276845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 smtClean="0">
                    <a:ea typeface="Cambria Math" panose="02040503050406030204" pitchFamily="18" charset="0"/>
                  </a:rPr>
                  <a:t>Initially:</a:t>
                </a:r>
                <a:endParaRPr lang="en-US" i="1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pr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 1…1</m:t>
                          </m:r>
                        </m:e>
                      </m:d>
                      <m:r>
                        <a:rPr lang="en-US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⊘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 </m:t>
                      </m:r>
                      <m:r>
                        <a:rPr lang="en-US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𝐨𝐮𝐭𝐝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⊕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𝐀</m:t>
                          </m:r>
                          <m:d>
                            <m:d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:,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b="0" i="1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b="0" dirty="0" smtClean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b="0" dirty="0" smtClean="0">
                    <a:ea typeface="Cambria Math" panose="02040503050406030204" pitchFamily="18" charset="0"/>
                  </a:rPr>
                  <a:t>In each iteration:</a:t>
                </a:r>
                <a:endParaRPr lang="hu-HU" b="0" dirty="0" smtClean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PR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i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  <m:r>
                            <a:rPr lang="hu-HU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hu-HU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r>
                        <a:rPr lang="en-US" i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+  </m:t>
                      </m:r>
                      <m:r>
                        <a:rPr lang="en-US" i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i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in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e>
                          </m:d>
                        </m:sub>
                        <m:sup/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nor/>
                                    </m:rPr>
                                    <a:rPr lang="en-US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PR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−1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d>
                            </m:num>
                            <m:den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tx1">
                                              <a:lumMod val="65000"/>
                                              <a:lumOff val="3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tx1">
                                              <a:lumMod val="65000"/>
                                              <a:lumOff val="3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solidFill>
                                            <a:schemeClr val="tx1">
                                              <a:lumMod val="65000"/>
                                              <a:lumOff val="3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out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i="1">
                                          <a:solidFill>
                                            <a:schemeClr val="tx1">
                                              <a:lumMod val="65000"/>
                                              <a:lumOff val="3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solidFill>
                                            <a:schemeClr val="tx1">
                                              <a:lumMod val="65000"/>
                                              <a:lumOff val="3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</m:d>
                                </m:e>
                              </m:d>
                            </m:den>
                          </m:f>
                        </m:e>
                      </m:nary>
                      <m:r>
                        <a:rPr lang="en-US" i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+  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r>
                        <a:rPr lang="en-US" i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hu-HU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𝑛𝑔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n-US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PR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2000" b="0" dirty="0" smtClean="0">
                  <a:latin typeface="+mj-lt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b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pr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⊕ 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⊗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nor/>
                                    </m:rPr>
                                    <a:rPr lang="en-US" b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pr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−1</m:t>
                                  </m:r>
                                </m:sub>
                              </m:sSub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b="1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outd</m:t>
                              </m:r>
                            </m:den>
                          </m:f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⊕.⊗</m:t>
                      </m:r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𝐀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⊕ 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⊗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⊕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en-US" b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pr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⊗</m:t>
                                  </m:r>
                                  <m:acc>
                                    <m:accPr>
                                      <m:chr m:val="̅"/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en-US" b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outd</m:t>
                                      </m:r>
                                    </m:e>
                                  </m:acc>
                                </m:e>
                              </m:d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 smtClean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artalom hely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0500" y="857254"/>
                <a:ext cx="12039600" cy="5276845"/>
              </a:xfrm>
              <a:blipFill>
                <a:blip r:embed="rId3"/>
                <a:stretch>
                  <a:fillRect l="-1266" t="-15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Jobb oldali kapcsos zárójel 5"/>
          <p:cNvSpPr/>
          <p:nvPr/>
        </p:nvSpPr>
        <p:spPr>
          <a:xfrm rot="5400000">
            <a:off x="9714925" y="3894601"/>
            <a:ext cx="285750" cy="4129400"/>
          </a:xfrm>
          <a:prstGeom prst="rightBrace">
            <a:avLst>
              <a:gd name="adj1" fmla="val 71666"/>
              <a:gd name="adj2" fmla="val 5000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Jobb oldali kapcsos zárójel 6"/>
          <p:cNvSpPr/>
          <p:nvPr/>
        </p:nvSpPr>
        <p:spPr>
          <a:xfrm rot="5400000">
            <a:off x="4962525" y="4130502"/>
            <a:ext cx="285750" cy="3657600"/>
          </a:xfrm>
          <a:prstGeom prst="rightBrace">
            <a:avLst>
              <a:gd name="adj1" fmla="val 71666"/>
              <a:gd name="adj2" fmla="val 5000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Jobb oldali kapcsos zárójel 7"/>
          <p:cNvSpPr/>
          <p:nvPr/>
        </p:nvSpPr>
        <p:spPr>
          <a:xfrm rot="5400000">
            <a:off x="1743075" y="5437792"/>
            <a:ext cx="285750" cy="1028700"/>
          </a:xfrm>
          <a:prstGeom prst="rightBrace">
            <a:avLst>
              <a:gd name="adj1" fmla="val 71666"/>
              <a:gd name="adj2" fmla="val 5000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églalap 8"/>
          <p:cNvSpPr/>
          <p:nvPr/>
        </p:nvSpPr>
        <p:spPr>
          <a:xfrm>
            <a:off x="1349585" y="6179933"/>
            <a:ext cx="1072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constant</a:t>
            </a:r>
            <a:endParaRPr lang="en-US" dirty="0"/>
          </a:p>
        </p:txBody>
      </p:sp>
      <p:sp>
        <p:nvSpPr>
          <p:cNvPr id="10" name="Téglalap 9"/>
          <p:cNvSpPr/>
          <p:nvPr/>
        </p:nvSpPr>
        <p:spPr>
          <a:xfrm>
            <a:off x="4743762" y="6179472"/>
            <a:ext cx="7232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SpMV</a:t>
            </a:r>
            <a:endParaRPr lang="en-US" dirty="0"/>
          </a:p>
        </p:txBody>
      </p:sp>
      <p:sp>
        <p:nvSpPr>
          <p:cNvPr id="13" name="Téglalap 12"/>
          <p:cNvSpPr/>
          <p:nvPr/>
        </p:nvSpPr>
        <p:spPr>
          <a:xfrm>
            <a:off x="8249949" y="6124731"/>
            <a:ext cx="319991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element-wise </a:t>
            </a:r>
            <a:r>
              <a:rPr lang="en-US" dirty="0" smtClean="0"/>
              <a:t>sparse vector-</a:t>
            </a:r>
            <a:br>
              <a:rPr lang="en-US" dirty="0" smtClean="0"/>
            </a:br>
            <a:r>
              <a:rPr lang="en-US" dirty="0" smtClean="0"/>
              <a:t>dense vector multiplication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919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Idea: capture CDLP in pure </a:t>
            </a:r>
            <a:r>
              <a:rPr lang="en-US" dirty="0" err="1" smtClean="0"/>
              <a:t>GraphBLAS</a:t>
            </a:r>
            <a:endParaRPr lang="hu-H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/>
              <p:cNvSpPr>
                <a:spLocks noGrp="1"/>
              </p:cNvSpPr>
              <p:nvPr>
                <p:ph idx="1"/>
              </p:nvPr>
            </p:nvSpPr>
            <p:spPr>
              <a:xfrm>
                <a:off x="190500" y="838200"/>
                <a:ext cx="11811000" cy="5943600"/>
              </a:xfrm>
            </p:spPr>
            <p:txBody>
              <a:bodyPr/>
              <a:lstStyle/>
              <a:p>
                <a:r>
                  <a:rPr lang="en-US" dirty="0" smtClean="0"/>
                  <a:t>Define a </a:t>
                </a:r>
                <a:r>
                  <a:rPr lang="en-US" dirty="0" err="1" smtClean="0"/>
                  <a:t>semiring</a:t>
                </a:r>
                <a:r>
                  <a:rPr lang="en-US" dirty="0" smtClean="0"/>
                  <a:t> that operates over </a:t>
                </a:r>
                <a:r>
                  <a:rPr lang="en-US" dirty="0" smtClean="0">
                    <a:latin typeface="+mj-lt"/>
                  </a:rPr>
                  <a:t>occurrence vectors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⊕</m:t>
                    </m:r>
                  </m:oMath>
                </a14:m>
                <a:r>
                  <a:rPr lang="en-US" dirty="0" smtClean="0"/>
                  <a:t> operator: combines two occurrence vectors</a:t>
                </a: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6→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  9→1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⊕</m:t>
                    </m:r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6→1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 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7→2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6→2, 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7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→2,  9→1</m:t>
                        </m:r>
                      </m:e>
                    </m:d>
                  </m:oMath>
                </a14:m>
                <a:endParaRPr lang="en-US" dirty="0" smtClean="0"/>
              </a:p>
              <a:p>
                <a:r>
                  <a:rPr lang="en-US" dirty="0" smtClean="0"/>
                  <a:t>Convert each element in a row to an occurrence vector</a:t>
                </a: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6→1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d>
                      <m:dPr>
                        <m:begChr m:val="{"/>
                        <m:endChr m:val="}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6→1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d>
                      <m:dPr>
                        <m:begChr m:val="{"/>
                        <m:endChr m:val="}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7→1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d>
                      <m:dPr>
                        <m:begChr m:val="{"/>
                        <m:endChr m:val="}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7→1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9→1</m:t>
                        </m:r>
                      </m:e>
                    </m:d>
                  </m:oMath>
                </a14:m>
                <a:endParaRPr lang="en-US" dirty="0" smtClean="0"/>
              </a:p>
              <a:p>
                <a:r>
                  <a:rPr lang="en-US" dirty="0" smtClean="0"/>
                  <a:t>Reduce each row into a single occurrence vector:</a:t>
                </a: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6→2, 7→2, 9→1</m:t>
                        </m:r>
                      </m:e>
                    </m:d>
                  </m:oMath>
                </a14:m>
                <a:endParaRPr lang="en-US" b="0" dirty="0" smtClean="0"/>
              </a:p>
              <a:p>
                <a:r>
                  <a:rPr lang="en-US" dirty="0" smtClean="0"/>
                  <a:t>Select the min. mode element from the occurrence vector</a:t>
                </a:r>
              </a:p>
              <a:p>
                <a:pPr lvl="1"/>
                <a:r>
                  <a:rPr lang="en-US" dirty="0" smtClean="0"/>
                  <a:t>6</a:t>
                </a:r>
              </a:p>
              <a:p>
                <a:r>
                  <a:rPr lang="en-US" dirty="0" smtClean="0"/>
                  <a:t>Works on paper, but occurrence vectors need dynamic memory allocation, which </a:t>
                </a:r>
                <a:r>
                  <a:rPr lang="en-US" dirty="0" smtClean="0">
                    <a:sym typeface="Wingdings" panose="05000000000000000000" pitchFamily="2" charset="2"/>
                  </a:rPr>
                  <a:t>l</a:t>
                </a:r>
                <a:r>
                  <a:rPr lang="en-US" dirty="0" smtClean="0"/>
                  <a:t>eads to very poor performance</a:t>
                </a:r>
              </a:p>
            </p:txBody>
          </p:sp>
        </mc:Choice>
        <mc:Fallback xmlns="">
          <p:sp>
            <p:nvSpPr>
              <p:cNvPr id="3" name="Tartalom hely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0500" y="838200"/>
                <a:ext cx="11811000" cy="5943600"/>
              </a:xfrm>
              <a:blipFill>
                <a:blip r:embed="rId2"/>
                <a:stretch>
                  <a:fillRect l="-1135" t="-1333" b="-4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5969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CDLP in linear algebra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Extract each row from </a:t>
                </a:r>
                <a14:m>
                  <m:oMath xmlns:m="http://schemas.openxmlformats.org/officeDocument/2006/math">
                    <m:r>
                      <a:rPr lang="en-US" b="1">
                        <a:latin typeface="Cambria Math" panose="02040503050406030204" pitchFamily="18" charset="0"/>
                      </a:rPr>
                      <m:t>𝐅</m:t>
                    </m:r>
                  </m:oMath>
                </a14:m>
                <a:endParaRPr lang="en-US" b="1" dirty="0"/>
              </a:p>
              <a:p>
                <a:pPr lvl="1"/>
                <a:r>
                  <a:rPr lang="en-US" dirty="0"/>
                  <a:t>Easy if the matrix is stored in CSR format</a:t>
                </a:r>
              </a:p>
              <a:p>
                <a:r>
                  <a:rPr lang="en-US" dirty="0"/>
                  <a:t>Select the minimum mode value in each row</a:t>
                </a:r>
              </a:p>
              <a:p>
                <a:pPr lvl="1"/>
                <a:r>
                  <a:rPr lang="en-US" dirty="0"/>
                  <a:t>Sort elements using parallel merge sort</a:t>
                </a:r>
              </a:p>
              <a:p>
                <a:pPr lvl="1"/>
                <a:r>
                  <a:rPr lang="en-US" dirty="0"/>
                  <a:t>Pick the min value that has the longest run (done in a single pass)</a:t>
                </a:r>
              </a:p>
              <a:p>
                <a:r>
                  <a:rPr lang="en-US" dirty="0" smtClean="0"/>
                  <a:t>Sort each row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b="1">
                        <a:latin typeface="Cambria Math" panose="02040503050406030204" pitchFamily="18" charset="0"/>
                      </a:rPr>
                      <m:t>r</m:t>
                    </m:r>
                  </m:oMath>
                </a14:m>
                <a:endParaRPr lang="en-US" dirty="0" smtClean="0"/>
              </a:p>
              <a:p>
                <a:r>
                  <a:rPr lang="en-US" dirty="0" smtClean="0"/>
                  <a:t>Use the sorted list to compute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</a:rPr>
                      <m:t>mode</m:t>
                    </m:r>
                    <m:r>
                      <m:rPr>
                        <m:nor/>
                      </m:rPr>
                      <a:rPr lang="hu-HU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b="1" i="0" smtClean="0">
                        <a:latin typeface="Cambria Math" panose="02040503050406030204" pitchFamily="18" charset="0"/>
                      </a:rPr>
                      <m:t>r</m:t>
                    </m:r>
                    <m:r>
                      <m:rPr>
                        <m:nor/>
                      </m:rPr>
                      <a:rPr lang="hu-HU" b="0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Tartalom hely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135" t="-1433" r="-3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43344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CDLP </a:t>
            </a:r>
            <a:r>
              <a:rPr lang="en-US" dirty="0" smtClean="0"/>
              <a:t>Example</a:t>
            </a:r>
            <a:endParaRPr lang="hu-HU" dirty="0"/>
          </a:p>
        </p:txBody>
      </p:sp>
      <p:cxnSp>
        <p:nvCxnSpPr>
          <p:cNvPr id="5" name="Görbe összekötő 49"/>
          <p:cNvCxnSpPr>
            <a:stCxn id="24" idx="0"/>
            <a:endCxn id="51" idx="1"/>
          </p:cNvCxnSpPr>
          <p:nvPr/>
        </p:nvCxnSpPr>
        <p:spPr>
          <a:xfrm rot="16200000" flipH="1">
            <a:off x="2110151" y="762246"/>
            <a:ext cx="40500" cy="1525038"/>
          </a:xfrm>
          <a:prstGeom prst="curvedConnector3">
            <a:avLst>
              <a:gd name="adj1" fmla="val -588289"/>
            </a:avLst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örbe összekötő 58"/>
          <p:cNvCxnSpPr>
            <a:stCxn id="38" idx="6"/>
            <a:endCxn id="37" idx="6"/>
          </p:cNvCxnSpPr>
          <p:nvPr/>
        </p:nvCxnSpPr>
        <p:spPr>
          <a:xfrm flipH="1">
            <a:off x="3127375" y="1751708"/>
            <a:ext cx="12725" cy="1160712"/>
          </a:xfrm>
          <a:prstGeom prst="curvedConnector3">
            <a:avLst>
              <a:gd name="adj1" fmla="val -1297446"/>
            </a:avLst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örbe összekötő 61"/>
          <p:cNvCxnSpPr>
            <a:stCxn id="39" idx="6"/>
            <a:endCxn id="40" idx="0"/>
          </p:cNvCxnSpPr>
          <p:nvPr/>
        </p:nvCxnSpPr>
        <p:spPr>
          <a:xfrm>
            <a:off x="3184139" y="1666104"/>
            <a:ext cx="1478419" cy="1188239"/>
          </a:xfrm>
          <a:prstGeom prst="curvedConnector2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örbe összekötő 64"/>
          <p:cNvCxnSpPr>
            <a:stCxn id="41" idx="4"/>
            <a:endCxn id="47" idx="6"/>
          </p:cNvCxnSpPr>
          <p:nvPr/>
        </p:nvCxnSpPr>
        <p:spPr>
          <a:xfrm rot="5400000">
            <a:off x="3321951" y="3064195"/>
            <a:ext cx="1203496" cy="1471039"/>
          </a:xfrm>
          <a:prstGeom prst="curvedConnector2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örbe összekötő 67"/>
          <p:cNvCxnSpPr>
            <a:stCxn id="36" idx="3"/>
            <a:endCxn id="34" idx="5"/>
          </p:cNvCxnSpPr>
          <p:nvPr/>
        </p:nvCxnSpPr>
        <p:spPr>
          <a:xfrm rot="5400000">
            <a:off x="2162165" y="3771371"/>
            <a:ext cx="9539" cy="1415904"/>
          </a:xfrm>
          <a:prstGeom prst="curvedConnector3">
            <a:avLst>
              <a:gd name="adj1" fmla="val 2579379"/>
            </a:avLst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örbe összekötő 74"/>
          <p:cNvCxnSpPr>
            <a:stCxn id="44" idx="3"/>
            <a:endCxn id="30" idx="5"/>
          </p:cNvCxnSpPr>
          <p:nvPr/>
        </p:nvCxnSpPr>
        <p:spPr>
          <a:xfrm rot="5400000" flipH="1">
            <a:off x="2149181" y="2386735"/>
            <a:ext cx="62558" cy="1414296"/>
          </a:xfrm>
          <a:prstGeom prst="curvedConnector3">
            <a:avLst>
              <a:gd name="adj1" fmla="val -378062"/>
            </a:avLst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örbe összekötő 78"/>
          <p:cNvCxnSpPr>
            <a:stCxn id="45" idx="4"/>
            <a:endCxn id="32" idx="0"/>
          </p:cNvCxnSpPr>
          <p:nvPr/>
        </p:nvCxnSpPr>
        <p:spPr>
          <a:xfrm rot="5400000">
            <a:off x="1638930" y="2870318"/>
            <a:ext cx="1036496" cy="1677901"/>
          </a:xfrm>
          <a:prstGeom prst="curvedConnector3">
            <a:avLst>
              <a:gd name="adj1" fmla="val 50000"/>
            </a:avLst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örbe összekötő 82"/>
          <p:cNvCxnSpPr>
            <a:stCxn id="43" idx="7"/>
            <a:endCxn id="42" idx="1"/>
          </p:cNvCxnSpPr>
          <p:nvPr/>
        </p:nvCxnSpPr>
        <p:spPr>
          <a:xfrm rot="5400000" flipH="1" flipV="1">
            <a:off x="3832189" y="2350156"/>
            <a:ext cx="10655" cy="1323339"/>
          </a:xfrm>
          <a:prstGeom prst="curvedConnector3">
            <a:avLst>
              <a:gd name="adj1" fmla="val 2051506"/>
            </a:avLst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örbe összekötő 86"/>
          <p:cNvCxnSpPr>
            <a:stCxn id="27" idx="2"/>
            <a:endCxn id="25" idx="2"/>
          </p:cNvCxnSpPr>
          <p:nvPr/>
        </p:nvCxnSpPr>
        <p:spPr>
          <a:xfrm rot="10800000">
            <a:off x="1152454" y="1697867"/>
            <a:ext cx="5557" cy="1264268"/>
          </a:xfrm>
          <a:prstGeom prst="curvedConnector3">
            <a:avLst>
              <a:gd name="adj1" fmla="val 6013496"/>
            </a:avLst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örbe összekötő 90"/>
          <p:cNvCxnSpPr>
            <a:stCxn id="29" idx="2"/>
            <a:endCxn id="31" idx="2"/>
          </p:cNvCxnSpPr>
          <p:nvPr/>
        </p:nvCxnSpPr>
        <p:spPr>
          <a:xfrm rot="10800000" flipV="1">
            <a:off x="1150726" y="3090892"/>
            <a:ext cx="13634" cy="1262816"/>
          </a:xfrm>
          <a:prstGeom prst="curvedConnector3">
            <a:avLst>
              <a:gd name="adj1" fmla="val 2428737"/>
            </a:avLst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llipszis 4"/>
          <p:cNvSpPr/>
          <p:nvPr/>
        </p:nvSpPr>
        <p:spPr>
          <a:xfrm>
            <a:off x="2988220" y="4374462"/>
            <a:ext cx="54000" cy="54000"/>
          </a:xfrm>
          <a:prstGeom prst="ellipse">
            <a:avLst/>
          </a:prstGeom>
          <a:solidFill>
            <a:srgbClr val="8B4C8E"/>
          </a:solidFill>
          <a:ln w="38100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2400" b="1" dirty="0" err="1">
              <a:solidFill>
                <a:srgbClr val="FFC000"/>
              </a:solidFill>
            </a:endParaRPr>
          </a:p>
        </p:txBody>
      </p:sp>
      <p:sp>
        <p:nvSpPr>
          <p:cNvPr id="18" name="Ellipszis 5"/>
          <p:cNvSpPr/>
          <p:nvPr/>
        </p:nvSpPr>
        <p:spPr>
          <a:xfrm>
            <a:off x="4635558" y="2999720"/>
            <a:ext cx="54000" cy="54000"/>
          </a:xfrm>
          <a:prstGeom prst="ellipse">
            <a:avLst/>
          </a:prstGeom>
          <a:solidFill>
            <a:srgbClr val="8B4C8E"/>
          </a:solidFill>
          <a:ln w="38100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2400" b="1" dirty="0" err="1">
              <a:solidFill>
                <a:srgbClr val="FFC000"/>
              </a:solidFill>
            </a:endParaRPr>
          </a:p>
        </p:txBody>
      </p:sp>
      <p:sp>
        <p:nvSpPr>
          <p:cNvPr id="19" name="Ellipszis 6"/>
          <p:cNvSpPr/>
          <p:nvPr/>
        </p:nvSpPr>
        <p:spPr>
          <a:xfrm>
            <a:off x="1288958" y="2999720"/>
            <a:ext cx="54000" cy="54000"/>
          </a:xfrm>
          <a:prstGeom prst="ellipse">
            <a:avLst/>
          </a:prstGeom>
          <a:solidFill>
            <a:srgbClr val="8B4C8E"/>
          </a:solidFill>
          <a:ln w="38100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2400" b="1" dirty="0" err="1">
              <a:solidFill>
                <a:srgbClr val="FFC000"/>
              </a:solidFill>
            </a:endParaRPr>
          </a:p>
        </p:txBody>
      </p:sp>
      <p:sp>
        <p:nvSpPr>
          <p:cNvPr id="20" name="Ellipszis 7"/>
          <p:cNvSpPr/>
          <p:nvPr/>
        </p:nvSpPr>
        <p:spPr>
          <a:xfrm>
            <a:off x="2988220" y="2999720"/>
            <a:ext cx="54000" cy="54000"/>
          </a:xfrm>
          <a:prstGeom prst="ellipse">
            <a:avLst/>
          </a:prstGeom>
          <a:solidFill>
            <a:srgbClr val="8B4C8E"/>
          </a:solidFill>
          <a:ln w="38100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2400" b="1" dirty="0" err="1">
              <a:solidFill>
                <a:srgbClr val="FFC000"/>
              </a:solidFill>
            </a:endParaRPr>
          </a:p>
        </p:txBody>
      </p:sp>
      <p:sp>
        <p:nvSpPr>
          <p:cNvPr id="21" name="Ellipszis 10"/>
          <p:cNvSpPr/>
          <p:nvPr/>
        </p:nvSpPr>
        <p:spPr>
          <a:xfrm>
            <a:off x="1288958" y="1639104"/>
            <a:ext cx="54000" cy="54000"/>
          </a:xfrm>
          <a:prstGeom prst="ellipse">
            <a:avLst/>
          </a:prstGeom>
          <a:solidFill>
            <a:srgbClr val="8B4C8E"/>
          </a:solidFill>
          <a:ln w="38100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2400" b="1" dirty="0" err="1">
              <a:solidFill>
                <a:srgbClr val="FFC000"/>
              </a:solidFill>
            </a:endParaRPr>
          </a:p>
        </p:txBody>
      </p:sp>
      <p:sp>
        <p:nvSpPr>
          <p:cNvPr id="22" name="Ellipszis 11"/>
          <p:cNvSpPr/>
          <p:nvPr/>
        </p:nvSpPr>
        <p:spPr>
          <a:xfrm>
            <a:off x="2988220" y="1639104"/>
            <a:ext cx="54000" cy="54000"/>
          </a:xfrm>
          <a:prstGeom prst="ellipse">
            <a:avLst/>
          </a:prstGeom>
          <a:solidFill>
            <a:srgbClr val="8B4C8E"/>
          </a:solidFill>
          <a:ln w="38100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2400" b="1" dirty="0" err="1">
              <a:solidFill>
                <a:srgbClr val="FFC000"/>
              </a:solidFill>
            </a:endParaRPr>
          </a:p>
        </p:txBody>
      </p:sp>
      <p:sp>
        <p:nvSpPr>
          <p:cNvPr id="23" name="Ellipszis 12"/>
          <p:cNvSpPr/>
          <p:nvPr/>
        </p:nvSpPr>
        <p:spPr>
          <a:xfrm>
            <a:off x="1288958" y="4374462"/>
            <a:ext cx="54000" cy="54000"/>
          </a:xfrm>
          <a:prstGeom prst="ellipse">
            <a:avLst/>
          </a:prstGeom>
          <a:solidFill>
            <a:srgbClr val="8B4C8E"/>
          </a:solidFill>
          <a:ln w="38100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2400" b="1" dirty="0" err="1">
              <a:solidFill>
                <a:srgbClr val="FFC000"/>
              </a:solidFill>
            </a:endParaRPr>
          </a:p>
        </p:txBody>
      </p:sp>
      <p:sp>
        <p:nvSpPr>
          <p:cNvPr id="24" name="Ellipszis 10"/>
          <p:cNvSpPr/>
          <p:nvPr/>
        </p:nvSpPr>
        <p:spPr>
          <a:xfrm>
            <a:off x="1340882" y="1504515"/>
            <a:ext cx="54000" cy="54000"/>
          </a:xfrm>
          <a:prstGeom prst="ellipse">
            <a:avLst/>
          </a:prstGeom>
          <a:solidFill>
            <a:srgbClr val="8B4C8E"/>
          </a:solidFill>
          <a:ln w="38100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2400" b="1" dirty="0" err="1">
              <a:solidFill>
                <a:srgbClr val="FFC000"/>
              </a:solidFill>
            </a:endParaRPr>
          </a:p>
        </p:txBody>
      </p:sp>
      <p:sp>
        <p:nvSpPr>
          <p:cNvPr id="25" name="Ellipszis 10"/>
          <p:cNvSpPr/>
          <p:nvPr/>
        </p:nvSpPr>
        <p:spPr>
          <a:xfrm>
            <a:off x="1152453" y="1670867"/>
            <a:ext cx="54000" cy="54000"/>
          </a:xfrm>
          <a:prstGeom prst="ellipse">
            <a:avLst/>
          </a:prstGeom>
          <a:solidFill>
            <a:srgbClr val="8B4C8E"/>
          </a:solidFill>
          <a:ln w="38100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2400" b="1" dirty="0" err="1">
              <a:solidFill>
                <a:srgbClr val="FFC000"/>
              </a:solidFill>
            </a:endParaRPr>
          </a:p>
        </p:txBody>
      </p:sp>
      <p:sp>
        <p:nvSpPr>
          <p:cNvPr id="26" name="Ellipszis 10"/>
          <p:cNvSpPr/>
          <p:nvPr/>
        </p:nvSpPr>
        <p:spPr>
          <a:xfrm>
            <a:off x="1425462" y="1676006"/>
            <a:ext cx="54000" cy="54000"/>
          </a:xfrm>
          <a:prstGeom prst="ellipse">
            <a:avLst/>
          </a:prstGeom>
          <a:solidFill>
            <a:srgbClr val="8B4C8E"/>
          </a:solidFill>
          <a:ln w="38100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2400" b="1" dirty="0" err="1">
              <a:solidFill>
                <a:srgbClr val="FFC000"/>
              </a:solidFill>
            </a:endParaRPr>
          </a:p>
        </p:txBody>
      </p:sp>
      <p:sp>
        <p:nvSpPr>
          <p:cNvPr id="27" name="Ellipszis 10"/>
          <p:cNvSpPr/>
          <p:nvPr/>
        </p:nvSpPr>
        <p:spPr>
          <a:xfrm>
            <a:off x="1158010" y="2935135"/>
            <a:ext cx="54000" cy="54000"/>
          </a:xfrm>
          <a:prstGeom prst="ellipse">
            <a:avLst/>
          </a:prstGeom>
          <a:solidFill>
            <a:srgbClr val="8B4C8E"/>
          </a:solidFill>
          <a:ln w="38100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2400" b="1" dirty="0" err="1">
              <a:solidFill>
                <a:srgbClr val="FFC000"/>
              </a:solidFill>
            </a:endParaRPr>
          </a:p>
        </p:txBody>
      </p:sp>
      <p:sp>
        <p:nvSpPr>
          <p:cNvPr id="28" name="Ellipszis 10"/>
          <p:cNvSpPr/>
          <p:nvPr/>
        </p:nvSpPr>
        <p:spPr>
          <a:xfrm>
            <a:off x="1418318" y="2935512"/>
            <a:ext cx="54000" cy="54000"/>
          </a:xfrm>
          <a:prstGeom prst="ellipse">
            <a:avLst/>
          </a:prstGeom>
          <a:solidFill>
            <a:srgbClr val="8B4C8E"/>
          </a:solidFill>
          <a:ln w="38100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2400" b="1" dirty="0" err="1">
              <a:solidFill>
                <a:srgbClr val="FFC000"/>
              </a:solidFill>
            </a:endParaRPr>
          </a:p>
        </p:txBody>
      </p:sp>
      <p:sp>
        <p:nvSpPr>
          <p:cNvPr id="29" name="Ellipszis 10"/>
          <p:cNvSpPr/>
          <p:nvPr/>
        </p:nvSpPr>
        <p:spPr>
          <a:xfrm>
            <a:off x="1164360" y="3063892"/>
            <a:ext cx="54000" cy="54000"/>
          </a:xfrm>
          <a:prstGeom prst="ellipse">
            <a:avLst/>
          </a:prstGeom>
          <a:solidFill>
            <a:srgbClr val="8B4C8E"/>
          </a:solidFill>
          <a:ln w="38100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2400" b="1" dirty="0" err="1">
              <a:solidFill>
                <a:srgbClr val="FFC000"/>
              </a:solidFill>
            </a:endParaRPr>
          </a:p>
        </p:txBody>
      </p:sp>
      <p:sp>
        <p:nvSpPr>
          <p:cNvPr id="30" name="Ellipszis 10"/>
          <p:cNvSpPr/>
          <p:nvPr/>
        </p:nvSpPr>
        <p:spPr>
          <a:xfrm>
            <a:off x="1427220" y="3016512"/>
            <a:ext cx="54000" cy="54000"/>
          </a:xfrm>
          <a:prstGeom prst="ellipse">
            <a:avLst/>
          </a:prstGeom>
          <a:solidFill>
            <a:srgbClr val="8B4C8E"/>
          </a:solidFill>
          <a:ln w="38100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2400" b="1" dirty="0" err="1">
              <a:solidFill>
                <a:srgbClr val="FFC000"/>
              </a:solidFill>
            </a:endParaRPr>
          </a:p>
        </p:txBody>
      </p:sp>
      <p:sp>
        <p:nvSpPr>
          <p:cNvPr id="31" name="Ellipszis 12"/>
          <p:cNvSpPr/>
          <p:nvPr/>
        </p:nvSpPr>
        <p:spPr>
          <a:xfrm>
            <a:off x="1150726" y="4326708"/>
            <a:ext cx="54000" cy="54000"/>
          </a:xfrm>
          <a:prstGeom prst="ellipse">
            <a:avLst/>
          </a:prstGeom>
          <a:solidFill>
            <a:srgbClr val="8B4C8E"/>
          </a:solidFill>
          <a:ln w="38100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2400" b="1" dirty="0" err="1">
              <a:solidFill>
                <a:srgbClr val="FFC000"/>
              </a:solidFill>
            </a:endParaRPr>
          </a:p>
        </p:txBody>
      </p:sp>
      <p:sp>
        <p:nvSpPr>
          <p:cNvPr id="32" name="Ellipszis 12"/>
          <p:cNvSpPr/>
          <p:nvPr/>
        </p:nvSpPr>
        <p:spPr>
          <a:xfrm>
            <a:off x="1291227" y="4227516"/>
            <a:ext cx="54000" cy="54000"/>
          </a:xfrm>
          <a:prstGeom prst="ellipse">
            <a:avLst/>
          </a:prstGeom>
          <a:solidFill>
            <a:srgbClr val="8B4C8E"/>
          </a:solidFill>
          <a:ln w="38100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2400" b="1" dirty="0" err="1">
              <a:solidFill>
                <a:srgbClr val="FFC000"/>
              </a:solidFill>
            </a:endParaRPr>
          </a:p>
        </p:txBody>
      </p:sp>
      <p:sp>
        <p:nvSpPr>
          <p:cNvPr id="33" name="Ellipszis 12"/>
          <p:cNvSpPr/>
          <p:nvPr/>
        </p:nvSpPr>
        <p:spPr>
          <a:xfrm>
            <a:off x="1408127" y="4293769"/>
            <a:ext cx="54000" cy="54000"/>
          </a:xfrm>
          <a:prstGeom prst="ellipse">
            <a:avLst/>
          </a:prstGeom>
          <a:solidFill>
            <a:srgbClr val="8B4C8E"/>
          </a:solidFill>
          <a:ln w="38100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2400" b="1" dirty="0" err="1">
              <a:solidFill>
                <a:srgbClr val="FFC000"/>
              </a:solidFill>
            </a:endParaRPr>
          </a:p>
        </p:txBody>
      </p:sp>
      <p:sp>
        <p:nvSpPr>
          <p:cNvPr id="34" name="Ellipszis 12"/>
          <p:cNvSpPr/>
          <p:nvPr/>
        </p:nvSpPr>
        <p:spPr>
          <a:xfrm>
            <a:off x="1412890" y="4438001"/>
            <a:ext cx="54000" cy="54000"/>
          </a:xfrm>
          <a:prstGeom prst="ellipse">
            <a:avLst/>
          </a:prstGeom>
          <a:solidFill>
            <a:srgbClr val="8B4C8E"/>
          </a:solidFill>
          <a:ln w="38100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2400" b="1" dirty="0" err="1">
              <a:solidFill>
                <a:srgbClr val="FFC000"/>
              </a:solidFill>
            </a:endParaRPr>
          </a:p>
        </p:txBody>
      </p:sp>
      <p:sp>
        <p:nvSpPr>
          <p:cNvPr id="35" name="Ellipszis 12"/>
          <p:cNvSpPr/>
          <p:nvPr/>
        </p:nvSpPr>
        <p:spPr>
          <a:xfrm>
            <a:off x="2866978" y="4293755"/>
            <a:ext cx="54000" cy="54000"/>
          </a:xfrm>
          <a:prstGeom prst="ellipse">
            <a:avLst/>
          </a:prstGeom>
          <a:solidFill>
            <a:srgbClr val="8B4C8E"/>
          </a:solidFill>
          <a:ln w="38100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2400" b="1" dirty="0" err="1">
              <a:solidFill>
                <a:srgbClr val="FFC000"/>
              </a:solidFill>
            </a:endParaRPr>
          </a:p>
        </p:txBody>
      </p:sp>
      <p:sp>
        <p:nvSpPr>
          <p:cNvPr id="36" name="Ellipszis 12"/>
          <p:cNvSpPr/>
          <p:nvPr/>
        </p:nvSpPr>
        <p:spPr>
          <a:xfrm>
            <a:off x="2866978" y="4428462"/>
            <a:ext cx="54000" cy="54000"/>
          </a:xfrm>
          <a:prstGeom prst="ellipse">
            <a:avLst/>
          </a:prstGeom>
          <a:solidFill>
            <a:srgbClr val="8B4C8E"/>
          </a:solidFill>
          <a:ln w="38100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2400" b="1" dirty="0" err="1">
              <a:solidFill>
                <a:srgbClr val="FFC000"/>
              </a:solidFill>
            </a:endParaRPr>
          </a:p>
        </p:txBody>
      </p:sp>
      <p:sp>
        <p:nvSpPr>
          <p:cNvPr id="37" name="Ellipszis 7"/>
          <p:cNvSpPr/>
          <p:nvPr/>
        </p:nvSpPr>
        <p:spPr>
          <a:xfrm>
            <a:off x="3073375" y="2885420"/>
            <a:ext cx="54000" cy="54000"/>
          </a:xfrm>
          <a:prstGeom prst="ellipse">
            <a:avLst/>
          </a:prstGeom>
          <a:solidFill>
            <a:srgbClr val="8B4C8E"/>
          </a:solidFill>
          <a:ln w="38100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2400" b="1" dirty="0" err="1">
              <a:solidFill>
                <a:srgbClr val="FFC000"/>
              </a:solidFill>
            </a:endParaRPr>
          </a:p>
        </p:txBody>
      </p:sp>
      <p:sp>
        <p:nvSpPr>
          <p:cNvPr id="38" name="Ellipszis 11"/>
          <p:cNvSpPr/>
          <p:nvPr/>
        </p:nvSpPr>
        <p:spPr>
          <a:xfrm>
            <a:off x="3086100" y="1724708"/>
            <a:ext cx="54000" cy="54000"/>
          </a:xfrm>
          <a:prstGeom prst="ellipse">
            <a:avLst/>
          </a:prstGeom>
          <a:solidFill>
            <a:srgbClr val="8B4C8E"/>
          </a:solidFill>
          <a:ln w="38100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2400" b="1" dirty="0" err="1">
              <a:solidFill>
                <a:srgbClr val="FFC000"/>
              </a:solidFill>
            </a:endParaRPr>
          </a:p>
        </p:txBody>
      </p:sp>
      <p:sp>
        <p:nvSpPr>
          <p:cNvPr id="39" name="Ellipszis 11"/>
          <p:cNvSpPr/>
          <p:nvPr/>
        </p:nvSpPr>
        <p:spPr>
          <a:xfrm>
            <a:off x="3130139" y="1639104"/>
            <a:ext cx="54000" cy="54000"/>
          </a:xfrm>
          <a:prstGeom prst="ellipse">
            <a:avLst/>
          </a:prstGeom>
          <a:solidFill>
            <a:srgbClr val="8B4C8E"/>
          </a:solidFill>
          <a:ln w="38100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2400" b="1" dirty="0" err="1">
              <a:solidFill>
                <a:srgbClr val="FFC000"/>
              </a:solidFill>
            </a:endParaRPr>
          </a:p>
        </p:txBody>
      </p:sp>
      <p:sp>
        <p:nvSpPr>
          <p:cNvPr id="40" name="Ellipszis 5"/>
          <p:cNvSpPr/>
          <p:nvPr/>
        </p:nvSpPr>
        <p:spPr>
          <a:xfrm>
            <a:off x="4635558" y="2854343"/>
            <a:ext cx="54000" cy="54000"/>
          </a:xfrm>
          <a:prstGeom prst="ellipse">
            <a:avLst/>
          </a:prstGeom>
          <a:solidFill>
            <a:srgbClr val="8B4C8E"/>
          </a:solidFill>
          <a:ln w="38100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2400" b="1" dirty="0" err="1">
              <a:solidFill>
                <a:srgbClr val="FFC000"/>
              </a:solidFill>
            </a:endParaRPr>
          </a:p>
        </p:txBody>
      </p:sp>
      <p:sp>
        <p:nvSpPr>
          <p:cNvPr id="41" name="Ellipszis 5"/>
          <p:cNvSpPr/>
          <p:nvPr/>
        </p:nvSpPr>
        <p:spPr>
          <a:xfrm>
            <a:off x="4632218" y="3143966"/>
            <a:ext cx="54000" cy="54000"/>
          </a:xfrm>
          <a:prstGeom prst="ellipse">
            <a:avLst/>
          </a:prstGeom>
          <a:solidFill>
            <a:srgbClr val="8B4C8E"/>
          </a:solidFill>
          <a:ln w="38100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2400" b="1" dirty="0" err="1">
              <a:solidFill>
                <a:srgbClr val="FFC000"/>
              </a:solidFill>
            </a:endParaRPr>
          </a:p>
        </p:txBody>
      </p:sp>
      <p:sp>
        <p:nvSpPr>
          <p:cNvPr id="42" name="Ellipszis 5"/>
          <p:cNvSpPr/>
          <p:nvPr/>
        </p:nvSpPr>
        <p:spPr>
          <a:xfrm>
            <a:off x="4491278" y="2998589"/>
            <a:ext cx="54000" cy="54000"/>
          </a:xfrm>
          <a:prstGeom prst="ellipse">
            <a:avLst/>
          </a:prstGeom>
          <a:solidFill>
            <a:srgbClr val="8B4C8E"/>
          </a:solidFill>
          <a:ln w="38100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2400" b="1" dirty="0" err="1">
              <a:solidFill>
                <a:srgbClr val="FFC000"/>
              </a:solidFill>
            </a:endParaRPr>
          </a:p>
        </p:txBody>
      </p:sp>
      <p:sp>
        <p:nvSpPr>
          <p:cNvPr id="43" name="Ellipszis 7"/>
          <p:cNvSpPr/>
          <p:nvPr/>
        </p:nvSpPr>
        <p:spPr>
          <a:xfrm>
            <a:off x="3129755" y="3009244"/>
            <a:ext cx="54000" cy="54000"/>
          </a:xfrm>
          <a:prstGeom prst="ellipse">
            <a:avLst/>
          </a:prstGeom>
          <a:solidFill>
            <a:srgbClr val="8B4C8E"/>
          </a:solidFill>
          <a:ln w="38100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2400" b="1" dirty="0" err="1">
              <a:solidFill>
                <a:srgbClr val="FFC000"/>
              </a:solidFill>
            </a:endParaRPr>
          </a:p>
        </p:txBody>
      </p:sp>
      <p:sp>
        <p:nvSpPr>
          <p:cNvPr id="44" name="Ellipszis 7"/>
          <p:cNvSpPr/>
          <p:nvPr/>
        </p:nvSpPr>
        <p:spPr>
          <a:xfrm>
            <a:off x="2879700" y="3079070"/>
            <a:ext cx="54000" cy="54000"/>
          </a:xfrm>
          <a:prstGeom prst="ellipse">
            <a:avLst/>
          </a:prstGeom>
          <a:solidFill>
            <a:srgbClr val="8B4C8E"/>
          </a:solidFill>
          <a:ln w="38100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2400" b="1" dirty="0" err="1">
              <a:solidFill>
                <a:srgbClr val="FFC000"/>
              </a:solidFill>
            </a:endParaRPr>
          </a:p>
        </p:txBody>
      </p:sp>
      <p:sp>
        <p:nvSpPr>
          <p:cNvPr id="45" name="Ellipszis 7"/>
          <p:cNvSpPr/>
          <p:nvPr/>
        </p:nvSpPr>
        <p:spPr>
          <a:xfrm>
            <a:off x="2969128" y="3137020"/>
            <a:ext cx="54000" cy="54000"/>
          </a:xfrm>
          <a:prstGeom prst="ellipse">
            <a:avLst/>
          </a:prstGeom>
          <a:solidFill>
            <a:srgbClr val="8B4C8E"/>
          </a:solidFill>
          <a:ln w="38100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2400" b="1" dirty="0" err="1">
              <a:solidFill>
                <a:srgbClr val="FFC000"/>
              </a:solidFill>
            </a:endParaRPr>
          </a:p>
        </p:txBody>
      </p:sp>
      <p:sp>
        <p:nvSpPr>
          <p:cNvPr id="46" name="Ellipszis 28"/>
          <p:cNvSpPr/>
          <p:nvPr/>
        </p:nvSpPr>
        <p:spPr>
          <a:xfrm>
            <a:off x="1143000" y="2855474"/>
            <a:ext cx="345917" cy="342492"/>
          </a:xfrm>
          <a:prstGeom prst="ellipse">
            <a:avLst/>
          </a:prstGeom>
          <a:solidFill>
            <a:schemeClr val="bg1"/>
          </a:solidFill>
          <a:ln w="28575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hu-HU" sz="40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</a:t>
            </a:r>
            <a:endParaRPr lang="hu-HU" sz="4000" b="1" dirty="0">
              <a:solidFill>
                <a:schemeClr val="tx1"/>
              </a:solidFill>
            </a:endParaRPr>
          </a:p>
        </p:txBody>
      </p:sp>
      <p:sp>
        <p:nvSpPr>
          <p:cNvPr id="47" name="Ellipszis 29"/>
          <p:cNvSpPr/>
          <p:nvPr/>
        </p:nvSpPr>
        <p:spPr>
          <a:xfrm>
            <a:off x="2842262" y="4230216"/>
            <a:ext cx="345917" cy="342492"/>
          </a:xfrm>
          <a:prstGeom prst="ellipse">
            <a:avLst/>
          </a:prstGeom>
          <a:solidFill>
            <a:schemeClr val="bg1"/>
          </a:solidFill>
          <a:ln w="28575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hu-HU" sz="40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</a:t>
            </a:r>
            <a:endParaRPr lang="hu-HU" sz="4000" b="1" dirty="0">
              <a:solidFill>
                <a:schemeClr val="tx1"/>
              </a:solidFill>
            </a:endParaRPr>
          </a:p>
        </p:txBody>
      </p:sp>
      <p:sp>
        <p:nvSpPr>
          <p:cNvPr id="48" name="Ellipszis 30"/>
          <p:cNvSpPr/>
          <p:nvPr/>
        </p:nvSpPr>
        <p:spPr>
          <a:xfrm>
            <a:off x="4489600" y="2855474"/>
            <a:ext cx="345917" cy="342492"/>
          </a:xfrm>
          <a:prstGeom prst="ellipse">
            <a:avLst/>
          </a:prstGeom>
          <a:solidFill>
            <a:schemeClr val="bg1"/>
          </a:solidFill>
          <a:ln w="28575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hu-HU" sz="40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</a:t>
            </a:r>
            <a:endParaRPr lang="hu-HU" sz="4000" b="1" dirty="0">
              <a:solidFill>
                <a:schemeClr val="tx1"/>
              </a:solidFill>
            </a:endParaRPr>
          </a:p>
        </p:txBody>
      </p:sp>
      <p:sp>
        <p:nvSpPr>
          <p:cNvPr id="49" name="Ellipszis 31"/>
          <p:cNvSpPr/>
          <p:nvPr/>
        </p:nvSpPr>
        <p:spPr>
          <a:xfrm>
            <a:off x="2842262" y="2855474"/>
            <a:ext cx="345917" cy="342492"/>
          </a:xfrm>
          <a:prstGeom prst="ellipse">
            <a:avLst/>
          </a:prstGeom>
          <a:solidFill>
            <a:schemeClr val="bg1"/>
          </a:solidFill>
          <a:ln w="28575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hu-HU" sz="40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</a:t>
            </a:r>
            <a:endParaRPr lang="hu-HU" sz="4000" b="1" dirty="0">
              <a:solidFill>
                <a:schemeClr val="tx1"/>
              </a:solidFill>
            </a:endParaRPr>
          </a:p>
        </p:txBody>
      </p:sp>
      <p:sp>
        <p:nvSpPr>
          <p:cNvPr id="50" name="Ellipszis 34"/>
          <p:cNvSpPr/>
          <p:nvPr/>
        </p:nvSpPr>
        <p:spPr>
          <a:xfrm>
            <a:off x="1143000" y="1494858"/>
            <a:ext cx="345917" cy="342492"/>
          </a:xfrm>
          <a:prstGeom prst="ellipse">
            <a:avLst/>
          </a:prstGeom>
          <a:solidFill>
            <a:schemeClr val="bg1"/>
          </a:solidFill>
          <a:ln w="28575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hu-HU" sz="40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</a:t>
            </a:r>
            <a:endParaRPr lang="hu-HU" sz="4000" b="1" dirty="0">
              <a:solidFill>
                <a:schemeClr val="tx1"/>
              </a:solidFill>
            </a:endParaRPr>
          </a:p>
        </p:txBody>
      </p:sp>
      <p:sp>
        <p:nvSpPr>
          <p:cNvPr id="51" name="Ellipszis 35"/>
          <p:cNvSpPr/>
          <p:nvPr/>
        </p:nvSpPr>
        <p:spPr>
          <a:xfrm>
            <a:off x="2842262" y="1494858"/>
            <a:ext cx="345917" cy="342492"/>
          </a:xfrm>
          <a:prstGeom prst="ellipse">
            <a:avLst/>
          </a:prstGeom>
          <a:solidFill>
            <a:schemeClr val="bg1"/>
          </a:solidFill>
          <a:ln w="28575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hu-HU" sz="40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</a:t>
            </a:r>
            <a:endParaRPr lang="hu-HU" sz="4000" b="1" dirty="0">
              <a:solidFill>
                <a:schemeClr val="tx1"/>
              </a:solidFill>
            </a:endParaRPr>
          </a:p>
        </p:txBody>
      </p:sp>
      <p:sp>
        <p:nvSpPr>
          <p:cNvPr id="52" name="Ellipszis 36"/>
          <p:cNvSpPr/>
          <p:nvPr/>
        </p:nvSpPr>
        <p:spPr>
          <a:xfrm>
            <a:off x="1143000" y="4230216"/>
            <a:ext cx="345917" cy="342492"/>
          </a:xfrm>
          <a:prstGeom prst="ellipse">
            <a:avLst/>
          </a:prstGeom>
          <a:solidFill>
            <a:schemeClr val="bg1"/>
          </a:solidFill>
          <a:ln w="28575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hu-HU" sz="40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</a:t>
            </a:r>
            <a:endParaRPr lang="hu-HU" sz="4000" b="1" dirty="0">
              <a:solidFill>
                <a:schemeClr val="tx1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71500" y="1181100"/>
            <a:ext cx="3898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1</a:t>
            </a:r>
            <a:endParaRPr lang="en-US" sz="2800" dirty="0">
              <a:solidFill>
                <a:schemeClr val="accent3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71500" y="2862560"/>
            <a:ext cx="3898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4</a:t>
            </a:r>
            <a:endParaRPr lang="en-US" sz="2800" dirty="0">
              <a:solidFill>
                <a:schemeClr val="accent3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71500" y="4347755"/>
            <a:ext cx="3898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3</a:t>
            </a:r>
            <a:endParaRPr lang="en-US" sz="2800" dirty="0">
              <a:solidFill>
                <a:schemeClr val="accent3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3218599" y="1181100"/>
            <a:ext cx="3898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2</a:t>
            </a:r>
            <a:endParaRPr lang="en-US" sz="2800" dirty="0">
              <a:solidFill>
                <a:schemeClr val="accent3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3218599" y="2862560"/>
            <a:ext cx="3898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7</a:t>
            </a:r>
            <a:endParaRPr lang="en-US" sz="2800" dirty="0">
              <a:solidFill>
                <a:schemeClr val="accent3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3218599" y="4347755"/>
            <a:ext cx="3898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6</a:t>
            </a:r>
            <a:endParaRPr lang="en-US" sz="2800" dirty="0">
              <a:solidFill>
                <a:schemeClr val="accent3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4860343" y="2862560"/>
            <a:ext cx="3898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5</a:t>
            </a:r>
            <a:endParaRPr lang="en-US" sz="2800" dirty="0">
              <a:solidFill>
                <a:schemeClr val="accent3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6" name="Táblázat 16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61641028"/>
                  </p:ext>
                </p:extLst>
              </p:nvPr>
            </p:nvGraphicFramePr>
            <p:xfrm>
              <a:off x="4838700" y="3703320"/>
              <a:ext cx="2926080" cy="29260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6576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en-GB" sz="2400" b="1" i="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𝐀</m:t>
                                </m:r>
                              </m:oMath>
                            </m:oMathPara>
                          </a14:m>
                          <a:endParaRPr lang="en-GB" sz="2400" b="1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0" marR="0" marT="0" marB="0" anchor="ctr">
                        <a:lnL>
                          <a:noFill/>
                        </a:lnL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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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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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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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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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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 smtClean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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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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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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6" name="Táblázat 16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61641028"/>
                  </p:ext>
                </p:extLst>
              </p:nvPr>
            </p:nvGraphicFramePr>
            <p:xfrm>
              <a:off x="4838700" y="3703320"/>
              <a:ext cx="2926080" cy="29260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6576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>
                          <a:noFill/>
                        </a:lnL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2"/>
                          <a:stretch>
                            <a:fillRect t="-26667" r="-711667" b="-75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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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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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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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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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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 smtClean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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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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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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7" name="Táblázat 16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69954206"/>
                  </p:ext>
                </p:extLst>
              </p:nvPr>
            </p:nvGraphicFramePr>
            <p:xfrm>
              <a:off x="6720631" y="934502"/>
              <a:ext cx="3819208" cy="29260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893128">
                      <a:extLst>
                        <a:ext uri="{9D8B030D-6E8A-4147-A177-3AD203B41FA5}">
                          <a16:colId xmlns:a16="http://schemas.microsoft.com/office/drawing/2014/main" val="719204982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</a:tblGrid>
                  <a:tr h="365760">
                    <a:tc gridSpan="2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sz="2400" b="0" i="0" baseline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diag</m:t>
                              </m:r>
                              <m:d>
                                <m:dPr>
                                  <m:ctrlPr>
                                    <a:rPr lang="en-US" sz="2400" b="0" i="1" baseline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1" i="0" baseline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𝐥𝐚𝐛</m:t>
                                  </m:r>
                                </m:e>
                              </m:d>
                            </m:oMath>
                          </a14:m>
                          <a:r>
                            <a:rPr lang="en-GB" sz="2400" b="0" i="0" baseline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</a:t>
                          </a:r>
                          <a:endParaRPr lang="en-GB" sz="2400" b="0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0" marR="0" marT="0" marB="0" anchor="ctr"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>
                          <a:noFill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GB" sz="2400" b="1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0" marR="0" marT="0" marB="0" anchor="ctr">
                        <a:lnL>
                          <a:noFill/>
                        </a:lnL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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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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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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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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>
                          <a:noFill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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>
                          <a:noFill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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hu-HU" sz="1800" b="1" dirty="0" smtClean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2</a:t>
                          </a:r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>
                          <a:noFill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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3</a:t>
                          </a:r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>
                          <a:noFill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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4</a:t>
                          </a:r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>
                          <a:noFill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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5</a:t>
                          </a:r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>
                          <a:noFill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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6</a:t>
                          </a:r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>
                          <a:noFill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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7</a:t>
                          </a:r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7" name="Táblázat 16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69954206"/>
                  </p:ext>
                </p:extLst>
              </p:nvPr>
            </p:nvGraphicFramePr>
            <p:xfrm>
              <a:off x="6720631" y="934502"/>
              <a:ext cx="3819208" cy="29260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893128">
                      <a:extLst>
                        <a:ext uri="{9D8B030D-6E8A-4147-A177-3AD203B41FA5}">
                          <a16:colId xmlns:a16="http://schemas.microsoft.com/office/drawing/2014/main" val="719204982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</a:tblGrid>
                  <a:tr h="365760"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>
                          <a:noFill/>
                        </a:lnB>
                        <a:blipFill>
                          <a:blip r:embed="rId3"/>
                          <a:stretch>
                            <a:fillRect t="-26667" r="-206280" b="-750000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GB" sz="2400" b="1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0" marR="0" marT="0" marB="0" anchor="ctr">
                        <a:lnL>
                          <a:noFill/>
                        </a:lnL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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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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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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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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>
                          <a:noFill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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>
                          <a:noFill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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hu-HU" sz="1800" b="1" dirty="0" smtClean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2</a:t>
                          </a:r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>
                          <a:noFill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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3</a:t>
                          </a:r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>
                          <a:noFill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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4</a:t>
                          </a:r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>
                          <a:noFill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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5</a:t>
                          </a:r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>
                          <a:noFill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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6</a:t>
                          </a:r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>
                          <a:noFill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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7</a:t>
                          </a:r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Fallback>
      </mc:AlternateContent>
      <p:graphicFrame>
        <p:nvGraphicFramePr>
          <p:cNvPr id="58" name="Táblázat 1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3410125"/>
              </p:ext>
            </p:extLst>
          </p:nvPr>
        </p:nvGraphicFramePr>
        <p:xfrm>
          <a:off x="7993880" y="4059163"/>
          <a:ext cx="2560320" cy="25603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5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ctr"/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Wingdings" panose="05000000000000000000" pitchFamily="2" charset="2"/>
                        </a:rPr>
                        <a:t>2</a:t>
                      </a:r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Wingdings" panose="05000000000000000000" pitchFamily="2" charset="2"/>
                        </a:rPr>
                        <a:t>4</a:t>
                      </a:r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Wingdings" panose="05000000000000000000" pitchFamily="2" charset="2"/>
                        </a:rPr>
                        <a:t>1</a:t>
                      </a:r>
                      <a:endParaRPr lang="hu-HU" sz="1800" b="1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Wingdings" panose="05000000000000000000" pitchFamily="2" charset="2"/>
                        </a:rPr>
                        <a:t>5</a:t>
                      </a:r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Wingdings" panose="05000000000000000000" pitchFamily="2" charset="2"/>
                        </a:rPr>
                        <a:t>7</a:t>
                      </a:r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Wingdings" panose="05000000000000000000" pitchFamily="2" charset="2"/>
                        </a:rPr>
                        <a:t>4</a:t>
                      </a:r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Wingdings" panose="05000000000000000000" pitchFamily="2" charset="2"/>
                        </a:rPr>
                        <a:t>6</a:t>
                      </a:r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Wingdings" panose="05000000000000000000" pitchFamily="2" charset="2"/>
                        </a:rPr>
                        <a:t>7</a:t>
                      </a:r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Wingdings" panose="05000000000000000000" pitchFamily="2" charset="2"/>
                        </a:rPr>
                        <a:t>1</a:t>
                      </a:r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Wingdings" panose="05000000000000000000" pitchFamily="2" charset="2"/>
                        </a:rPr>
                        <a:t>3</a:t>
                      </a:r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Wingdings" panose="05000000000000000000" pitchFamily="2" charset="2"/>
                        </a:rPr>
                        <a:t>7</a:t>
                      </a:r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Wingdings" panose="05000000000000000000" pitchFamily="2" charset="2"/>
                        </a:rPr>
                        <a:t>2</a:t>
                      </a:r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Wingdings" panose="05000000000000000000" pitchFamily="2" charset="2"/>
                        </a:rPr>
                        <a:t>6</a:t>
                      </a:r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Wingdings" panose="05000000000000000000" pitchFamily="2" charset="2"/>
                        </a:rPr>
                        <a:t>7</a:t>
                      </a:r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Wingdings" panose="05000000000000000000" pitchFamily="2" charset="2"/>
                        </a:rPr>
                        <a:t>3</a:t>
                      </a:r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Wingdings" panose="05000000000000000000" pitchFamily="2" charset="2"/>
                        </a:rPr>
                        <a:t>5</a:t>
                      </a:r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Wingdings" panose="05000000000000000000" pitchFamily="2" charset="2"/>
                        </a:rPr>
                        <a:t>2</a:t>
                      </a:r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Wingdings" panose="05000000000000000000" pitchFamily="2" charset="2"/>
                        </a:rPr>
                        <a:t>3</a:t>
                      </a:r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Wingdings" panose="05000000000000000000" pitchFamily="2" charset="2"/>
                        </a:rPr>
                        <a:t>4</a:t>
                      </a:r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Wingdings" panose="05000000000000000000" pitchFamily="2" charset="2"/>
                        </a:rPr>
                        <a:t>5</a:t>
                      </a:r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artalom helye 2"/>
              <p:cNvSpPr>
                <a:spLocks noGrp="1"/>
              </p:cNvSpPr>
              <p:nvPr>
                <p:ph idx="1"/>
              </p:nvPr>
            </p:nvSpPr>
            <p:spPr>
              <a:xfrm>
                <a:off x="38100" y="5078760"/>
                <a:ext cx="4451500" cy="1723650"/>
              </a:xfrm>
            </p:spPr>
            <p:txBody>
              <a:bodyPr/>
              <a:lstStyle/>
              <a:p>
                <a:r>
                  <a:rPr lang="en-US" sz="2400" dirty="0" smtClean="0"/>
                  <a:t>Initially, </a:t>
                </a:r>
                <a14:m>
                  <m:oMath xmlns:m="http://schemas.openxmlformats.org/officeDocument/2006/math">
                    <m:r>
                      <a:rPr lang="en-US" sz="2400" b="1">
                        <a:latin typeface="Cambria Math" panose="02040503050406030204" pitchFamily="18" charset="0"/>
                      </a:rPr>
                      <m:t>𝐥𝐚𝐛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 2…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endParaRPr lang="en-US" sz="2400" dirty="0" smtClean="0"/>
              </a:p>
              <a:p>
                <a:r>
                  <a:rPr lang="en-US" sz="2400" dirty="0" smtClean="0"/>
                  <a:t>Propagate labels to create a “frequency matrix”: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𝐅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𝐀</m:t>
                      </m:r>
                      <m:r>
                        <m:rPr>
                          <m:nor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400" smtClean="0">
                          <a:latin typeface="Cambria Math" panose="02040503050406030204" pitchFamily="18" charset="0"/>
                        </a:rPr>
                        <m:t>any</m:t>
                      </m:r>
                      <m:r>
                        <m:rPr>
                          <m:nor/>
                        </m:rPr>
                        <a:rPr lang="en-US" sz="240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m:rPr>
                          <m:nor/>
                        </m:rPr>
                        <a:rPr lang="en-US" sz="2400" smtClean="0">
                          <a:latin typeface="Cambria Math" panose="02040503050406030204" pitchFamily="18" charset="0"/>
                        </a:rPr>
                        <m:t>sel</m:t>
                      </m:r>
                      <m:r>
                        <m:rPr>
                          <m:nor/>
                        </m:rPr>
                        <a:rPr lang="en-US" sz="240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nor/>
                        </m:rPr>
                        <a:rPr lang="en-US" sz="2400" smtClean="0">
                          <a:latin typeface="Cambria Math" panose="02040503050406030204" pitchFamily="18" charset="0"/>
                        </a:rPr>
                        <m:t>nd</m:t>
                      </m:r>
                      <m:r>
                        <m:rPr>
                          <m:nor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diag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𝐥𝐚𝐛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 smtClean="0"/>
              </a:p>
              <a:p>
                <a:pPr marL="0" indent="0">
                  <a:buNone/>
                </a:pPr>
                <a:endParaRPr lang="en-US" sz="2400" dirty="0" smtClean="0"/>
              </a:p>
            </p:txBody>
          </p:sp>
        </mc:Choice>
        <mc:Fallback xmlns="">
          <p:sp>
            <p:nvSpPr>
              <p:cNvPr id="69" name="Tartalom hely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100" y="5078760"/>
                <a:ext cx="4451500" cy="1723650"/>
              </a:xfrm>
              <a:blipFill>
                <a:blip r:embed="rId4"/>
                <a:stretch>
                  <a:fillRect l="-1781" t="-28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28761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CDLP </a:t>
            </a:r>
            <a:r>
              <a:rPr lang="en-US" dirty="0" smtClean="0"/>
              <a:t>Example</a:t>
            </a:r>
            <a:endParaRPr lang="hu-HU" dirty="0"/>
          </a:p>
        </p:txBody>
      </p:sp>
      <p:cxnSp>
        <p:nvCxnSpPr>
          <p:cNvPr id="5" name="Görbe összekötő 49"/>
          <p:cNvCxnSpPr>
            <a:stCxn id="24" idx="0"/>
            <a:endCxn id="51" idx="1"/>
          </p:cNvCxnSpPr>
          <p:nvPr/>
        </p:nvCxnSpPr>
        <p:spPr>
          <a:xfrm rot="16200000" flipH="1">
            <a:off x="2110151" y="762246"/>
            <a:ext cx="40500" cy="1525038"/>
          </a:xfrm>
          <a:prstGeom prst="curvedConnector3">
            <a:avLst>
              <a:gd name="adj1" fmla="val -588289"/>
            </a:avLst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örbe összekötő 58"/>
          <p:cNvCxnSpPr>
            <a:stCxn id="38" idx="6"/>
            <a:endCxn id="37" idx="6"/>
          </p:cNvCxnSpPr>
          <p:nvPr/>
        </p:nvCxnSpPr>
        <p:spPr>
          <a:xfrm flipH="1">
            <a:off x="3127375" y="1751708"/>
            <a:ext cx="12725" cy="1160712"/>
          </a:xfrm>
          <a:prstGeom prst="curvedConnector3">
            <a:avLst>
              <a:gd name="adj1" fmla="val -1297446"/>
            </a:avLst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örbe összekötő 61"/>
          <p:cNvCxnSpPr>
            <a:stCxn id="39" idx="6"/>
            <a:endCxn id="40" idx="0"/>
          </p:cNvCxnSpPr>
          <p:nvPr/>
        </p:nvCxnSpPr>
        <p:spPr>
          <a:xfrm>
            <a:off x="3184139" y="1666104"/>
            <a:ext cx="1478419" cy="1188239"/>
          </a:xfrm>
          <a:prstGeom prst="curvedConnector2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örbe összekötő 64"/>
          <p:cNvCxnSpPr>
            <a:stCxn id="41" idx="4"/>
            <a:endCxn id="47" idx="6"/>
          </p:cNvCxnSpPr>
          <p:nvPr/>
        </p:nvCxnSpPr>
        <p:spPr>
          <a:xfrm rot="5400000">
            <a:off x="3321951" y="3064195"/>
            <a:ext cx="1203496" cy="1471039"/>
          </a:xfrm>
          <a:prstGeom prst="curvedConnector2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örbe összekötő 67"/>
          <p:cNvCxnSpPr>
            <a:stCxn id="36" idx="3"/>
            <a:endCxn id="34" idx="5"/>
          </p:cNvCxnSpPr>
          <p:nvPr/>
        </p:nvCxnSpPr>
        <p:spPr>
          <a:xfrm rot="5400000">
            <a:off x="2162165" y="3771371"/>
            <a:ext cx="9539" cy="1415904"/>
          </a:xfrm>
          <a:prstGeom prst="curvedConnector3">
            <a:avLst>
              <a:gd name="adj1" fmla="val 2579379"/>
            </a:avLst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örbe összekötő 74"/>
          <p:cNvCxnSpPr>
            <a:stCxn id="44" idx="3"/>
            <a:endCxn id="30" idx="5"/>
          </p:cNvCxnSpPr>
          <p:nvPr/>
        </p:nvCxnSpPr>
        <p:spPr>
          <a:xfrm rot="5400000" flipH="1">
            <a:off x="2149181" y="2386735"/>
            <a:ext cx="62558" cy="1414296"/>
          </a:xfrm>
          <a:prstGeom prst="curvedConnector3">
            <a:avLst>
              <a:gd name="adj1" fmla="val -378062"/>
            </a:avLst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örbe összekötő 78"/>
          <p:cNvCxnSpPr>
            <a:stCxn id="45" idx="4"/>
            <a:endCxn id="32" idx="0"/>
          </p:cNvCxnSpPr>
          <p:nvPr/>
        </p:nvCxnSpPr>
        <p:spPr>
          <a:xfrm rot="5400000">
            <a:off x="1638930" y="2870318"/>
            <a:ext cx="1036496" cy="1677901"/>
          </a:xfrm>
          <a:prstGeom prst="curvedConnector3">
            <a:avLst>
              <a:gd name="adj1" fmla="val 50000"/>
            </a:avLst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örbe összekötő 82"/>
          <p:cNvCxnSpPr>
            <a:stCxn id="43" idx="7"/>
            <a:endCxn id="42" idx="1"/>
          </p:cNvCxnSpPr>
          <p:nvPr/>
        </p:nvCxnSpPr>
        <p:spPr>
          <a:xfrm rot="5400000" flipH="1" flipV="1">
            <a:off x="3832189" y="2350156"/>
            <a:ext cx="10655" cy="1323339"/>
          </a:xfrm>
          <a:prstGeom prst="curvedConnector3">
            <a:avLst>
              <a:gd name="adj1" fmla="val 2051506"/>
            </a:avLst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örbe összekötő 86"/>
          <p:cNvCxnSpPr>
            <a:stCxn id="27" idx="2"/>
            <a:endCxn id="25" idx="2"/>
          </p:cNvCxnSpPr>
          <p:nvPr/>
        </p:nvCxnSpPr>
        <p:spPr>
          <a:xfrm rot="10800000">
            <a:off x="1152454" y="1697867"/>
            <a:ext cx="5557" cy="1264268"/>
          </a:xfrm>
          <a:prstGeom prst="curvedConnector3">
            <a:avLst>
              <a:gd name="adj1" fmla="val 6013496"/>
            </a:avLst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örbe összekötő 90"/>
          <p:cNvCxnSpPr>
            <a:stCxn id="29" idx="2"/>
            <a:endCxn id="31" idx="2"/>
          </p:cNvCxnSpPr>
          <p:nvPr/>
        </p:nvCxnSpPr>
        <p:spPr>
          <a:xfrm rot="10800000" flipV="1">
            <a:off x="1150726" y="3090892"/>
            <a:ext cx="13634" cy="1262816"/>
          </a:xfrm>
          <a:prstGeom prst="curvedConnector3">
            <a:avLst>
              <a:gd name="adj1" fmla="val 2428737"/>
            </a:avLst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llipszis 4"/>
          <p:cNvSpPr/>
          <p:nvPr/>
        </p:nvSpPr>
        <p:spPr>
          <a:xfrm>
            <a:off x="2988220" y="4374462"/>
            <a:ext cx="54000" cy="54000"/>
          </a:xfrm>
          <a:prstGeom prst="ellipse">
            <a:avLst/>
          </a:prstGeom>
          <a:solidFill>
            <a:srgbClr val="8B4C8E"/>
          </a:solidFill>
          <a:ln w="38100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2400" b="1" dirty="0" err="1">
              <a:solidFill>
                <a:srgbClr val="FFC000"/>
              </a:solidFill>
            </a:endParaRPr>
          </a:p>
        </p:txBody>
      </p:sp>
      <p:sp>
        <p:nvSpPr>
          <p:cNvPr id="18" name="Ellipszis 5"/>
          <p:cNvSpPr/>
          <p:nvPr/>
        </p:nvSpPr>
        <p:spPr>
          <a:xfrm>
            <a:off x="4635558" y="2999720"/>
            <a:ext cx="54000" cy="54000"/>
          </a:xfrm>
          <a:prstGeom prst="ellipse">
            <a:avLst/>
          </a:prstGeom>
          <a:solidFill>
            <a:srgbClr val="8B4C8E"/>
          </a:solidFill>
          <a:ln w="38100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2400" b="1" dirty="0" err="1">
              <a:solidFill>
                <a:srgbClr val="FFC000"/>
              </a:solidFill>
            </a:endParaRPr>
          </a:p>
        </p:txBody>
      </p:sp>
      <p:sp>
        <p:nvSpPr>
          <p:cNvPr id="19" name="Ellipszis 6"/>
          <p:cNvSpPr/>
          <p:nvPr/>
        </p:nvSpPr>
        <p:spPr>
          <a:xfrm>
            <a:off x="1288958" y="2999720"/>
            <a:ext cx="54000" cy="54000"/>
          </a:xfrm>
          <a:prstGeom prst="ellipse">
            <a:avLst/>
          </a:prstGeom>
          <a:solidFill>
            <a:srgbClr val="8B4C8E"/>
          </a:solidFill>
          <a:ln w="38100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2400" b="1" dirty="0" err="1">
              <a:solidFill>
                <a:srgbClr val="FFC000"/>
              </a:solidFill>
            </a:endParaRPr>
          </a:p>
        </p:txBody>
      </p:sp>
      <p:sp>
        <p:nvSpPr>
          <p:cNvPr id="20" name="Ellipszis 7"/>
          <p:cNvSpPr/>
          <p:nvPr/>
        </p:nvSpPr>
        <p:spPr>
          <a:xfrm>
            <a:off x="2988220" y="2999720"/>
            <a:ext cx="54000" cy="54000"/>
          </a:xfrm>
          <a:prstGeom prst="ellipse">
            <a:avLst/>
          </a:prstGeom>
          <a:solidFill>
            <a:srgbClr val="8B4C8E"/>
          </a:solidFill>
          <a:ln w="38100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2400" b="1" dirty="0" err="1">
              <a:solidFill>
                <a:srgbClr val="FFC000"/>
              </a:solidFill>
            </a:endParaRPr>
          </a:p>
        </p:txBody>
      </p:sp>
      <p:sp>
        <p:nvSpPr>
          <p:cNvPr id="21" name="Ellipszis 10"/>
          <p:cNvSpPr/>
          <p:nvPr/>
        </p:nvSpPr>
        <p:spPr>
          <a:xfrm>
            <a:off x="1288958" y="1639104"/>
            <a:ext cx="54000" cy="54000"/>
          </a:xfrm>
          <a:prstGeom prst="ellipse">
            <a:avLst/>
          </a:prstGeom>
          <a:solidFill>
            <a:srgbClr val="8B4C8E"/>
          </a:solidFill>
          <a:ln w="38100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2400" b="1" dirty="0" err="1">
              <a:solidFill>
                <a:srgbClr val="FFC000"/>
              </a:solidFill>
            </a:endParaRPr>
          </a:p>
        </p:txBody>
      </p:sp>
      <p:sp>
        <p:nvSpPr>
          <p:cNvPr id="22" name="Ellipszis 11"/>
          <p:cNvSpPr/>
          <p:nvPr/>
        </p:nvSpPr>
        <p:spPr>
          <a:xfrm>
            <a:off x="2988220" y="1639104"/>
            <a:ext cx="54000" cy="54000"/>
          </a:xfrm>
          <a:prstGeom prst="ellipse">
            <a:avLst/>
          </a:prstGeom>
          <a:solidFill>
            <a:srgbClr val="8B4C8E"/>
          </a:solidFill>
          <a:ln w="38100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2400" b="1" dirty="0" err="1">
              <a:solidFill>
                <a:srgbClr val="FFC000"/>
              </a:solidFill>
            </a:endParaRPr>
          </a:p>
        </p:txBody>
      </p:sp>
      <p:sp>
        <p:nvSpPr>
          <p:cNvPr id="23" name="Ellipszis 12"/>
          <p:cNvSpPr/>
          <p:nvPr/>
        </p:nvSpPr>
        <p:spPr>
          <a:xfrm>
            <a:off x="1288958" y="4374462"/>
            <a:ext cx="54000" cy="54000"/>
          </a:xfrm>
          <a:prstGeom prst="ellipse">
            <a:avLst/>
          </a:prstGeom>
          <a:solidFill>
            <a:srgbClr val="8B4C8E"/>
          </a:solidFill>
          <a:ln w="38100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2400" b="1" dirty="0" err="1">
              <a:solidFill>
                <a:srgbClr val="FFC000"/>
              </a:solidFill>
            </a:endParaRPr>
          </a:p>
        </p:txBody>
      </p:sp>
      <p:sp>
        <p:nvSpPr>
          <p:cNvPr id="24" name="Ellipszis 10"/>
          <p:cNvSpPr/>
          <p:nvPr/>
        </p:nvSpPr>
        <p:spPr>
          <a:xfrm>
            <a:off x="1340882" y="1504515"/>
            <a:ext cx="54000" cy="54000"/>
          </a:xfrm>
          <a:prstGeom prst="ellipse">
            <a:avLst/>
          </a:prstGeom>
          <a:solidFill>
            <a:srgbClr val="8B4C8E"/>
          </a:solidFill>
          <a:ln w="38100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2400" b="1" dirty="0" err="1">
              <a:solidFill>
                <a:srgbClr val="FFC000"/>
              </a:solidFill>
            </a:endParaRPr>
          </a:p>
        </p:txBody>
      </p:sp>
      <p:sp>
        <p:nvSpPr>
          <p:cNvPr id="25" name="Ellipszis 10"/>
          <p:cNvSpPr/>
          <p:nvPr/>
        </p:nvSpPr>
        <p:spPr>
          <a:xfrm>
            <a:off x="1152453" y="1670867"/>
            <a:ext cx="54000" cy="54000"/>
          </a:xfrm>
          <a:prstGeom prst="ellipse">
            <a:avLst/>
          </a:prstGeom>
          <a:solidFill>
            <a:srgbClr val="8B4C8E"/>
          </a:solidFill>
          <a:ln w="38100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2400" b="1" dirty="0" err="1">
              <a:solidFill>
                <a:srgbClr val="FFC000"/>
              </a:solidFill>
            </a:endParaRPr>
          </a:p>
        </p:txBody>
      </p:sp>
      <p:sp>
        <p:nvSpPr>
          <p:cNvPr id="26" name="Ellipszis 10"/>
          <p:cNvSpPr/>
          <p:nvPr/>
        </p:nvSpPr>
        <p:spPr>
          <a:xfrm>
            <a:off x="1425462" y="1676006"/>
            <a:ext cx="54000" cy="54000"/>
          </a:xfrm>
          <a:prstGeom prst="ellipse">
            <a:avLst/>
          </a:prstGeom>
          <a:solidFill>
            <a:srgbClr val="8B4C8E"/>
          </a:solidFill>
          <a:ln w="38100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2400" b="1" dirty="0" err="1">
              <a:solidFill>
                <a:srgbClr val="FFC000"/>
              </a:solidFill>
            </a:endParaRPr>
          </a:p>
        </p:txBody>
      </p:sp>
      <p:sp>
        <p:nvSpPr>
          <p:cNvPr id="27" name="Ellipszis 10"/>
          <p:cNvSpPr/>
          <p:nvPr/>
        </p:nvSpPr>
        <p:spPr>
          <a:xfrm>
            <a:off x="1158010" y="2935135"/>
            <a:ext cx="54000" cy="54000"/>
          </a:xfrm>
          <a:prstGeom prst="ellipse">
            <a:avLst/>
          </a:prstGeom>
          <a:solidFill>
            <a:srgbClr val="8B4C8E"/>
          </a:solidFill>
          <a:ln w="38100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2400" b="1" dirty="0" err="1">
              <a:solidFill>
                <a:srgbClr val="FFC000"/>
              </a:solidFill>
            </a:endParaRPr>
          </a:p>
        </p:txBody>
      </p:sp>
      <p:sp>
        <p:nvSpPr>
          <p:cNvPr id="28" name="Ellipszis 10"/>
          <p:cNvSpPr/>
          <p:nvPr/>
        </p:nvSpPr>
        <p:spPr>
          <a:xfrm>
            <a:off x="1418318" y="2935512"/>
            <a:ext cx="54000" cy="54000"/>
          </a:xfrm>
          <a:prstGeom prst="ellipse">
            <a:avLst/>
          </a:prstGeom>
          <a:solidFill>
            <a:srgbClr val="8B4C8E"/>
          </a:solidFill>
          <a:ln w="38100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2400" b="1" dirty="0" err="1">
              <a:solidFill>
                <a:srgbClr val="FFC000"/>
              </a:solidFill>
            </a:endParaRPr>
          </a:p>
        </p:txBody>
      </p:sp>
      <p:sp>
        <p:nvSpPr>
          <p:cNvPr id="29" name="Ellipszis 10"/>
          <p:cNvSpPr/>
          <p:nvPr/>
        </p:nvSpPr>
        <p:spPr>
          <a:xfrm>
            <a:off x="1164360" y="3063892"/>
            <a:ext cx="54000" cy="54000"/>
          </a:xfrm>
          <a:prstGeom prst="ellipse">
            <a:avLst/>
          </a:prstGeom>
          <a:solidFill>
            <a:srgbClr val="8B4C8E"/>
          </a:solidFill>
          <a:ln w="38100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2400" b="1" dirty="0" err="1">
              <a:solidFill>
                <a:srgbClr val="FFC000"/>
              </a:solidFill>
            </a:endParaRPr>
          </a:p>
        </p:txBody>
      </p:sp>
      <p:sp>
        <p:nvSpPr>
          <p:cNvPr id="30" name="Ellipszis 10"/>
          <p:cNvSpPr/>
          <p:nvPr/>
        </p:nvSpPr>
        <p:spPr>
          <a:xfrm>
            <a:off x="1427220" y="3016512"/>
            <a:ext cx="54000" cy="54000"/>
          </a:xfrm>
          <a:prstGeom prst="ellipse">
            <a:avLst/>
          </a:prstGeom>
          <a:solidFill>
            <a:srgbClr val="8B4C8E"/>
          </a:solidFill>
          <a:ln w="38100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2400" b="1" dirty="0" err="1">
              <a:solidFill>
                <a:srgbClr val="FFC000"/>
              </a:solidFill>
            </a:endParaRPr>
          </a:p>
        </p:txBody>
      </p:sp>
      <p:sp>
        <p:nvSpPr>
          <p:cNvPr id="31" name="Ellipszis 12"/>
          <p:cNvSpPr/>
          <p:nvPr/>
        </p:nvSpPr>
        <p:spPr>
          <a:xfrm>
            <a:off x="1150726" y="4326708"/>
            <a:ext cx="54000" cy="54000"/>
          </a:xfrm>
          <a:prstGeom prst="ellipse">
            <a:avLst/>
          </a:prstGeom>
          <a:solidFill>
            <a:srgbClr val="8B4C8E"/>
          </a:solidFill>
          <a:ln w="38100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2400" b="1" dirty="0" err="1">
              <a:solidFill>
                <a:srgbClr val="FFC000"/>
              </a:solidFill>
            </a:endParaRPr>
          </a:p>
        </p:txBody>
      </p:sp>
      <p:sp>
        <p:nvSpPr>
          <p:cNvPr id="32" name="Ellipszis 12"/>
          <p:cNvSpPr/>
          <p:nvPr/>
        </p:nvSpPr>
        <p:spPr>
          <a:xfrm>
            <a:off x="1291227" y="4227516"/>
            <a:ext cx="54000" cy="54000"/>
          </a:xfrm>
          <a:prstGeom prst="ellipse">
            <a:avLst/>
          </a:prstGeom>
          <a:solidFill>
            <a:srgbClr val="8B4C8E"/>
          </a:solidFill>
          <a:ln w="38100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2400" b="1" dirty="0" err="1">
              <a:solidFill>
                <a:srgbClr val="FFC000"/>
              </a:solidFill>
            </a:endParaRPr>
          </a:p>
        </p:txBody>
      </p:sp>
      <p:sp>
        <p:nvSpPr>
          <p:cNvPr id="33" name="Ellipszis 12"/>
          <p:cNvSpPr/>
          <p:nvPr/>
        </p:nvSpPr>
        <p:spPr>
          <a:xfrm>
            <a:off x="1408127" y="4293769"/>
            <a:ext cx="54000" cy="54000"/>
          </a:xfrm>
          <a:prstGeom prst="ellipse">
            <a:avLst/>
          </a:prstGeom>
          <a:solidFill>
            <a:srgbClr val="8B4C8E"/>
          </a:solidFill>
          <a:ln w="38100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2400" b="1" dirty="0" err="1">
              <a:solidFill>
                <a:srgbClr val="FFC000"/>
              </a:solidFill>
            </a:endParaRPr>
          </a:p>
        </p:txBody>
      </p:sp>
      <p:sp>
        <p:nvSpPr>
          <p:cNvPr id="34" name="Ellipszis 12"/>
          <p:cNvSpPr/>
          <p:nvPr/>
        </p:nvSpPr>
        <p:spPr>
          <a:xfrm>
            <a:off x="1412890" y="4438001"/>
            <a:ext cx="54000" cy="54000"/>
          </a:xfrm>
          <a:prstGeom prst="ellipse">
            <a:avLst/>
          </a:prstGeom>
          <a:solidFill>
            <a:srgbClr val="8B4C8E"/>
          </a:solidFill>
          <a:ln w="38100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2400" b="1" dirty="0" err="1">
              <a:solidFill>
                <a:srgbClr val="FFC000"/>
              </a:solidFill>
            </a:endParaRPr>
          </a:p>
        </p:txBody>
      </p:sp>
      <p:sp>
        <p:nvSpPr>
          <p:cNvPr id="35" name="Ellipszis 12"/>
          <p:cNvSpPr/>
          <p:nvPr/>
        </p:nvSpPr>
        <p:spPr>
          <a:xfrm>
            <a:off x="2866978" y="4293755"/>
            <a:ext cx="54000" cy="54000"/>
          </a:xfrm>
          <a:prstGeom prst="ellipse">
            <a:avLst/>
          </a:prstGeom>
          <a:solidFill>
            <a:srgbClr val="8B4C8E"/>
          </a:solidFill>
          <a:ln w="38100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2400" b="1" dirty="0" err="1">
              <a:solidFill>
                <a:srgbClr val="FFC000"/>
              </a:solidFill>
            </a:endParaRPr>
          </a:p>
        </p:txBody>
      </p:sp>
      <p:sp>
        <p:nvSpPr>
          <p:cNvPr id="36" name="Ellipszis 12"/>
          <p:cNvSpPr/>
          <p:nvPr/>
        </p:nvSpPr>
        <p:spPr>
          <a:xfrm>
            <a:off x="2866978" y="4428462"/>
            <a:ext cx="54000" cy="54000"/>
          </a:xfrm>
          <a:prstGeom prst="ellipse">
            <a:avLst/>
          </a:prstGeom>
          <a:solidFill>
            <a:srgbClr val="8B4C8E"/>
          </a:solidFill>
          <a:ln w="38100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2400" b="1" dirty="0" err="1">
              <a:solidFill>
                <a:srgbClr val="FFC000"/>
              </a:solidFill>
            </a:endParaRPr>
          </a:p>
        </p:txBody>
      </p:sp>
      <p:sp>
        <p:nvSpPr>
          <p:cNvPr id="37" name="Ellipszis 7"/>
          <p:cNvSpPr/>
          <p:nvPr/>
        </p:nvSpPr>
        <p:spPr>
          <a:xfrm>
            <a:off x="3073375" y="2885420"/>
            <a:ext cx="54000" cy="54000"/>
          </a:xfrm>
          <a:prstGeom prst="ellipse">
            <a:avLst/>
          </a:prstGeom>
          <a:solidFill>
            <a:srgbClr val="8B4C8E"/>
          </a:solidFill>
          <a:ln w="38100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2400" b="1" dirty="0" err="1">
              <a:solidFill>
                <a:srgbClr val="FFC000"/>
              </a:solidFill>
            </a:endParaRPr>
          </a:p>
        </p:txBody>
      </p:sp>
      <p:sp>
        <p:nvSpPr>
          <p:cNvPr id="38" name="Ellipszis 11"/>
          <p:cNvSpPr/>
          <p:nvPr/>
        </p:nvSpPr>
        <p:spPr>
          <a:xfrm>
            <a:off x="3086100" y="1724708"/>
            <a:ext cx="54000" cy="54000"/>
          </a:xfrm>
          <a:prstGeom prst="ellipse">
            <a:avLst/>
          </a:prstGeom>
          <a:solidFill>
            <a:srgbClr val="8B4C8E"/>
          </a:solidFill>
          <a:ln w="38100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2400" b="1" dirty="0" err="1">
              <a:solidFill>
                <a:srgbClr val="FFC000"/>
              </a:solidFill>
            </a:endParaRPr>
          </a:p>
        </p:txBody>
      </p:sp>
      <p:sp>
        <p:nvSpPr>
          <p:cNvPr id="39" name="Ellipszis 11"/>
          <p:cNvSpPr/>
          <p:nvPr/>
        </p:nvSpPr>
        <p:spPr>
          <a:xfrm>
            <a:off x="3130139" y="1639104"/>
            <a:ext cx="54000" cy="54000"/>
          </a:xfrm>
          <a:prstGeom prst="ellipse">
            <a:avLst/>
          </a:prstGeom>
          <a:solidFill>
            <a:srgbClr val="8B4C8E"/>
          </a:solidFill>
          <a:ln w="38100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2400" b="1" dirty="0" err="1">
              <a:solidFill>
                <a:srgbClr val="FFC000"/>
              </a:solidFill>
            </a:endParaRPr>
          </a:p>
        </p:txBody>
      </p:sp>
      <p:sp>
        <p:nvSpPr>
          <p:cNvPr id="40" name="Ellipszis 5"/>
          <p:cNvSpPr/>
          <p:nvPr/>
        </p:nvSpPr>
        <p:spPr>
          <a:xfrm>
            <a:off x="4635558" y="2854343"/>
            <a:ext cx="54000" cy="54000"/>
          </a:xfrm>
          <a:prstGeom prst="ellipse">
            <a:avLst/>
          </a:prstGeom>
          <a:solidFill>
            <a:srgbClr val="8B4C8E"/>
          </a:solidFill>
          <a:ln w="38100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2400" b="1" dirty="0" err="1">
              <a:solidFill>
                <a:srgbClr val="FFC000"/>
              </a:solidFill>
            </a:endParaRPr>
          </a:p>
        </p:txBody>
      </p:sp>
      <p:sp>
        <p:nvSpPr>
          <p:cNvPr id="41" name="Ellipszis 5"/>
          <p:cNvSpPr/>
          <p:nvPr/>
        </p:nvSpPr>
        <p:spPr>
          <a:xfrm>
            <a:off x="4632218" y="3143966"/>
            <a:ext cx="54000" cy="54000"/>
          </a:xfrm>
          <a:prstGeom prst="ellipse">
            <a:avLst/>
          </a:prstGeom>
          <a:solidFill>
            <a:srgbClr val="8B4C8E"/>
          </a:solidFill>
          <a:ln w="38100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2400" b="1" dirty="0" err="1">
              <a:solidFill>
                <a:srgbClr val="FFC000"/>
              </a:solidFill>
            </a:endParaRPr>
          </a:p>
        </p:txBody>
      </p:sp>
      <p:sp>
        <p:nvSpPr>
          <p:cNvPr id="42" name="Ellipszis 5"/>
          <p:cNvSpPr/>
          <p:nvPr/>
        </p:nvSpPr>
        <p:spPr>
          <a:xfrm>
            <a:off x="4491278" y="2998589"/>
            <a:ext cx="54000" cy="54000"/>
          </a:xfrm>
          <a:prstGeom prst="ellipse">
            <a:avLst/>
          </a:prstGeom>
          <a:solidFill>
            <a:srgbClr val="8B4C8E"/>
          </a:solidFill>
          <a:ln w="38100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2400" b="1" dirty="0" err="1">
              <a:solidFill>
                <a:srgbClr val="FFC000"/>
              </a:solidFill>
            </a:endParaRPr>
          </a:p>
        </p:txBody>
      </p:sp>
      <p:sp>
        <p:nvSpPr>
          <p:cNvPr id="43" name="Ellipszis 7"/>
          <p:cNvSpPr/>
          <p:nvPr/>
        </p:nvSpPr>
        <p:spPr>
          <a:xfrm>
            <a:off x="3129755" y="3009244"/>
            <a:ext cx="54000" cy="54000"/>
          </a:xfrm>
          <a:prstGeom prst="ellipse">
            <a:avLst/>
          </a:prstGeom>
          <a:solidFill>
            <a:srgbClr val="8B4C8E"/>
          </a:solidFill>
          <a:ln w="38100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2400" b="1" dirty="0" err="1">
              <a:solidFill>
                <a:srgbClr val="FFC000"/>
              </a:solidFill>
            </a:endParaRPr>
          </a:p>
        </p:txBody>
      </p:sp>
      <p:sp>
        <p:nvSpPr>
          <p:cNvPr id="44" name="Ellipszis 7"/>
          <p:cNvSpPr/>
          <p:nvPr/>
        </p:nvSpPr>
        <p:spPr>
          <a:xfrm>
            <a:off x="2879700" y="3079070"/>
            <a:ext cx="54000" cy="54000"/>
          </a:xfrm>
          <a:prstGeom prst="ellipse">
            <a:avLst/>
          </a:prstGeom>
          <a:solidFill>
            <a:srgbClr val="8B4C8E"/>
          </a:solidFill>
          <a:ln w="38100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2400" b="1" dirty="0" err="1">
              <a:solidFill>
                <a:srgbClr val="FFC000"/>
              </a:solidFill>
            </a:endParaRPr>
          </a:p>
        </p:txBody>
      </p:sp>
      <p:sp>
        <p:nvSpPr>
          <p:cNvPr id="45" name="Ellipszis 7"/>
          <p:cNvSpPr/>
          <p:nvPr/>
        </p:nvSpPr>
        <p:spPr>
          <a:xfrm>
            <a:off x="2969128" y="3137020"/>
            <a:ext cx="54000" cy="54000"/>
          </a:xfrm>
          <a:prstGeom prst="ellipse">
            <a:avLst/>
          </a:prstGeom>
          <a:solidFill>
            <a:srgbClr val="8B4C8E"/>
          </a:solidFill>
          <a:ln w="38100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2400" b="1" dirty="0" err="1">
              <a:solidFill>
                <a:srgbClr val="FFC000"/>
              </a:solidFill>
            </a:endParaRPr>
          </a:p>
        </p:txBody>
      </p:sp>
      <p:sp>
        <p:nvSpPr>
          <p:cNvPr id="46" name="Ellipszis 28"/>
          <p:cNvSpPr/>
          <p:nvPr/>
        </p:nvSpPr>
        <p:spPr>
          <a:xfrm>
            <a:off x="1143000" y="2855474"/>
            <a:ext cx="345917" cy="342492"/>
          </a:xfrm>
          <a:prstGeom prst="ellipse">
            <a:avLst/>
          </a:prstGeom>
          <a:solidFill>
            <a:schemeClr val="bg1"/>
          </a:solidFill>
          <a:ln w="28575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hu-HU" sz="40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</a:t>
            </a:r>
            <a:endParaRPr lang="hu-HU" sz="4000" b="1" dirty="0">
              <a:solidFill>
                <a:schemeClr val="tx1"/>
              </a:solidFill>
            </a:endParaRPr>
          </a:p>
        </p:txBody>
      </p:sp>
      <p:sp>
        <p:nvSpPr>
          <p:cNvPr id="47" name="Ellipszis 29"/>
          <p:cNvSpPr/>
          <p:nvPr/>
        </p:nvSpPr>
        <p:spPr>
          <a:xfrm>
            <a:off x="2842262" y="4230216"/>
            <a:ext cx="345917" cy="342492"/>
          </a:xfrm>
          <a:prstGeom prst="ellipse">
            <a:avLst/>
          </a:prstGeom>
          <a:solidFill>
            <a:schemeClr val="bg1"/>
          </a:solidFill>
          <a:ln w="28575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hu-HU" sz="40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</a:t>
            </a:r>
            <a:endParaRPr lang="hu-HU" sz="4000" b="1" dirty="0">
              <a:solidFill>
                <a:schemeClr val="tx1"/>
              </a:solidFill>
            </a:endParaRPr>
          </a:p>
        </p:txBody>
      </p:sp>
      <p:sp>
        <p:nvSpPr>
          <p:cNvPr id="48" name="Ellipszis 30"/>
          <p:cNvSpPr/>
          <p:nvPr/>
        </p:nvSpPr>
        <p:spPr>
          <a:xfrm>
            <a:off x="4489600" y="2855474"/>
            <a:ext cx="345917" cy="342492"/>
          </a:xfrm>
          <a:prstGeom prst="ellipse">
            <a:avLst/>
          </a:prstGeom>
          <a:solidFill>
            <a:schemeClr val="bg1"/>
          </a:solidFill>
          <a:ln w="28575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hu-HU" sz="40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</a:t>
            </a:r>
            <a:endParaRPr lang="hu-HU" sz="4000" b="1" dirty="0">
              <a:solidFill>
                <a:schemeClr val="tx1"/>
              </a:solidFill>
            </a:endParaRPr>
          </a:p>
        </p:txBody>
      </p:sp>
      <p:sp>
        <p:nvSpPr>
          <p:cNvPr id="49" name="Ellipszis 31"/>
          <p:cNvSpPr/>
          <p:nvPr/>
        </p:nvSpPr>
        <p:spPr>
          <a:xfrm>
            <a:off x="2842262" y="2855474"/>
            <a:ext cx="345917" cy="342492"/>
          </a:xfrm>
          <a:prstGeom prst="ellipse">
            <a:avLst/>
          </a:prstGeom>
          <a:solidFill>
            <a:schemeClr val="bg1"/>
          </a:solidFill>
          <a:ln w="28575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hu-HU" sz="40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</a:t>
            </a:r>
            <a:endParaRPr lang="hu-HU" sz="4000" b="1" dirty="0">
              <a:solidFill>
                <a:schemeClr val="tx1"/>
              </a:solidFill>
            </a:endParaRPr>
          </a:p>
        </p:txBody>
      </p:sp>
      <p:sp>
        <p:nvSpPr>
          <p:cNvPr id="50" name="Ellipszis 34"/>
          <p:cNvSpPr/>
          <p:nvPr/>
        </p:nvSpPr>
        <p:spPr>
          <a:xfrm>
            <a:off x="1143000" y="1494858"/>
            <a:ext cx="345917" cy="342492"/>
          </a:xfrm>
          <a:prstGeom prst="ellipse">
            <a:avLst/>
          </a:prstGeom>
          <a:solidFill>
            <a:schemeClr val="bg1"/>
          </a:solidFill>
          <a:ln w="28575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hu-HU" sz="40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</a:t>
            </a:r>
            <a:endParaRPr lang="hu-HU" sz="4000" b="1" dirty="0">
              <a:solidFill>
                <a:schemeClr val="tx1"/>
              </a:solidFill>
            </a:endParaRPr>
          </a:p>
        </p:txBody>
      </p:sp>
      <p:sp>
        <p:nvSpPr>
          <p:cNvPr id="51" name="Ellipszis 35"/>
          <p:cNvSpPr/>
          <p:nvPr/>
        </p:nvSpPr>
        <p:spPr>
          <a:xfrm>
            <a:off x="2842262" y="1494858"/>
            <a:ext cx="345917" cy="342492"/>
          </a:xfrm>
          <a:prstGeom prst="ellipse">
            <a:avLst/>
          </a:prstGeom>
          <a:solidFill>
            <a:schemeClr val="bg1"/>
          </a:solidFill>
          <a:ln w="28575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hu-HU" sz="40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</a:t>
            </a:r>
            <a:endParaRPr lang="hu-HU" sz="4000" b="1" dirty="0">
              <a:solidFill>
                <a:schemeClr val="tx1"/>
              </a:solidFill>
            </a:endParaRPr>
          </a:p>
        </p:txBody>
      </p:sp>
      <p:sp>
        <p:nvSpPr>
          <p:cNvPr id="52" name="Ellipszis 36"/>
          <p:cNvSpPr/>
          <p:nvPr/>
        </p:nvSpPr>
        <p:spPr>
          <a:xfrm>
            <a:off x="1143000" y="4230216"/>
            <a:ext cx="345917" cy="342492"/>
          </a:xfrm>
          <a:prstGeom prst="ellipse">
            <a:avLst/>
          </a:prstGeom>
          <a:solidFill>
            <a:schemeClr val="bg1"/>
          </a:solidFill>
          <a:ln w="28575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hu-HU" sz="40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</a:t>
            </a:r>
            <a:endParaRPr lang="hu-HU" sz="4000" b="1" dirty="0">
              <a:solidFill>
                <a:schemeClr val="tx1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71500" y="1181100"/>
            <a:ext cx="3898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1</a:t>
            </a:r>
            <a:endParaRPr lang="en-US" sz="2800" dirty="0">
              <a:solidFill>
                <a:schemeClr val="accent3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71500" y="2862560"/>
            <a:ext cx="3898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4</a:t>
            </a:r>
            <a:endParaRPr lang="en-US" sz="2800" dirty="0">
              <a:solidFill>
                <a:schemeClr val="accent3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71500" y="4347755"/>
            <a:ext cx="3898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3</a:t>
            </a:r>
            <a:endParaRPr lang="en-US" sz="2800" dirty="0">
              <a:solidFill>
                <a:schemeClr val="accent3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3218599" y="1181100"/>
            <a:ext cx="3898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2</a:t>
            </a:r>
            <a:endParaRPr lang="en-US" sz="2800" dirty="0">
              <a:solidFill>
                <a:schemeClr val="accent3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3218599" y="2862560"/>
            <a:ext cx="3898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7</a:t>
            </a:r>
            <a:endParaRPr lang="en-US" sz="2800" dirty="0">
              <a:solidFill>
                <a:schemeClr val="accent3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3218599" y="4347755"/>
            <a:ext cx="3898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6</a:t>
            </a:r>
            <a:endParaRPr lang="en-US" sz="2800" dirty="0">
              <a:solidFill>
                <a:schemeClr val="accent3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4860343" y="2862560"/>
            <a:ext cx="3898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5</a:t>
            </a:r>
            <a:endParaRPr lang="en-US" sz="2800" dirty="0">
              <a:solidFill>
                <a:schemeClr val="accent3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6" name="Táblázat 165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4838700" y="3703320"/>
              <a:ext cx="2926080" cy="29260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6576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en-GB" sz="2400" b="1" i="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𝐀</m:t>
                                </m:r>
                              </m:oMath>
                            </m:oMathPara>
                          </a14:m>
                          <a:endParaRPr lang="en-GB" sz="2400" b="1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0" marR="0" marT="0" marB="0" anchor="ctr">
                        <a:lnL>
                          <a:noFill/>
                        </a:lnL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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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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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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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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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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 smtClean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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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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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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6" name="Táblázat 16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61641028"/>
                  </p:ext>
                </p:extLst>
              </p:nvPr>
            </p:nvGraphicFramePr>
            <p:xfrm>
              <a:off x="4838700" y="3703320"/>
              <a:ext cx="2926080" cy="29260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6576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>
                          <a:noFill/>
                        </a:lnL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2"/>
                          <a:stretch>
                            <a:fillRect t="-26667" r="-711667" b="-75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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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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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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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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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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 smtClean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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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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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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7" name="Táblázat 165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6720631" y="934502"/>
              <a:ext cx="3819208" cy="29260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893128">
                      <a:extLst>
                        <a:ext uri="{9D8B030D-6E8A-4147-A177-3AD203B41FA5}">
                          <a16:colId xmlns:a16="http://schemas.microsoft.com/office/drawing/2014/main" val="719204982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</a:tblGrid>
                  <a:tr h="365760">
                    <a:tc gridSpan="2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sz="2400" b="0" i="0" baseline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diag</m:t>
                              </m:r>
                              <m:d>
                                <m:dPr>
                                  <m:ctrlPr>
                                    <a:rPr lang="en-US" sz="2400" b="0" i="1" baseline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1" i="0" baseline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𝐥𝐚𝐛</m:t>
                                  </m:r>
                                </m:e>
                              </m:d>
                            </m:oMath>
                          </a14:m>
                          <a:r>
                            <a:rPr lang="en-GB" sz="2400" b="0" i="0" baseline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</a:t>
                          </a:r>
                          <a:endParaRPr lang="en-GB" sz="2400" b="0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0" marR="0" marT="0" marB="0" anchor="ctr"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>
                          <a:noFill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GB" sz="2400" b="1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0" marR="0" marT="0" marB="0" anchor="ctr">
                        <a:lnL>
                          <a:noFill/>
                        </a:lnL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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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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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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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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>
                          <a:noFill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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>
                          <a:noFill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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hu-HU" sz="1800" b="1" dirty="0" smtClean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2</a:t>
                          </a:r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>
                          <a:noFill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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3</a:t>
                          </a:r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>
                          <a:noFill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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4</a:t>
                          </a:r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>
                          <a:noFill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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5</a:t>
                          </a:r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>
                          <a:noFill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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6</a:t>
                          </a:r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>
                          <a:noFill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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7</a:t>
                          </a:r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7" name="Táblázat 16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69954206"/>
                  </p:ext>
                </p:extLst>
              </p:nvPr>
            </p:nvGraphicFramePr>
            <p:xfrm>
              <a:off x="6720631" y="934502"/>
              <a:ext cx="3819208" cy="29260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893128">
                      <a:extLst>
                        <a:ext uri="{9D8B030D-6E8A-4147-A177-3AD203B41FA5}">
                          <a16:colId xmlns:a16="http://schemas.microsoft.com/office/drawing/2014/main" val="719204982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</a:tblGrid>
                  <a:tr h="365760"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>
                          <a:noFill/>
                        </a:lnB>
                        <a:blipFill>
                          <a:blip r:embed="rId3"/>
                          <a:stretch>
                            <a:fillRect t="-26667" r="-206280" b="-750000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GB" sz="2400" b="1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0" marR="0" marT="0" marB="0" anchor="ctr">
                        <a:lnL>
                          <a:noFill/>
                        </a:lnL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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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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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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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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>
                          <a:noFill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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>
                          <a:noFill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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hu-HU" sz="1800" b="1" dirty="0" smtClean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2</a:t>
                          </a:r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>
                          <a:noFill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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3</a:t>
                          </a:r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>
                          <a:noFill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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4</a:t>
                          </a:r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>
                          <a:noFill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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5</a:t>
                          </a:r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>
                          <a:noFill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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6</a:t>
                          </a:r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>
                          <a:noFill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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7</a:t>
                          </a:r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Fallback>
      </mc:AlternateContent>
      <p:graphicFrame>
        <p:nvGraphicFramePr>
          <p:cNvPr id="58" name="Táblázat 165"/>
          <p:cNvGraphicFramePr>
            <a:graphicFrameLocks noGrp="1"/>
          </p:cNvGraphicFramePr>
          <p:nvPr>
            <p:extLst/>
          </p:nvPr>
        </p:nvGraphicFramePr>
        <p:xfrm>
          <a:off x="7993880" y="4059163"/>
          <a:ext cx="2560320" cy="25603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5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ctr"/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Wingdings" panose="05000000000000000000" pitchFamily="2" charset="2"/>
                        </a:rPr>
                        <a:t>2</a:t>
                      </a:r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Wingdings" panose="05000000000000000000" pitchFamily="2" charset="2"/>
                        </a:rPr>
                        <a:t>4</a:t>
                      </a:r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Wingdings" panose="05000000000000000000" pitchFamily="2" charset="2"/>
                        </a:rPr>
                        <a:t>1</a:t>
                      </a:r>
                      <a:endParaRPr lang="hu-HU" sz="1800" b="1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Wingdings" panose="05000000000000000000" pitchFamily="2" charset="2"/>
                        </a:rPr>
                        <a:t>5</a:t>
                      </a:r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Wingdings" panose="05000000000000000000" pitchFamily="2" charset="2"/>
                        </a:rPr>
                        <a:t>7</a:t>
                      </a:r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Wingdings" panose="05000000000000000000" pitchFamily="2" charset="2"/>
                        </a:rPr>
                        <a:t>4</a:t>
                      </a:r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Wingdings" panose="05000000000000000000" pitchFamily="2" charset="2"/>
                        </a:rPr>
                        <a:t>6</a:t>
                      </a:r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Wingdings" panose="05000000000000000000" pitchFamily="2" charset="2"/>
                        </a:rPr>
                        <a:t>7</a:t>
                      </a:r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Wingdings" panose="05000000000000000000" pitchFamily="2" charset="2"/>
                        </a:rPr>
                        <a:t>1</a:t>
                      </a:r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Wingdings" panose="05000000000000000000" pitchFamily="2" charset="2"/>
                        </a:rPr>
                        <a:t>3</a:t>
                      </a:r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Wingdings" panose="05000000000000000000" pitchFamily="2" charset="2"/>
                        </a:rPr>
                        <a:t>7</a:t>
                      </a:r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Wingdings" panose="05000000000000000000" pitchFamily="2" charset="2"/>
                        </a:rPr>
                        <a:t>2</a:t>
                      </a:r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Wingdings" panose="05000000000000000000" pitchFamily="2" charset="2"/>
                        </a:rPr>
                        <a:t>6</a:t>
                      </a:r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Wingdings" panose="05000000000000000000" pitchFamily="2" charset="2"/>
                        </a:rPr>
                        <a:t>7</a:t>
                      </a:r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Wingdings" panose="05000000000000000000" pitchFamily="2" charset="2"/>
                        </a:rPr>
                        <a:t>3</a:t>
                      </a:r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Wingdings" panose="05000000000000000000" pitchFamily="2" charset="2"/>
                        </a:rPr>
                        <a:t>5</a:t>
                      </a:r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Wingdings" panose="05000000000000000000" pitchFamily="2" charset="2"/>
                        </a:rPr>
                        <a:t>2</a:t>
                      </a:r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Wingdings" panose="05000000000000000000" pitchFamily="2" charset="2"/>
                        </a:rPr>
                        <a:t>3</a:t>
                      </a:r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Wingdings" panose="05000000000000000000" pitchFamily="2" charset="2"/>
                        </a:rPr>
                        <a:t>4</a:t>
                      </a:r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Wingdings" panose="05000000000000000000" pitchFamily="2" charset="2"/>
                        </a:rPr>
                        <a:t>5</a:t>
                      </a:r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11483839" y="4069080"/>
          <a:ext cx="365760" cy="25603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5760">
                  <a:extLst>
                    <a:ext uri="{9D8B030D-6E8A-4147-A177-3AD203B41FA5}">
                      <a16:colId xmlns:a16="http://schemas.microsoft.com/office/drawing/2014/main" val="1796725486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348141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Wingdings" panose="05000000000000000000" pitchFamily="2" charset="2"/>
                        </a:rPr>
                        <a:t>1</a:t>
                      </a:r>
                      <a:endParaRPr lang="hu-HU" sz="1800" b="1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46327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</a:t>
                      </a:r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299481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Wingdings" panose="05000000000000000000" pitchFamily="2" charset="2"/>
                        </a:rPr>
                        <a:t>1</a:t>
                      </a:r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052191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457988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</a:t>
                      </a:r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4467649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1765537"/>
                  </a:ext>
                </a:extLst>
              </a:tr>
            </a:tbl>
          </a:graphicData>
        </a:graphic>
      </p:graphicFrame>
      <p:sp>
        <p:nvSpPr>
          <p:cNvPr id="60" name="Jobbra nyíl 4"/>
          <p:cNvSpPr/>
          <p:nvPr/>
        </p:nvSpPr>
        <p:spPr>
          <a:xfrm>
            <a:off x="10790420" y="5199441"/>
            <a:ext cx="437411" cy="279763"/>
          </a:xfrm>
          <a:prstGeom prst="rightArrow">
            <a:avLst/>
          </a:prstGeom>
          <a:noFill/>
          <a:ln w="38100">
            <a:solidFill>
              <a:schemeClr val="accent1"/>
            </a:solidFill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 err="1">
              <a:solidFill>
                <a:schemeClr val="tx2"/>
              </a:solidFill>
              <a:latin typeface="Open Sans SemiBold" panose="020B0706030804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14101" y="4476932"/>
            <a:ext cx="8098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min.</a:t>
            </a:r>
            <a:br>
              <a:rPr lang="en-US" dirty="0" smtClean="0"/>
            </a:br>
            <a:r>
              <a:rPr lang="en-US" dirty="0" smtClean="0"/>
              <a:t>mode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1242020" y="3597498"/>
                <a:ext cx="80021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𝐥𝐚𝐛</m:t>
                      </m:r>
                      <m:r>
                        <a:rPr lang="en-US" sz="24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42020" y="3597498"/>
                <a:ext cx="800219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TextBox 67"/>
          <p:cNvSpPr txBox="1"/>
          <p:nvPr/>
        </p:nvSpPr>
        <p:spPr>
          <a:xfrm>
            <a:off x="219801" y="5715000"/>
            <a:ext cx="1141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step: 1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53896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CDLP </a:t>
            </a:r>
            <a:r>
              <a:rPr lang="en-US" dirty="0" smtClean="0"/>
              <a:t>Example</a:t>
            </a:r>
            <a:endParaRPr lang="hu-HU" dirty="0"/>
          </a:p>
        </p:txBody>
      </p:sp>
      <p:cxnSp>
        <p:nvCxnSpPr>
          <p:cNvPr id="5" name="Görbe összekötő 49"/>
          <p:cNvCxnSpPr>
            <a:stCxn id="24" idx="0"/>
            <a:endCxn id="51" idx="1"/>
          </p:cNvCxnSpPr>
          <p:nvPr/>
        </p:nvCxnSpPr>
        <p:spPr>
          <a:xfrm rot="16200000" flipH="1">
            <a:off x="2110151" y="762246"/>
            <a:ext cx="40500" cy="1525038"/>
          </a:xfrm>
          <a:prstGeom prst="curvedConnector3">
            <a:avLst>
              <a:gd name="adj1" fmla="val -588289"/>
            </a:avLst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örbe összekötő 58"/>
          <p:cNvCxnSpPr>
            <a:stCxn id="38" idx="6"/>
            <a:endCxn id="37" idx="6"/>
          </p:cNvCxnSpPr>
          <p:nvPr/>
        </p:nvCxnSpPr>
        <p:spPr>
          <a:xfrm flipH="1">
            <a:off x="3127375" y="1751708"/>
            <a:ext cx="12725" cy="1160712"/>
          </a:xfrm>
          <a:prstGeom prst="curvedConnector3">
            <a:avLst>
              <a:gd name="adj1" fmla="val -1297446"/>
            </a:avLst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örbe összekötő 61"/>
          <p:cNvCxnSpPr>
            <a:stCxn id="39" idx="6"/>
            <a:endCxn id="40" idx="0"/>
          </p:cNvCxnSpPr>
          <p:nvPr/>
        </p:nvCxnSpPr>
        <p:spPr>
          <a:xfrm>
            <a:off x="3184139" y="1666104"/>
            <a:ext cx="1478419" cy="1188239"/>
          </a:xfrm>
          <a:prstGeom prst="curvedConnector2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örbe összekötő 64"/>
          <p:cNvCxnSpPr>
            <a:stCxn id="41" idx="4"/>
            <a:endCxn id="47" idx="6"/>
          </p:cNvCxnSpPr>
          <p:nvPr/>
        </p:nvCxnSpPr>
        <p:spPr>
          <a:xfrm rot="5400000">
            <a:off x="3321951" y="3064195"/>
            <a:ext cx="1203496" cy="1471039"/>
          </a:xfrm>
          <a:prstGeom prst="curvedConnector2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örbe összekötő 67"/>
          <p:cNvCxnSpPr>
            <a:stCxn id="36" idx="3"/>
            <a:endCxn id="34" idx="5"/>
          </p:cNvCxnSpPr>
          <p:nvPr/>
        </p:nvCxnSpPr>
        <p:spPr>
          <a:xfrm rot="5400000">
            <a:off x="2162165" y="3771371"/>
            <a:ext cx="9539" cy="1415904"/>
          </a:xfrm>
          <a:prstGeom prst="curvedConnector3">
            <a:avLst>
              <a:gd name="adj1" fmla="val 2579379"/>
            </a:avLst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örbe összekötő 74"/>
          <p:cNvCxnSpPr>
            <a:stCxn id="44" idx="3"/>
            <a:endCxn id="30" idx="5"/>
          </p:cNvCxnSpPr>
          <p:nvPr/>
        </p:nvCxnSpPr>
        <p:spPr>
          <a:xfrm rot="5400000" flipH="1">
            <a:off x="2149181" y="2386735"/>
            <a:ext cx="62558" cy="1414296"/>
          </a:xfrm>
          <a:prstGeom prst="curvedConnector3">
            <a:avLst>
              <a:gd name="adj1" fmla="val -378062"/>
            </a:avLst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örbe összekötő 78"/>
          <p:cNvCxnSpPr>
            <a:stCxn id="45" idx="4"/>
            <a:endCxn id="32" idx="0"/>
          </p:cNvCxnSpPr>
          <p:nvPr/>
        </p:nvCxnSpPr>
        <p:spPr>
          <a:xfrm rot="5400000">
            <a:off x="1638930" y="2870318"/>
            <a:ext cx="1036496" cy="1677901"/>
          </a:xfrm>
          <a:prstGeom prst="curvedConnector3">
            <a:avLst>
              <a:gd name="adj1" fmla="val 50000"/>
            </a:avLst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örbe összekötő 82"/>
          <p:cNvCxnSpPr>
            <a:stCxn id="43" idx="7"/>
            <a:endCxn id="42" idx="1"/>
          </p:cNvCxnSpPr>
          <p:nvPr/>
        </p:nvCxnSpPr>
        <p:spPr>
          <a:xfrm rot="5400000" flipH="1" flipV="1">
            <a:off x="3832189" y="2350156"/>
            <a:ext cx="10655" cy="1323339"/>
          </a:xfrm>
          <a:prstGeom prst="curvedConnector3">
            <a:avLst>
              <a:gd name="adj1" fmla="val 2051506"/>
            </a:avLst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örbe összekötő 86"/>
          <p:cNvCxnSpPr>
            <a:stCxn id="27" idx="2"/>
            <a:endCxn id="25" idx="2"/>
          </p:cNvCxnSpPr>
          <p:nvPr/>
        </p:nvCxnSpPr>
        <p:spPr>
          <a:xfrm rot="10800000">
            <a:off x="1152454" y="1697867"/>
            <a:ext cx="5557" cy="1264268"/>
          </a:xfrm>
          <a:prstGeom prst="curvedConnector3">
            <a:avLst>
              <a:gd name="adj1" fmla="val 6013496"/>
            </a:avLst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örbe összekötő 90"/>
          <p:cNvCxnSpPr>
            <a:stCxn id="29" idx="2"/>
            <a:endCxn id="31" idx="2"/>
          </p:cNvCxnSpPr>
          <p:nvPr/>
        </p:nvCxnSpPr>
        <p:spPr>
          <a:xfrm rot="10800000" flipV="1">
            <a:off x="1150726" y="3090892"/>
            <a:ext cx="13634" cy="1262816"/>
          </a:xfrm>
          <a:prstGeom prst="curvedConnector3">
            <a:avLst>
              <a:gd name="adj1" fmla="val 2428737"/>
            </a:avLst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llipszis 4"/>
          <p:cNvSpPr/>
          <p:nvPr/>
        </p:nvSpPr>
        <p:spPr>
          <a:xfrm>
            <a:off x="2988220" y="4374462"/>
            <a:ext cx="54000" cy="54000"/>
          </a:xfrm>
          <a:prstGeom prst="ellipse">
            <a:avLst/>
          </a:prstGeom>
          <a:solidFill>
            <a:srgbClr val="8B4C8E"/>
          </a:solidFill>
          <a:ln w="38100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2400" b="1" dirty="0" err="1">
              <a:solidFill>
                <a:srgbClr val="FFC000"/>
              </a:solidFill>
            </a:endParaRPr>
          </a:p>
        </p:txBody>
      </p:sp>
      <p:sp>
        <p:nvSpPr>
          <p:cNvPr id="18" name="Ellipszis 5"/>
          <p:cNvSpPr/>
          <p:nvPr/>
        </p:nvSpPr>
        <p:spPr>
          <a:xfrm>
            <a:off x="4635558" y="2999720"/>
            <a:ext cx="54000" cy="54000"/>
          </a:xfrm>
          <a:prstGeom prst="ellipse">
            <a:avLst/>
          </a:prstGeom>
          <a:solidFill>
            <a:srgbClr val="8B4C8E"/>
          </a:solidFill>
          <a:ln w="38100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2400" b="1" dirty="0" err="1">
              <a:solidFill>
                <a:srgbClr val="FFC000"/>
              </a:solidFill>
            </a:endParaRPr>
          </a:p>
        </p:txBody>
      </p:sp>
      <p:sp>
        <p:nvSpPr>
          <p:cNvPr id="19" name="Ellipszis 6"/>
          <p:cNvSpPr/>
          <p:nvPr/>
        </p:nvSpPr>
        <p:spPr>
          <a:xfrm>
            <a:off x="1288958" y="2999720"/>
            <a:ext cx="54000" cy="54000"/>
          </a:xfrm>
          <a:prstGeom prst="ellipse">
            <a:avLst/>
          </a:prstGeom>
          <a:solidFill>
            <a:srgbClr val="8B4C8E"/>
          </a:solidFill>
          <a:ln w="38100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2400" b="1" dirty="0" err="1">
              <a:solidFill>
                <a:srgbClr val="FFC000"/>
              </a:solidFill>
            </a:endParaRPr>
          </a:p>
        </p:txBody>
      </p:sp>
      <p:sp>
        <p:nvSpPr>
          <p:cNvPr id="20" name="Ellipszis 7"/>
          <p:cNvSpPr/>
          <p:nvPr/>
        </p:nvSpPr>
        <p:spPr>
          <a:xfrm>
            <a:off x="2988220" y="2999720"/>
            <a:ext cx="54000" cy="54000"/>
          </a:xfrm>
          <a:prstGeom prst="ellipse">
            <a:avLst/>
          </a:prstGeom>
          <a:solidFill>
            <a:srgbClr val="8B4C8E"/>
          </a:solidFill>
          <a:ln w="38100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2400" b="1" dirty="0" err="1">
              <a:solidFill>
                <a:srgbClr val="FFC000"/>
              </a:solidFill>
            </a:endParaRPr>
          </a:p>
        </p:txBody>
      </p:sp>
      <p:sp>
        <p:nvSpPr>
          <p:cNvPr id="21" name="Ellipszis 10"/>
          <p:cNvSpPr/>
          <p:nvPr/>
        </p:nvSpPr>
        <p:spPr>
          <a:xfrm>
            <a:off x="1288958" y="1639104"/>
            <a:ext cx="54000" cy="54000"/>
          </a:xfrm>
          <a:prstGeom prst="ellipse">
            <a:avLst/>
          </a:prstGeom>
          <a:solidFill>
            <a:srgbClr val="8B4C8E"/>
          </a:solidFill>
          <a:ln w="38100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2400" b="1" dirty="0" err="1">
              <a:solidFill>
                <a:srgbClr val="FFC000"/>
              </a:solidFill>
            </a:endParaRPr>
          </a:p>
        </p:txBody>
      </p:sp>
      <p:sp>
        <p:nvSpPr>
          <p:cNvPr id="22" name="Ellipszis 11"/>
          <p:cNvSpPr/>
          <p:nvPr/>
        </p:nvSpPr>
        <p:spPr>
          <a:xfrm>
            <a:off x="2988220" y="1639104"/>
            <a:ext cx="54000" cy="54000"/>
          </a:xfrm>
          <a:prstGeom prst="ellipse">
            <a:avLst/>
          </a:prstGeom>
          <a:solidFill>
            <a:srgbClr val="8B4C8E"/>
          </a:solidFill>
          <a:ln w="38100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2400" b="1" dirty="0" err="1">
              <a:solidFill>
                <a:srgbClr val="FFC000"/>
              </a:solidFill>
            </a:endParaRPr>
          </a:p>
        </p:txBody>
      </p:sp>
      <p:sp>
        <p:nvSpPr>
          <p:cNvPr id="23" name="Ellipszis 12"/>
          <p:cNvSpPr/>
          <p:nvPr/>
        </p:nvSpPr>
        <p:spPr>
          <a:xfrm>
            <a:off x="1288958" y="4374462"/>
            <a:ext cx="54000" cy="54000"/>
          </a:xfrm>
          <a:prstGeom prst="ellipse">
            <a:avLst/>
          </a:prstGeom>
          <a:solidFill>
            <a:srgbClr val="8B4C8E"/>
          </a:solidFill>
          <a:ln w="38100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2400" b="1" dirty="0" err="1">
              <a:solidFill>
                <a:srgbClr val="FFC000"/>
              </a:solidFill>
            </a:endParaRPr>
          </a:p>
        </p:txBody>
      </p:sp>
      <p:sp>
        <p:nvSpPr>
          <p:cNvPr id="24" name="Ellipszis 10"/>
          <p:cNvSpPr/>
          <p:nvPr/>
        </p:nvSpPr>
        <p:spPr>
          <a:xfrm>
            <a:off x="1340882" y="1504515"/>
            <a:ext cx="54000" cy="54000"/>
          </a:xfrm>
          <a:prstGeom prst="ellipse">
            <a:avLst/>
          </a:prstGeom>
          <a:solidFill>
            <a:srgbClr val="8B4C8E"/>
          </a:solidFill>
          <a:ln w="38100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2400" b="1" dirty="0" err="1">
              <a:solidFill>
                <a:srgbClr val="FFC000"/>
              </a:solidFill>
            </a:endParaRPr>
          </a:p>
        </p:txBody>
      </p:sp>
      <p:sp>
        <p:nvSpPr>
          <p:cNvPr id="25" name="Ellipszis 10"/>
          <p:cNvSpPr/>
          <p:nvPr/>
        </p:nvSpPr>
        <p:spPr>
          <a:xfrm>
            <a:off x="1152453" y="1670867"/>
            <a:ext cx="54000" cy="54000"/>
          </a:xfrm>
          <a:prstGeom prst="ellipse">
            <a:avLst/>
          </a:prstGeom>
          <a:solidFill>
            <a:srgbClr val="8B4C8E"/>
          </a:solidFill>
          <a:ln w="38100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2400" b="1" dirty="0" err="1">
              <a:solidFill>
                <a:srgbClr val="FFC000"/>
              </a:solidFill>
            </a:endParaRPr>
          </a:p>
        </p:txBody>
      </p:sp>
      <p:sp>
        <p:nvSpPr>
          <p:cNvPr id="26" name="Ellipszis 10"/>
          <p:cNvSpPr/>
          <p:nvPr/>
        </p:nvSpPr>
        <p:spPr>
          <a:xfrm>
            <a:off x="1425462" y="1676006"/>
            <a:ext cx="54000" cy="54000"/>
          </a:xfrm>
          <a:prstGeom prst="ellipse">
            <a:avLst/>
          </a:prstGeom>
          <a:solidFill>
            <a:srgbClr val="8B4C8E"/>
          </a:solidFill>
          <a:ln w="38100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2400" b="1" dirty="0" err="1">
              <a:solidFill>
                <a:srgbClr val="FFC000"/>
              </a:solidFill>
            </a:endParaRPr>
          </a:p>
        </p:txBody>
      </p:sp>
      <p:sp>
        <p:nvSpPr>
          <p:cNvPr id="27" name="Ellipszis 10"/>
          <p:cNvSpPr/>
          <p:nvPr/>
        </p:nvSpPr>
        <p:spPr>
          <a:xfrm>
            <a:off x="1158010" y="2935135"/>
            <a:ext cx="54000" cy="54000"/>
          </a:xfrm>
          <a:prstGeom prst="ellipse">
            <a:avLst/>
          </a:prstGeom>
          <a:solidFill>
            <a:srgbClr val="8B4C8E"/>
          </a:solidFill>
          <a:ln w="38100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2400" b="1" dirty="0" err="1">
              <a:solidFill>
                <a:srgbClr val="FFC000"/>
              </a:solidFill>
            </a:endParaRPr>
          </a:p>
        </p:txBody>
      </p:sp>
      <p:sp>
        <p:nvSpPr>
          <p:cNvPr id="28" name="Ellipszis 10"/>
          <p:cNvSpPr/>
          <p:nvPr/>
        </p:nvSpPr>
        <p:spPr>
          <a:xfrm>
            <a:off x="1418318" y="2935512"/>
            <a:ext cx="54000" cy="54000"/>
          </a:xfrm>
          <a:prstGeom prst="ellipse">
            <a:avLst/>
          </a:prstGeom>
          <a:solidFill>
            <a:srgbClr val="8B4C8E"/>
          </a:solidFill>
          <a:ln w="38100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2400" b="1" dirty="0" err="1">
              <a:solidFill>
                <a:srgbClr val="FFC000"/>
              </a:solidFill>
            </a:endParaRPr>
          </a:p>
        </p:txBody>
      </p:sp>
      <p:sp>
        <p:nvSpPr>
          <p:cNvPr id="29" name="Ellipszis 10"/>
          <p:cNvSpPr/>
          <p:nvPr/>
        </p:nvSpPr>
        <p:spPr>
          <a:xfrm>
            <a:off x="1164360" y="3063892"/>
            <a:ext cx="54000" cy="54000"/>
          </a:xfrm>
          <a:prstGeom prst="ellipse">
            <a:avLst/>
          </a:prstGeom>
          <a:solidFill>
            <a:srgbClr val="8B4C8E"/>
          </a:solidFill>
          <a:ln w="38100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2400" b="1" dirty="0" err="1">
              <a:solidFill>
                <a:srgbClr val="FFC000"/>
              </a:solidFill>
            </a:endParaRPr>
          </a:p>
        </p:txBody>
      </p:sp>
      <p:sp>
        <p:nvSpPr>
          <p:cNvPr id="30" name="Ellipszis 10"/>
          <p:cNvSpPr/>
          <p:nvPr/>
        </p:nvSpPr>
        <p:spPr>
          <a:xfrm>
            <a:off x="1427220" y="3016512"/>
            <a:ext cx="54000" cy="54000"/>
          </a:xfrm>
          <a:prstGeom prst="ellipse">
            <a:avLst/>
          </a:prstGeom>
          <a:solidFill>
            <a:srgbClr val="8B4C8E"/>
          </a:solidFill>
          <a:ln w="38100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2400" b="1" dirty="0" err="1">
              <a:solidFill>
                <a:srgbClr val="FFC000"/>
              </a:solidFill>
            </a:endParaRPr>
          </a:p>
        </p:txBody>
      </p:sp>
      <p:sp>
        <p:nvSpPr>
          <p:cNvPr id="31" name="Ellipszis 12"/>
          <p:cNvSpPr/>
          <p:nvPr/>
        </p:nvSpPr>
        <p:spPr>
          <a:xfrm>
            <a:off x="1150726" y="4326708"/>
            <a:ext cx="54000" cy="54000"/>
          </a:xfrm>
          <a:prstGeom prst="ellipse">
            <a:avLst/>
          </a:prstGeom>
          <a:solidFill>
            <a:srgbClr val="8B4C8E"/>
          </a:solidFill>
          <a:ln w="38100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2400" b="1" dirty="0" err="1">
              <a:solidFill>
                <a:srgbClr val="FFC000"/>
              </a:solidFill>
            </a:endParaRPr>
          </a:p>
        </p:txBody>
      </p:sp>
      <p:sp>
        <p:nvSpPr>
          <p:cNvPr id="32" name="Ellipszis 12"/>
          <p:cNvSpPr/>
          <p:nvPr/>
        </p:nvSpPr>
        <p:spPr>
          <a:xfrm>
            <a:off x="1291227" y="4227516"/>
            <a:ext cx="54000" cy="54000"/>
          </a:xfrm>
          <a:prstGeom prst="ellipse">
            <a:avLst/>
          </a:prstGeom>
          <a:solidFill>
            <a:srgbClr val="8B4C8E"/>
          </a:solidFill>
          <a:ln w="38100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2400" b="1" dirty="0" err="1">
              <a:solidFill>
                <a:srgbClr val="FFC000"/>
              </a:solidFill>
            </a:endParaRPr>
          </a:p>
        </p:txBody>
      </p:sp>
      <p:sp>
        <p:nvSpPr>
          <p:cNvPr id="33" name="Ellipszis 12"/>
          <p:cNvSpPr/>
          <p:nvPr/>
        </p:nvSpPr>
        <p:spPr>
          <a:xfrm>
            <a:off x="1408127" y="4293769"/>
            <a:ext cx="54000" cy="54000"/>
          </a:xfrm>
          <a:prstGeom prst="ellipse">
            <a:avLst/>
          </a:prstGeom>
          <a:solidFill>
            <a:srgbClr val="8B4C8E"/>
          </a:solidFill>
          <a:ln w="38100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2400" b="1" dirty="0" err="1">
              <a:solidFill>
                <a:srgbClr val="FFC000"/>
              </a:solidFill>
            </a:endParaRPr>
          </a:p>
        </p:txBody>
      </p:sp>
      <p:sp>
        <p:nvSpPr>
          <p:cNvPr id="34" name="Ellipszis 12"/>
          <p:cNvSpPr/>
          <p:nvPr/>
        </p:nvSpPr>
        <p:spPr>
          <a:xfrm>
            <a:off x="1412890" y="4438001"/>
            <a:ext cx="54000" cy="54000"/>
          </a:xfrm>
          <a:prstGeom prst="ellipse">
            <a:avLst/>
          </a:prstGeom>
          <a:solidFill>
            <a:srgbClr val="8B4C8E"/>
          </a:solidFill>
          <a:ln w="38100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2400" b="1" dirty="0" err="1">
              <a:solidFill>
                <a:srgbClr val="FFC000"/>
              </a:solidFill>
            </a:endParaRPr>
          </a:p>
        </p:txBody>
      </p:sp>
      <p:sp>
        <p:nvSpPr>
          <p:cNvPr id="35" name="Ellipszis 12"/>
          <p:cNvSpPr/>
          <p:nvPr/>
        </p:nvSpPr>
        <p:spPr>
          <a:xfrm>
            <a:off x="2866978" y="4293755"/>
            <a:ext cx="54000" cy="54000"/>
          </a:xfrm>
          <a:prstGeom prst="ellipse">
            <a:avLst/>
          </a:prstGeom>
          <a:solidFill>
            <a:srgbClr val="8B4C8E"/>
          </a:solidFill>
          <a:ln w="38100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2400" b="1" dirty="0" err="1">
              <a:solidFill>
                <a:srgbClr val="FFC000"/>
              </a:solidFill>
            </a:endParaRPr>
          </a:p>
        </p:txBody>
      </p:sp>
      <p:sp>
        <p:nvSpPr>
          <p:cNvPr id="36" name="Ellipszis 12"/>
          <p:cNvSpPr/>
          <p:nvPr/>
        </p:nvSpPr>
        <p:spPr>
          <a:xfrm>
            <a:off x="2866978" y="4428462"/>
            <a:ext cx="54000" cy="54000"/>
          </a:xfrm>
          <a:prstGeom prst="ellipse">
            <a:avLst/>
          </a:prstGeom>
          <a:solidFill>
            <a:srgbClr val="8B4C8E"/>
          </a:solidFill>
          <a:ln w="38100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2400" b="1" dirty="0" err="1">
              <a:solidFill>
                <a:srgbClr val="FFC000"/>
              </a:solidFill>
            </a:endParaRPr>
          </a:p>
        </p:txBody>
      </p:sp>
      <p:sp>
        <p:nvSpPr>
          <p:cNvPr id="37" name="Ellipszis 7"/>
          <p:cNvSpPr/>
          <p:nvPr/>
        </p:nvSpPr>
        <p:spPr>
          <a:xfrm>
            <a:off x="3073375" y="2885420"/>
            <a:ext cx="54000" cy="54000"/>
          </a:xfrm>
          <a:prstGeom prst="ellipse">
            <a:avLst/>
          </a:prstGeom>
          <a:solidFill>
            <a:srgbClr val="8B4C8E"/>
          </a:solidFill>
          <a:ln w="38100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2400" b="1" dirty="0" err="1">
              <a:solidFill>
                <a:srgbClr val="FFC000"/>
              </a:solidFill>
            </a:endParaRPr>
          </a:p>
        </p:txBody>
      </p:sp>
      <p:sp>
        <p:nvSpPr>
          <p:cNvPr id="38" name="Ellipszis 11"/>
          <p:cNvSpPr/>
          <p:nvPr/>
        </p:nvSpPr>
        <p:spPr>
          <a:xfrm>
            <a:off x="3086100" y="1724708"/>
            <a:ext cx="54000" cy="54000"/>
          </a:xfrm>
          <a:prstGeom prst="ellipse">
            <a:avLst/>
          </a:prstGeom>
          <a:solidFill>
            <a:srgbClr val="8B4C8E"/>
          </a:solidFill>
          <a:ln w="38100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2400" b="1" dirty="0" err="1">
              <a:solidFill>
                <a:srgbClr val="FFC000"/>
              </a:solidFill>
            </a:endParaRPr>
          </a:p>
        </p:txBody>
      </p:sp>
      <p:sp>
        <p:nvSpPr>
          <p:cNvPr id="39" name="Ellipszis 11"/>
          <p:cNvSpPr/>
          <p:nvPr/>
        </p:nvSpPr>
        <p:spPr>
          <a:xfrm>
            <a:off x="3130139" y="1639104"/>
            <a:ext cx="54000" cy="54000"/>
          </a:xfrm>
          <a:prstGeom prst="ellipse">
            <a:avLst/>
          </a:prstGeom>
          <a:solidFill>
            <a:srgbClr val="8B4C8E"/>
          </a:solidFill>
          <a:ln w="38100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2400" b="1" dirty="0" err="1">
              <a:solidFill>
                <a:srgbClr val="FFC000"/>
              </a:solidFill>
            </a:endParaRPr>
          </a:p>
        </p:txBody>
      </p:sp>
      <p:sp>
        <p:nvSpPr>
          <p:cNvPr id="40" name="Ellipszis 5"/>
          <p:cNvSpPr/>
          <p:nvPr/>
        </p:nvSpPr>
        <p:spPr>
          <a:xfrm>
            <a:off x="4635558" y="2854343"/>
            <a:ext cx="54000" cy="54000"/>
          </a:xfrm>
          <a:prstGeom prst="ellipse">
            <a:avLst/>
          </a:prstGeom>
          <a:solidFill>
            <a:srgbClr val="8B4C8E"/>
          </a:solidFill>
          <a:ln w="38100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2400" b="1" dirty="0" err="1">
              <a:solidFill>
                <a:srgbClr val="FFC000"/>
              </a:solidFill>
            </a:endParaRPr>
          </a:p>
        </p:txBody>
      </p:sp>
      <p:sp>
        <p:nvSpPr>
          <p:cNvPr id="41" name="Ellipszis 5"/>
          <p:cNvSpPr/>
          <p:nvPr/>
        </p:nvSpPr>
        <p:spPr>
          <a:xfrm>
            <a:off x="4632218" y="3143966"/>
            <a:ext cx="54000" cy="54000"/>
          </a:xfrm>
          <a:prstGeom prst="ellipse">
            <a:avLst/>
          </a:prstGeom>
          <a:solidFill>
            <a:srgbClr val="8B4C8E"/>
          </a:solidFill>
          <a:ln w="38100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2400" b="1" dirty="0" err="1">
              <a:solidFill>
                <a:srgbClr val="FFC000"/>
              </a:solidFill>
            </a:endParaRPr>
          </a:p>
        </p:txBody>
      </p:sp>
      <p:sp>
        <p:nvSpPr>
          <p:cNvPr id="42" name="Ellipszis 5"/>
          <p:cNvSpPr/>
          <p:nvPr/>
        </p:nvSpPr>
        <p:spPr>
          <a:xfrm>
            <a:off x="4491278" y="2998589"/>
            <a:ext cx="54000" cy="54000"/>
          </a:xfrm>
          <a:prstGeom prst="ellipse">
            <a:avLst/>
          </a:prstGeom>
          <a:solidFill>
            <a:srgbClr val="8B4C8E"/>
          </a:solidFill>
          <a:ln w="38100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2400" b="1" dirty="0" err="1">
              <a:solidFill>
                <a:srgbClr val="FFC000"/>
              </a:solidFill>
            </a:endParaRPr>
          </a:p>
        </p:txBody>
      </p:sp>
      <p:sp>
        <p:nvSpPr>
          <p:cNvPr id="43" name="Ellipszis 7"/>
          <p:cNvSpPr/>
          <p:nvPr/>
        </p:nvSpPr>
        <p:spPr>
          <a:xfrm>
            <a:off x="3129755" y="3009244"/>
            <a:ext cx="54000" cy="54000"/>
          </a:xfrm>
          <a:prstGeom prst="ellipse">
            <a:avLst/>
          </a:prstGeom>
          <a:solidFill>
            <a:srgbClr val="8B4C8E"/>
          </a:solidFill>
          <a:ln w="38100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2400" b="1" dirty="0" err="1">
              <a:solidFill>
                <a:srgbClr val="FFC000"/>
              </a:solidFill>
            </a:endParaRPr>
          </a:p>
        </p:txBody>
      </p:sp>
      <p:sp>
        <p:nvSpPr>
          <p:cNvPr id="44" name="Ellipszis 7"/>
          <p:cNvSpPr/>
          <p:nvPr/>
        </p:nvSpPr>
        <p:spPr>
          <a:xfrm>
            <a:off x="2879700" y="3079070"/>
            <a:ext cx="54000" cy="54000"/>
          </a:xfrm>
          <a:prstGeom prst="ellipse">
            <a:avLst/>
          </a:prstGeom>
          <a:solidFill>
            <a:srgbClr val="8B4C8E"/>
          </a:solidFill>
          <a:ln w="38100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2400" b="1" dirty="0" err="1">
              <a:solidFill>
                <a:srgbClr val="FFC000"/>
              </a:solidFill>
            </a:endParaRPr>
          </a:p>
        </p:txBody>
      </p:sp>
      <p:sp>
        <p:nvSpPr>
          <p:cNvPr id="45" name="Ellipszis 7"/>
          <p:cNvSpPr/>
          <p:nvPr/>
        </p:nvSpPr>
        <p:spPr>
          <a:xfrm>
            <a:off x="2969128" y="3137020"/>
            <a:ext cx="54000" cy="54000"/>
          </a:xfrm>
          <a:prstGeom prst="ellipse">
            <a:avLst/>
          </a:prstGeom>
          <a:solidFill>
            <a:srgbClr val="8B4C8E"/>
          </a:solidFill>
          <a:ln w="38100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2400" b="1" dirty="0" err="1">
              <a:solidFill>
                <a:srgbClr val="FFC000"/>
              </a:solidFill>
            </a:endParaRPr>
          </a:p>
        </p:txBody>
      </p:sp>
      <p:sp>
        <p:nvSpPr>
          <p:cNvPr id="46" name="Ellipszis 28"/>
          <p:cNvSpPr/>
          <p:nvPr/>
        </p:nvSpPr>
        <p:spPr>
          <a:xfrm>
            <a:off x="1143000" y="2855474"/>
            <a:ext cx="345917" cy="342492"/>
          </a:xfrm>
          <a:prstGeom prst="ellipse">
            <a:avLst/>
          </a:prstGeom>
          <a:solidFill>
            <a:schemeClr val="bg1"/>
          </a:solidFill>
          <a:ln w="28575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hu-HU" sz="40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</a:t>
            </a:r>
            <a:endParaRPr lang="hu-HU" sz="4000" b="1" dirty="0">
              <a:solidFill>
                <a:schemeClr val="tx1"/>
              </a:solidFill>
            </a:endParaRPr>
          </a:p>
        </p:txBody>
      </p:sp>
      <p:sp>
        <p:nvSpPr>
          <p:cNvPr id="47" name="Ellipszis 29"/>
          <p:cNvSpPr/>
          <p:nvPr/>
        </p:nvSpPr>
        <p:spPr>
          <a:xfrm>
            <a:off x="2842262" y="4230216"/>
            <a:ext cx="345917" cy="342492"/>
          </a:xfrm>
          <a:prstGeom prst="ellipse">
            <a:avLst/>
          </a:prstGeom>
          <a:solidFill>
            <a:schemeClr val="bg1"/>
          </a:solidFill>
          <a:ln w="28575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hu-HU" sz="40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</a:t>
            </a:r>
            <a:endParaRPr lang="hu-HU" sz="4000" b="1" dirty="0">
              <a:solidFill>
                <a:schemeClr val="tx1"/>
              </a:solidFill>
            </a:endParaRPr>
          </a:p>
        </p:txBody>
      </p:sp>
      <p:sp>
        <p:nvSpPr>
          <p:cNvPr id="48" name="Ellipszis 30"/>
          <p:cNvSpPr/>
          <p:nvPr/>
        </p:nvSpPr>
        <p:spPr>
          <a:xfrm>
            <a:off x="4489600" y="2855474"/>
            <a:ext cx="345917" cy="342492"/>
          </a:xfrm>
          <a:prstGeom prst="ellipse">
            <a:avLst/>
          </a:prstGeom>
          <a:solidFill>
            <a:schemeClr val="bg1"/>
          </a:solidFill>
          <a:ln w="28575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hu-HU" sz="40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</a:t>
            </a:r>
            <a:endParaRPr lang="hu-HU" sz="4000" b="1" dirty="0">
              <a:solidFill>
                <a:schemeClr val="tx1"/>
              </a:solidFill>
            </a:endParaRPr>
          </a:p>
        </p:txBody>
      </p:sp>
      <p:sp>
        <p:nvSpPr>
          <p:cNvPr id="49" name="Ellipszis 31"/>
          <p:cNvSpPr/>
          <p:nvPr/>
        </p:nvSpPr>
        <p:spPr>
          <a:xfrm>
            <a:off x="2842262" y="2855474"/>
            <a:ext cx="345917" cy="342492"/>
          </a:xfrm>
          <a:prstGeom prst="ellipse">
            <a:avLst/>
          </a:prstGeom>
          <a:solidFill>
            <a:schemeClr val="bg1"/>
          </a:solidFill>
          <a:ln w="28575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hu-HU" sz="40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</a:t>
            </a:r>
            <a:endParaRPr lang="hu-HU" sz="4000" b="1" dirty="0">
              <a:solidFill>
                <a:schemeClr val="tx1"/>
              </a:solidFill>
            </a:endParaRPr>
          </a:p>
        </p:txBody>
      </p:sp>
      <p:sp>
        <p:nvSpPr>
          <p:cNvPr id="50" name="Ellipszis 34"/>
          <p:cNvSpPr/>
          <p:nvPr/>
        </p:nvSpPr>
        <p:spPr>
          <a:xfrm>
            <a:off x="1143000" y="1494858"/>
            <a:ext cx="345917" cy="342492"/>
          </a:xfrm>
          <a:prstGeom prst="ellipse">
            <a:avLst/>
          </a:prstGeom>
          <a:solidFill>
            <a:schemeClr val="bg1"/>
          </a:solidFill>
          <a:ln w="28575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hu-HU" sz="40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</a:t>
            </a:r>
            <a:endParaRPr lang="hu-HU" sz="4000" b="1" dirty="0">
              <a:solidFill>
                <a:schemeClr val="tx1"/>
              </a:solidFill>
            </a:endParaRPr>
          </a:p>
        </p:txBody>
      </p:sp>
      <p:sp>
        <p:nvSpPr>
          <p:cNvPr id="51" name="Ellipszis 35"/>
          <p:cNvSpPr/>
          <p:nvPr/>
        </p:nvSpPr>
        <p:spPr>
          <a:xfrm>
            <a:off x="2842262" y="1494858"/>
            <a:ext cx="345917" cy="342492"/>
          </a:xfrm>
          <a:prstGeom prst="ellipse">
            <a:avLst/>
          </a:prstGeom>
          <a:solidFill>
            <a:schemeClr val="bg1"/>
          </a:solidFill>
          <a:ln w="28575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hu-HU" sz="40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</a:t>
            </a:r>
            <a:endParaRPr lang="hu-HU" sz="4000" b="1" dirty="0">
              <a:solidFill>
                <a:schemeClr val="tx1"/>
              </a:solidFill>
            </a:endParaRPr>
          </a:p>
        </p:txBody>
      </p:sp>
      <p:sp>
        <p:nvSpPr>
          <p:cNvPr id="52" name="Ellipszis 36"/>
          <p:cNvSpPr/>
          <p:nvPr/>
        </p:nvSpPr>
        <p:spPr>
          <a:xfrm>
            <a:off x="1143000" y="4230216"/>
            <a:ext cx="345917" cy="342492"/>
          </a:xfrm>
          <a:prstGeom prst="ellipse">
            <a:avLst/>
          </a:prstGeom>
          <a:solidFill>
            <a:schemeClr val="bg1"/>
          </a:solidFill>
          <a:ln w="28575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hu-HU" sz="40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</a:t>
            </a:r>
            <a:endParaRPr lang="hu-HU" sz="4000" b="1" dirty="0">
              <a:solidFill>
                <a:schemeClr val="tx1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71500" y="1181100"/>
            <a:ext cx="3898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2</a:t>
            </a:r>
            <a:endParaRPr lang="en-US" sz="2800" dirty="0">
              <a:solidFill>
                <a:schemeClr val="accent3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71500" y="2862560"/>
            <a:ext cx="3898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1</a:t>
            </a:r>
            <a:endParaRPr lang="en-US" sz="2800" dirty="0">
              <a:solidFill>
                <a:schemeClr val="accent3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71500" y="4347755"/>
            <a:ext cx="3898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4</a:t>
            </a:r>
            <a:endParaRPr lang="en-US" sz="2800" dirty="0">
              <a:solidFill>
                <a:schemeClr val="accent3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3218599" y="1181100"/>
            <a:ext cx="3898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1</a:t>
            </a:r>
            <a:endParaRPr lang="en-US" sz="2800" dirty="0">
              <a:solidFill>
                <a:schemeClr val="accent3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3218599" y="2862560"/>
            <a:ext cx="3898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2</a:t>
            </a:r>
            <a:endParaRPr lang="en-US" sz="2800" dirty="0">
              <a:solidFill>
                <a:schemeClr val="accent3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3218599" y="4347755"/>
            <a:ext cx="3898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3</a:t>
            </a:r>
            <a:endParaRPr lang="en-US" sz="2800" dirty="0">
              <a:solidFill>
                <a:schemeClr val="accent3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4860343" y="2862560"/>
            <a:ext cx="3898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2</a:t>
            </a:r>
            <a:endParaRPr lang="en-US" sz="2800" dirty="0">
              <a:solidFill>
                <a:schemeClr val="accent3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6" name="Táblázat 16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24482094"/>
                  </p:ext>
                </p:extLst>
              </p:nvPr>
            </p:nvGraphicFramePr>
            <p:xfrm>
              <a:off x="4838700" y="3703320"/>
              <a:ext cx="2926080" cy="29260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6576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en-GB" sz="2400" b="1" i="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𝐀</m:t>
                                </m:r>
                              </m:oMath>
                            </m:oMathPara>
                          </a14:m>
                          <a:endParaRPr lang="en-GB" sz="2400" b="1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0" marR="0" marT="0" marB="0" anchor="ctr">
                        <a:lnL>
                          <a:noFill/>
                        </a:lnL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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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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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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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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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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 smtClean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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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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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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6" name="Táblázat 16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24482094"/>
                  </p:ext>
                </p:extLst>
              </p:nvPr>
            </p:nvGraphicFramePr>
            <p:xfrm>
              <a:off x="4838700" y="3703320"/>
              <a:ext cx="2926080" cy="29260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6576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>
                          <a:noFill/>
                        </a:lnL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2"/>
                          <a:stretch>
                            <a:fillRect t="-26667" r="-711667" b="-75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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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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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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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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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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 smtClean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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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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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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7" name="Táblázat 16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01744172"/>
                  </p:ext>
                </p:extLst>
              </p:nvPr>
            </p:nvGraphicFramePr>
            <p:xfrm>
              <a:off x="6720631" y="934502"/>
              <a:ext cx="3819208" cy="29260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893128">
                      <a:extLst>
                        <a:ext uri="{9D8B030D-6E8A-4147-A177-3AD203B41FA5}">
                          <a16:colId xmlns:a16="http://schemas.microsoft.com/office/drawing/2014/main" val="719204982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</a:tblGrid>
                  <a:tr h="365760">
                    <a:tc gridSpan="2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sz="2400" b="0" i="0" baseline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diag</m:t>
                              </m:r>
                              <m:d>
                                <m:dPr>
                                  <m:ctrlPr>
                                    <a:rPr lang="en-US" sz="2400" b="0" i="1" baseline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1" i="0" baseline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𝐥𝐚𝐛</m:t>
                                  </m:r>
                                </m:e>
                              </m:d>
                            </m:oMath>
                          </a14:m>
                          <a:r>
                            <a:rPr lang="en-GB" sz="2400" b="0" i="0" baseline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</a:t>
                          </a:r>
                          <a:endParaRPr lang="en-GB" sz="2400" b="0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0" marR="0" marT="0" marB="0" anchor="ctr"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>
                          <a:noFill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GB" sz="2400" b="1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0" marR="0" marT="0" marB="0" anchor="ctr">
                        <a:lnL>
                          <a:noFill/>
                        </a:lnL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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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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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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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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>
                          <a:noFill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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2</a:t>
                          </a:r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>
                          <a:noFill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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hu-HU" sz="1800" b="1" dirty="0" smtClean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>
                          <a:noFill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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4</a:t>
                          </a:r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>
                          <a:noFill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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>
                          <a:noFill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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2</a:t>
                          </a:r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>
                          <a:noFill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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3</a:t>
                          </a:r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>
                          <a:noFill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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2</a:t>
                          </a:r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7" name="Táblázat 16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01744172"/>
                  </p:ext>
                </p:extLst>
              </p:nvPr>
            </p:nvGraphicFramePr>
            <p:xfrm>
              <a:off x="6720631" y="934502"/>
              <a:ext cx="3819208" cy="29260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893128">
                      <a:extLst>
                        <a:ext uri="{9D8B030D-6E8A-4147-A177-3AD203B41FA5}">
                          <a16:colId xmlns:a16="http://schemas.microsoft.com/office/drawing/2014/main" val="719204982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</a:tblGrid>
                  <a:tr h="365760"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>
                          <a:noFill/>
                        </a:lnB>
                        <a:blipFill>
                          <a:blip r:embed="rId3"/>
                          <a:stretch>
                            <a:fillRect t="-26667" r="-206280" b="-750000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GB" sz="2400" b="1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0" marR="0" marT="0" marB="0" anchor="ctr">
                        <a:lnL>
                          <a:noFill/>
                        </a:lnL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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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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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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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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>
                          <a:noFill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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2</a:t>
                          </a:r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>
                          <a:noFill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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hu-HU" sz="1800" b="1" dirty="0" smtClean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>
                          <a:noFill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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4</a:t>
                          </a:r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>
                          <a:noFill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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>
                          <a:noFill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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2</a:t>
                          </a:r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>
                          <a:noFill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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3</a:t>
                          </a:r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>
                          <a:noFill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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2</a:t>
                          </a:r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Fallback>
      </mc:AlternateContent>
      <p:graphicFrame>
        <p:nvGraphicFramePr>
          <p:cNvPr id="58" name="Táblázat 1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1463811"/>
              </p:ext>
            </p:extLst>
          </p:nvPr>
        </p:nvGraphicFramePr>
        <p:xfrm>
          <a:off x="7993880" y="4059163"/>
          <a:ext cx="2560320" cy="25603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5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ctr"/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Wingdings" panose="05000000000000000000" pitchFamily="2" charset="2"/>
                        </a:rPr>
                        <a:t>1</a:t>
                      </a:r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Wingdings" panose="05000000000000000000" pitchFamily="2" charset="2"/>
                        </a:rPr>
                        <a:t>1</a:t>
                      </a:r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Wingdings" panose="05000000000000000000" pitchFamily="2" charset="2"/>
                        </a:rPr>
                        <a:t>2</a:t>
                      </a:r>
                      <a:endParaRPr lang="hu-HU" sz="1800" b="1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Wingdings" panose="05000000000000000000" pitchFamily="2" charset="2"/>
                        </a:rPr>
                        <a:t>2</a:t>
                      </a:r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Wingdings" panose="05000000000000000000" pitchFamily="2" charset="2"/>
                        </a:rPr>
                        <a:t>2</a:t>
                      </a:r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Wingdings" panose="05000000000000000000" pitchFamily="2" charset="2"/>
                        </a:rPr>
                        <a:t>1</a:t>
                      </a:r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Wingdings" panose="05000000000000000000" pitchFamily="2" charset="2"/>
                        </a:rPr>
                        <a:t>3</a:t>
                      </a:r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Wingdings" panose="05000000000000000000" pitchFamily="2" charset="2"/>
                        </a:rPr>
                        <a:t>2</a:t>
                      </a:r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Wingdings" panose="05000000000000000000" pitchFamily="2" charset="2"/>
                        </a:rPr>
                        <a:t>2</a:t>
                      </a:r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Wingdings" panose="05000000000000000000" pitchFamily="2" charset="2"/>
                        </a:rPr>
                        <a:t>4</a:t>
                      </a:r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Wingdings" panose="05000000000000000000" pitchFamily="2" charset="2"/>
                        </a:rPr>
                        <a:t>2</a:t>
                      </a:r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Wingdings" panose="05000000000000000000" pitchFamily="2" charset="2"/>
                        </a:rPr>
                        <a:t>1</a:t>
                      </a:r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1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Wingdings" panose="05000000000000000000" pitchFamily="2" charset="2"/>
                        </a:rPr>
                        <a:t>3</a:t>
                      </a:r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Wingdings" panose="05000000000000000000" pitchFamily="2" charset="2"/>
                        </a:rPr>
                        <a:t>2</a:t>
                      </a:r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Wingdings" panose="05000000000000000000" pitchFamily="2" charset="2"/>
                        </a:rPr>
                        <a:t>4</a:t>
                      </a:r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Wingdings" panose="05000000000000000000" pitchFamily="2" charset="2"/>
                        </a:rPr>
                        <a:t>2</a:t>
                      </a:r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Wingdings" panose="05000000000000000000" pitchFamily="2" charset="2"/>
                        </a:rPr>
                        <a:t>1</a:t>
                      </a:r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Wingdings" panose="05000000000000000000" pitchFamily="2" charset="2"/>
                        </a:rPr>
                        <a:t>4</a:t>
                      </a:r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Wingdings" panose="05000000000000000000" pitchFamily="2" charset="2"/>
                        </a:rPr>
                        <a:t>1</a:t>
                      </a:r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Wingdings" panose="05000000000000000000" pitchFamily="2" charset="2"/>
                        </a:rPr>
                        <a:t>2</a:t>
                      </a:r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59" name="Table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4194287"/>
              </p:ext>
            </p:extLst>
          </p:nvPr>
        </p:nvGraphicFramePr>
        <p:xfrm>
          <a:off x="11483839" y="4069080"/>
          <a:ext cx="365760" cy="25603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5760">
                  <a:extLst>
                    <a:ext uri="{9D8B030D-6E8A-4147-A177-3AD203B41FA5}">
                      <a16:colId xmlns:a16="http://schemas.microsoft.com/office/drawing/2014/main" val="1796725486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348141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1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46327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299481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052191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457988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4467649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1765537"/>
                  </a:ext>
                </a:extLst>
              </a:tr>
            </a:tbl>
          </a:graphicData>
        </a:graphic>
      </p:graphicFrame>
      <p:sp>
        <p:nvSpPr>
          <p:cNvPr id="60" name="Jobbra nyíl 4"/>
          <p:cNvSpPr/>
          <p:nvPr/>
        </p:nvSpPr>
        <p:spPr>
          <a:xfrm>
            <a:off x="10790420" y="5199441"/>
            <a:ext cx="437411" cy="279763"/>
          </a:xfrm>
          <a:prstGeom prst="rightArrow">
            <a:avLst/>
          </a:prstGeom>
          <a:noFill/>
          <a:ln w="38100">
            <a:solidFill>
              <a:schemeClr val="accent1"/>
            </a:solidFill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 err="1">
              <a:solidFill>
                <a:schemeClr val="tx2"/>
              </a:solidFill>
              <a:latin typeface="Open Sans SemiBold" panose="020B0706030804020204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0614101" y="4476932"/>
            <a:ext cx="8098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min.</a:t>
            </a:r>
            <a:br>
              <a:rPr lang="en-US" dirty="0" smtClean="0"/>
            </a:br>
            <a:r>
              <a:rPr lang="en-US" dirty="0" smtClean="0"/>
              <a:t>mode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ectangle 61"/>
              <p:cNvSpPr/>
              <p:nvPr/>
            </p:nvSpPr>
            <p:spPr>
              <a:xfrm>
                <a:off x="11242020" y="3597498"/>
                <a:ext cx="80021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𝐥𝐚𝐛</m:t>
                      </m:r>
                      <m:r>
                        <a:rPr lang="en-US" sz="24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2" name="Rectangle 6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42020" y="3597498"/>
                <a:ext cx="800219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219801" y="5715000"/>
            <a:ext cx="1141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step: 2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93644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CDLP </a:t>
            </a:r>
            <a:r>
              <a:rPr lang="en-US" dirty="0" smtClean="0"/>
              <a:t>Example</a:t>
            </a:r>
            <a:endParaRPr lang="hu-HU" dirty="0"/>
          </a:p>
        </p:txBody>
      </p:sp>
      <p:cxnSp>
        <p:nvCxnSpPr>
          <p:cNvPr id="5" name="Görbe összekötő 49"/>
          <p:cNvCxnSpPr>
            <a:stCxn id="24" idx="0"/>
            <a:endCxn id="51" idx="1"/>
          </p:cNvCxnSpPr>
          <p:nvPr/>
        </p:nvCxnSpPr>
        <p:spPr>
          <a:xfrm rot="16200000" flipH="1">
            <a:off x="2110151" y="762246"/>
            <a:ext cx="40500" cy="1525038"/>
          </a:xfrm>
          <a:prstGeom prst="curvedConnector3">
            <a:avLst>
              <a:gd name="adj1" fmla="val -588289"/>
            </a:avLst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örbe összekötő 58"/>
          <p:cNvCxnSpPr>
            <a:stCxn id="38" idx="6"/>
            <a:endCxn id="37" idx="6"/>
          </p:cNvCxnSpPr>
          <p:nvPr/>
        </p:nvCxnSpPr>
        <p:spPr>
          <a:xfrm flipH="1">
            <a:off x="3127375" y="1751708"/>
            <a:ext cx="12725" cy="1160712"/>
          </a:xfrm>
          <a:prstGeom prst="curvedConnector3">
            <a:avLst>
              <a:gd name="adj1" fmla="val -1297446"/>
            </a:avLst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örbe összekötő 61"/>
          <p:cNvCxnSpPr>
            <a:stCxn id="39" idx="6"/>
            <a:endCxn id="40" idx="0"/>
          </p:cNvCxnSpPr>
          <p:nvPr/>
        </p:nvCxnSpPr>
        <p:spPr>
          <a:xfrm>
            <a:off x="3184139" y="1666104"/>
            <a:ext cx="1478419" cy="1188239"/>
          </a:xfrm>
          <a:prstGeom prst="curvedConnector2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örbe összekötő 64"/>
          <p:cNvCxnSpPr>
            <a:stCxn id="41" idx="4"/>
            <a:endCxn id="47" idx="6"/>
          </p:cNvCxnSpPr>
          <p:nvPr/>
        </p:nvCxnSpPr>
        <p:spPr>
          <a:xfrm rot="5400000">
            <a:off x="3321951" y="3064195"/>
            <a:ext cx="1203496" cy="1471039"/>
          </a:xfrm>
          <a:prstGeom prst="curvedConnector2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örbe összekötő 67"/>
          <p:cNvCxnSpPr>
            <a:stCxn id="36" idx="3"/>
            <a:endCxn id="34" idx="5"/>
          </p:cNvCxnSpPr>
          <p:nvPr/>
        </p:nvCxnSpPr>
        <p:spPr>
          <a:xfrm rot="5400000">
            <a:off x="2162165" y="3771371"/>
            <a:ext cx="9539" cy="1415904"/>
          </a:xfrm>
          <a:prstGeom prst="curvedConnector3">
            <a:avLst>
              <a:gd name="adj1" fmla="val 2579379"/>
            </a:avLst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örbe összekötő 74"/>
          <p:cNvCxnSpPr>
            <a:stCxn id="44" idx="3"/>
            <a:endCxn id="30" idx="5"/>
          </p:cNvCxnSpPr>
          <p:nvPr/>
        </p:nvCxnSpPr>
        <p:spPr>
          <a:xfrm rot="5400000" flipH="1">
            <a:off x="2149181" y="2386735"/>
            <a:ext cx="62558" cy="1414296"/>
          </a:xfrm>
          <a:prstGeom prst="curvedConnector3">
            <a:avLst>
              <a:gd name="adj1" fmla="val -378062"/>
            </a:avLst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örbe összekötő 78"/>
          <p:cNvCxnSpPr>
            <a:stCxn id="45" idx="4"/>
            <a:endCxn id="32" idx="0"/>
          </p:cNvCxnSpPr>
          <p:nvPr/>
        </p:nvCxnSpPr>
        <p:spPr>
          <a:xfrm rot="5400000">
            <a:off x="1638930" y="2870318"/>
            <a:ext cx="1036496" cy="1677901"/>
          </a:xfrm>
          <a:prstGeom prst="curvedConnector3">
            <a:avLst>
              <a:gd name="adj1" fmla="val 50000"/>
            </a:avLst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örbe összekötő 82"/>
          <p:cNvCxnSpPr>
            <a:stCxn id="43" idx="7"/>
            <a:endCxn id="42" idx="1"/>
          </p:cNvCxnSpPr>
          <p:nvPr/>
        </p:nvCxnSpPr>
        <p:spPr>
          <a:xfrm rot="5400000" flipH="1" flipV="1">
            <a:off x="3832189" y="2350156"/>
            <a:ext cx="10655" cy="1323339"/>
          </a:xfrm>
          <a:prstGeom prst="curvedConnector3">
            <a:avLst>
              <a:gd name="adj1" fmla="val 2051506"/>
            </a:avLst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örbe összekötő 86"/>
          <p:cNvCxnSpPr>
            <a:stCxn id="27" idx="2"/>
            <a:endCxn id="25" idx="2"/>
          </p:cNvCxnSpPr>
          <p:nvPr/>
        </p:nvCxnSpPr>
        <p:spPr>
          <a:xfrm rot="10800000">
            <a:off x="1152454" y="1697867"/>
            <a:ext cx="5557" cy="1264268"/>
          </a:xfrm>
          <a:prstGeom prst="curvedConnector3">
            <a:avLst>
              <a:gd name="adj1" fmla="val 6013496"/>
            </a:avLst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örbe összekötő 90"/>
          <p:cNvCxnSpPr>
            <a:stCxn id="29" idx="2"/>
            <a:endCxn id="31" idx="2"/>
          </p:cNvCxnSpPr>
          <p:nvPr/>
        </p:nvCxnSpPr>
        <p:spPr>
          <a:xfrm rot="10800000" flipV="1">
            <a:off x="1150726" y="3090892"/>
            <a:ext cx="13634" cy="1262816"/>
          </a:xfrm>
          <a:prstGeom prst="curvedConnector3">
            <a:avLst>
              <a:gd name="adj1" fmla="val 2428737"/>
            </a:avLst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llipszis 4"/>
          <p:cNvSpPr/>
          <p:nvPr/>
        </p:nvSpPr>
        <p:spPr>
          <a:xfrm>
            <a:off x="2988220" y="4374462"/>
            <a:ext cx="54000" cy="54000"/>
          </a:xfrm>
          <a:prstGeom prst="ellipse">
            <a:avLst/>
          </a:prstGeom>
          <a:solidFill>
            <a:srgbClr val="8B4C8E"/>
          </a:solidFill>
          <a:ln w="38100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2400" b="1" dirty="0" err="1">
              <a:solidFill>
                <a:srgbClr val="FFC000"/>
              </a:solidFill>
            </a:endParaRPr>
          </a:p>
        </p:txBody>
      </p:sp>
      <p:sp>
        <p:nvSpPr>
          <p:cNvPr id="18" name="Ellipszis 5"/>
          <p:cNvSpPr/>
          <p:nvPr/>
        </p:nvSpPr>
        <p:spPr>
          <a:xfrm>
            <a:off x="4635558" y="2999720"/>
            <a:ext cx="54000" cy="54000"/>
          </a:xfrm>
          <a:prstGeom prst="ellipse">
            <a:avLst/>
          </a:prstGeom>
          <a:solidFill>
            <a:srgbClr val="8B4C8E"/>
          </a:solidFill>
          <a:ln w="38100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2400" b="1" dirty="0" err="1">
              <a:solidFill>
                <a:srgbClr val="FFC000"/>
              </a:solidFill>
            </a:endParaRPr>
          </a:p>
        </p:txBody>
      </p:sp>
      <p:sp>
        <p:nvSpPr>
          <p:cNvPr id="19" name="Ellipszis 6"/>
          <p:cNvSpPr/>
          <p:nvPr/>
        </p:nvSpPr>
        <p:spPr>
          <a:xfrm>
            <a:off x="1288958" y="2999720"/>
            <a:ext cx="54000" cy="54000"/>
          </a:xfrm>
          <a:prstGeom prst="ellipse">
            <a:avLst/>
          </a:prstGeom>
          <a:solidFill>
            <a:srgbClr val="8B4C8E"/>
          </a:solidFill>
          <a:ln w="38100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2400" b="1" dirty="0" err="1">
              <a:solidFill>
                <a:srgbClr val="FFC000"/>
              </a:solidFill>
            </a:endParaRPr>
          </a:p>
        </p:txBody>
      </p:sp>
      <p:sp>
        <p:nvSpPr>
          <p:cNvPr id="20" name="Ellipszis 7"/>
          <p:cNvSpPr/>
          <p:nvPr/>
        </p:nvSpPr>
        <p:spPr>
          <a:xfrm>
            <a:off x="2988220" y="2999720"/>
            <a:ext cx="54000" cy="54000"/>
          </a:xfrm>
          <a:prstGeom prst="ellipse">
            <a:avLst/>
          </a:prstGeom>
          <a:solidFill>
            <a:srgbClr val="8B4C8E"/>
          </a:solidFill>
          <a:ln w="38100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2400" b="1" dirty="0" err="1">
              <a:solidFill>
                <a:srgbClr val="FFC000"/>
              </a:solidFill>
            </a:endParaRPr>
          </a:p>
        </p:txBody>
      </p:sp>
      <p:sp>
        <p:nvSpPr>
          <p:cNvPr id="21" name="Ellipszis 10"/>
          <p:cNvSpPr/>
          <p:nvPr/>
        </p:nvSpPr>
        <p:spPr>
          <a:xfrm>
            <a:off x="1288958" y="1639104"/>
            <a:ext cx="54000" cy="54000"/>
          </a:xfrm>
          <a:prstGeom prst="ellipse">
            <a:avLst/>
          </a:prstGeom>
          <a:solidFill>
            <a:srgbClr val="8B4C8E"/>
          </a:solidFill>
          <a:ln w="38100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2400" b="1" dirty="0" err="1">
              <a:solidFill>
                <a:srgbClr val="FFC000"/>
              </a:solidFill>
            </a:endParaRPr>
          </a:p>
        </p:txBody>
      </p:sp>
      <p:sp>
        <p:nvSpPr>
          <p:cNvPr id="22" name="Ellipszis 11"/>
          <p:cNvSpPr/>
          <p:nvPr/>
        </p:nvSpPr>
        <p:spPr>
          <a:xfrm>
            <a:off x="2988220" y="1639104"/>
            <a:ext cx="54000" cy="54000"/>
          </a:xfrm>
          <a:prstGeom prst="ellipse">
            <a:avLst/>
          </a:prstGeom>
          <a:solidFill>
            <a:srgbClr val="8B4C8E"/>
          </a:solidFill>
          <a:ln w="38100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2400" b="1" dirty="0" err="1">
              <a:solidFill>
                <a:srgbClr val="FFC000"/>
              </a:solidFill>
            </a:endParaRPr>
          </a:p>
        </p:txBody>
      </p:sp>
      <p:sp>
        <p:nvSpPr>
          <p:cNvPr id="23" name="Ellipszis 12"/>
          <p:cNvSpPr/>
          <p:nvPr/>
        </p:nvSpPr>
        <p:spPr>
          <a:xfrm>
            <a:off x="1288958" y="4374462"/>
            <a:ext cx="54000" cy="54000"/>
          </a:xfrm>
          <a:prstGeom prst="ellipse">
            <a:avLst/>
          </a:prstGeom>
          <a:solidFill>
            <a:srgbClr val="8B4C8E"/>
          </a:solidFill>
          <a:ln w="38100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2400" b="1" dirty="0" err="1">
              <a:solidFill>
                <a:srgbClr val="FFC000"/>
              </a:solidFill>
            </a:endParaRPr>
          </a:p>
        </p:txBody>
      </p:sp>
      <p:sp>
        <p:nvSpPr>
          <p:cNvPr id="24" name="Ellipszis 10"/>
          <p:cNvSpPr/>
          <p:nvPr/>
        </p:nvSpPr>
        <p:spPr>
          <a:xfrm>
            <a:off x="1340882" y="1504515"/>
            <a:ext cx="54000" cy="54000"/>
          </a:xfrm>
          <a:prstGeom prst="ellipse">
            <a:avLst/>
          </a:prstGeom>
          <a:solidFill>
            <a:srgbClr val="8B4C8E"/>
          </a:solidFill>
          <a:ln w="38100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2400" b="1" dirty="0" err="1">
              <a:solidFill>
                <a:srgbClr val="FFC000"/>
              </a:solidFill>
            </a:endParaRPr>
          </a:p>
        </p:txBody>
      </p:sp>
      <p:sp>
        <p:nvSpPr>
          <p:cNvPr id="25" name="Ellipszis 10"/>
          <p:cNvSpPr/>
          <p:nvPr/>
        </p:nvSpPr>
        <p:spPr>
          <a:xfrm>
            <a:off x="1152453" y="1670867"/>
            <a:ext cx="54000" cy="54000"/>
          </a:xfrm>
          <a:prstGeom prst="ellipse">
            <a:avLst/>
          </a:prstGeom>
          <a:solidFill>
            <a:srgbClr val="8B4C8E"/>
          </a:solidFill>
          <a:ln w="38100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2400" b="1" dirty="0" err="1">
              <a:solidFill>
                <a:srgbClr val="FFC000"/>
              </a:solidFill>
            </a:endParaRPr>
          </a:p>
        </p:txBody>
      </p:sp>
      <p:sp>
        <p:nvSpPr>
          <p:cNvPr id="26" name="Ellipszis 10"/>
          <p:cNvSpPr/>
          <p:nvPr/>
        </p:nvSpPr>
        <p:spPr>
          <a:xfrm>
            <a:off x="1425462" y="1676006"/>
            <a:ext cx="54000" cy="54000"/>
          </a:xfrm>
          <a:prstGeom prst="ellipse">
            <a:avLst/>
          </a:prstGeom>
          <a:solidFill>
            <a:srgbClr val="8B4C8E"/>
          </a:solidFill>
          <a:ln w="38100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2400" b="1" dirty="0" err="1">
              <a:solidFill>
                <a:srgbClr val="FFC000"/>
              </a:solidFill>
            </a:endParaRPr>
          </a:p>
        </p:txBody>
      </p:sp>
      <p:sp>
        <p:nvSpPr>
          <p:cNvPr id="27" name="Ellipszis 10"/>
          <p:cNvSpPr/>
          <p:nvPr/>
        </p:nvSpPr>
        <p:spPr>
          <a:xfrm>
            <a:off x="1158010" y="2935135"/>
            <a:ext cx="54000" cy="54000"/>
          </a:xfrm>
          <a:prstGeom prst="ellipse">
            <a:avLst/>
          </a:prstGeom>
          <a:solidFill>
            <a:srgbClr val="8B4C8E"/>
          </a:solidFill>
          <a:ln w="38100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2400" b="1" dirty="0" err="1">
              <a:solidFill>
                <a:srgbClr val="FFC000"/>
              </a:solidFill>
            </a:endParaRPr>
          </a:p>
        </p:txBody>
      </p:sp>
      <p:sp>
        <p:nvSpPr>
          <p:cNvPr id="28" name="Ellipszis 10"/>
          <p:cNvSpPr/>
          <p:nvPr/>
        </p:nvSpPr>
        <p:spPr>
          <a:xfrm>
            <a:off x="1418318" y="2935512"/>
            <a:ext cx="54000" cy="54000"/>
          </a:xfrm>
          <a:prstGeom prst="ellipse">
            <a:avLst/>
          </a:prstGeom>
          <a:solidFill>
            <a:srgbClr val="8B4C8E"/>
          </a:solidFill>
          <a:ln w="38100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2400" b="1" dirty="0" err="1">
              <a:solidFill>
                <a:srgbClr val="FFC000"/>
              </a:solidFill>
            </a:endParaRPr>
          </a:p>
        </p:txBody>
      </p:sp>
      <p:sp>
        <p:nvSpPr>
          <p:cNvPr id="29" name="Ellipszis 10"/>
          <p:cNvSpPr/>
          <p:nvPr/>
        </p:nvSpPr>
        <p:spPr>
          <a:xfrm>
            <a:off x="1164360" y="3063892"/>
            <a:ext cx="54000" cy="54000"/>
          </a:xfrm>
          <a:prstGeom prst="ellipse">
            <a:avLst/>
          </a:prstGeom>
          <a:solidFill>
            <a:srgbClr val="8B4C8E"/>
          </a:solidFill>
          <a:ln w="38100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2400" b="1" dirty="0" err="1">
              <a:solidFill>
                <a:srgbClr val="FFC000"/>
              </a:solidFill>
            </a:endParaRPr>
          </a:p>
        </p:txBody>
      </p:sp>
      <p:sp>
        <p:nvSpPr>
          <p:cNvPr id="30" name="Ellipszis 10"/>
          <p:cNvSpPr/>
          <p:nvPr/>
        </p:nvSpPr>
        <p:spPr>
          <a:xfrm>
            <a:off x="1427220" y="3016512"/>
            <a:ext cx="54000" cy="54000"/>
          </a:xfrm>
          <a:prstGeom prst="ellipse">
            <a:avLst/>
          </a:prstGeom>
          <a:solidFill>
            <a:srgbClr val="8B4C8E"/>
          </a:solidFill>
          <a:ln w="38100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2400" b="1" dirty="0" err="1">
              <a:solidFill>
                <a:srgbClr val="FFC000"/>
              </a:solidFill>
            </a:endParaRPr>
          </a:p>
        </p:txBody>
      </p:sp>
      <p:sp>
        <p:nvSpPr>
          <p:cNvPr id="31" name="Ellipszis 12"/>
          <p:cNvSpPr/>
          <p:nvPr/>
        </p:nvSpPr>
        <p:spPr>
          <a:xfrm>
            <a:off x="1150726" y="4326708"/>
            <a:ext cx="54000" cy="54000"/>
          </a:xfrm>
          <a:prstGeom prst="ellipse">
            <a:avLst/>
          </a:prstGeom>
          <a:solidFill>
            <a:srgbClr val="8B4C8E"/>
          </a:solidFill>
          <a:ln w="38100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2400" b="1" dirty="0" err="1">
              <a:solidFill>
                <a:srgbClr val="FFC000"/>
              </a:solidFill>
            </a:endParaRPr>
          </a:p>
        </p:txBody>
      </p:sp>
      <p:sp>
        <p:nvSpPr>
          <p:cNvPr id="32" name="Ellipszis 12"/>
          <p:cNvSpPr/>
          <p:nvPr/>
        </p:nvSpPr>
        <p:spPr>
          <a:xfrm>
            <a:off x="1291227" y="4227516"/>
            <a:ext cx="54000" cy="54000"/>
          </a:xfrm>
          <a:prstGeom prst="ellipse">
            <a:avLst/>
          </a:prstGeom>
          <a:solidFill>
            <a:srgbClr val="8B4C8E"/>
          </a:solidFill>
          <a:ln w="38100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2400" b="1" dirty="0" err="1">
              <a:solidFill>
                <a:srgbClr val="FFC000"/>
              </a:solidFill>
            </a:endParaRPr>
          </a:p>
        </p:txBody>
      </p:sp>
      <p:sp>
        <p:nvSpPr>
          <p:cNvPr id="33" name="Ellipszis 12"/>
          <p:cNvSpPr/>
          <p:nvPr/>
        </p:nvSpPr>
        <p:spPr>
          <a:xfrm>
            <a:off x="1408127" y="4293769"/>
            <a:ext cx="54000" cy="54000"/>
          </a:xfrm>
          <a:prstGeom prst="ellipse">
            <a:avLst/>
          </a:prstGeom>
          <a:solidFill>
            <a:srgbClr val="8B4C8E"/>
          </a:solidFill>
          <a:ln w="38100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2400" b="1" dirty="0" err="1">
              <a:solidFill>
                <a:srgbClr val="FFC000"/>
              </a:solidFill>
            </a:endParaRPr>
          </a:p>
        </p:txBody>
      </p:sp>
      <p:sp>
        <p:nvSpPr>
          <p:cNvPr id="34" name="Ellipszis 12"/>
          <p:cNvSpPr/>
          <p:nvPr/>
        </p:nvSpPr>
        <p:spPr>
          <a:xfrm>
            <a:off x="1412890" y="4438001"/>
            <a:ext cx="54000" cy="54000"/>
          </a:xfrm>
          <a:prstGeom prst="ellipse">
            <a:avLst/>
          </a:prstGeom>
          <a:solidFill>
            <a:srgbClr val="8B4C8E"/>
          </a:solidFill>
          <a:ln w="38100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2400" b="1" dirty="0" err="1">
              <a:solidFill>
                <a:srgbClr val="FFC000"/>
              </a:solidFill>
            </a:endParaRPr>
          </a:p>
        </p:txBody>
      </p:sp>
      <p:sp>
        <p:nvSpPr>
          <p:cNvPr id="35" name="Ellipszis 12"/>
          <p:cNvSpPr/>
          <p:nvPr/>
        </p:nvSpPr>
        <p:spPr>
          <a:xfrm>
            <a:off x="2866978" y="4293755"/>
            <a:ext cx="54000" cy="54000"/>
          </a:xfrm>
          <a:prstGeom prst="ellipse">
            <a:avLst/>
          </a:prstGeom>
          <a:solidFill>
            <a:srgbClr val="8B4C8E"/>
          </a:solidFill>
          <a:ln w="38100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2400" b="1" dirty="0" err="1">
              <a:solidFill>
                <a:srgbClr val="FFC000"/>
              </a:solidFill>
            </a:endParaRPr>
          </a:p>
        </p:txBody>
      </p:sp>
      <p:sp>
        <p:nvSpPr>
          <p:cNvPr id="36" name="Ellipszis 12"/>
          <p:cNvSpPr/>
          <p:nvPr/>
        </p:nvSpPr>
        <p:spPr>
          <a:xfrm>
            <a:off x="2866978" y="4428462"/>
            <a:ext cx="54000" cy="54000"/>
          </a:xfrm>
          <a:prstGeom prst="ellipse">
            <a:avLst/>
          </a:prstGeom>
          <a:solidFill>
            <a:srgbClr val="8B4C8E"/>
          </a:solidFill>
          <a:ln w="38100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2400" b="1" dirty="0" err="1">
              <a:solidFill>
                <a:srgbClr val="FFC000"/>
              </a:solidFill>
            </a:endParaRPr>
          </a:p>
        </p:txBody>
      </p:sp>
      <p:sp>
        <p:nvSpPr>
          <p:cNvPr id="37" name="Ellipszis 7"/>
          <p:cNvSpPr/>
          <p:nvPr/>
        </p:nvSpPr>
        <p:spPr>
          <a:xfrm>
            <a:off x="3073375" y="2885420"/>
            <a:ext cx="54000" cy="54000"/>
          </a:xfrm>
          <a:prstGeom prst="ellipse">
            <a:avLst/>
          </a:prstGeom>
          <a:solidFill>
            <a:srgbClr val="8B4C8E"/>
          </a:solidFill>
          <a:ln w="38100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2400" b="1" dirty="0" err="1">
              <a:solidFill>
                <a:srgbClr val="FFC000"/>
              </a:solidFill>
            </a:endParaRPr>
          </a:p>
        </p:txBody>
      </p:sp>
      <p:sp>
        <p:nvSpPr>
          <p:cNvPr id="38" name="Ellipszis 11"/>
          <p:cNvSpPr/>
          <p:nvPr/>
        </p:nvSpPr>
        <p:spPr>
          <a:xfrm>
            <a:off x="3086100" y="1724708"/>
            <a:ext cx="54000" cy="54000"/>
          </a:xfrm>
          <a:prstGeom prst="ellipse">
            <a:avLst/>
          </a:prstGeom>
          <a:solidFill>
            <a:srgbClr val="8B4C8E"/>
          </a:solidFill>
          <a:ln w="38100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2400" b="1" dirty="0" err="1">
              <a:solidFill>
                <a:srgbClr val="FFC000"/>
              </a:solidFill>
            </a:endParaRPr>
          </a:p>
        </p:txBody>
      </p:sp>
      <p:sp>
        <p:nvSpPr>
          <p:cNvPr id="39" name="Ellipszis 11"/>
          <p:cNvSpPr/>
          <p:nvPr/>
        </p:nvSpPr>
        <p:spPr>
          <a:xfrm>
            <a:off x="3130139" y="1639104"/>
            <a:ext cx="54000" cy="54000"/>
          </a:xfrm>
          <a:prstGeom prst="ellipse">
            <a:avLst/>
          </a:prstGeom>
          <a:solidFill>
            <a:srgbClr val="8B4C8E"/>
          </a:solidFill>
          <a:ln w="38100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2400" b="1" dirty="0" err="1">
              <a:solidFill>
                <a:srgbClr val="FFC000"/>
              </a:solidFill>
            </a:endParaRPr>
          </a:p>
        </p:txBody>
      </p:sp>
      <p:sp>
        <p:nvSpPr>
          <p:cNvPr id="40" name="Ellipszis 5"/>
          <p:cNvSpPr/>
          <p:nvPr/>
        </p:nvSpPr>
        <p:spPr>
          <a:xfrm>
            <a:off x="4635558" y="2854343"/>
            <a:ext cx="54000" cy="54000"/>
          </a:xfrm>
          <a:prstGeom prst="ellipse">
            <a:avLst/>
          </a:prstGeom>
          <a:solidFill>
            <a:srgbClr val="8B4C8E"/>
          </a:solidFill>
          <a:ln w="38100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2400" b="1" dirty="0" err="1">
              <a:solidFill>
                <a:srgbClr val="FFC000"/>
              </a:solidFill>
            </a:endParaRPr>
          </a:p>
        </p:txBody>
      </p:sp>
      <p:sp>
        <p:nvSpPr>
          <p:cNvPr id="41" name="Ellipszis 5"/>
          <p:cNvSpPr/>
          <p:nvPr/>
        </p:nvSpPr>
        <p:spPr>
          <a:xfrm>
            <a:off x="4632218" y="3143966"/>
            <a:ext cx="54000" cy="54000"/>
          </a:xfrm>
          <a:prstGeom prst="ellipse">
            <a:avLst/>
          </a:prstGeom>
          <a:solidFill>
            <a:srgbClr val="8B4C8E"/>
          </a:solidFill>
          <a:ln w="38100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2400" b="1" dirty="0" err="1">
              <a:solidFill>
                <a:srgbClr val="FFC000"/>
              </a:solidFill>
            </a:endParaRPr>
          </a:p>
        </p:txBody>
      </p:sp>
      <p:sp>
        <p:nvSpPr>
          <p:cNvPr id="42" name="Ellipszis 5"/>
          <p:cNvSpPr/>
          <p:nvPr/>
        </p:nvSpPr>
        <p:spPr>
          <a:xfrm>
            <a:off x="4491278" y="2998589"/>
            <a:ext cx="54000" cy="54000"/>
          </a:xfrm>
          <a:prstGeom prst="ellipse">
            <a:avLst/>
          </a:prstGeom>
          <a:solidFill>
            <a:srgbClr val="8B4C8E"/>
          </a:solidFill>
          <a:ln w="38100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2400" b="1" dirty="0" err="1">
              <a:solidFill>
                <a:srgbClr val="FFC000"/>
              </a:solidFill>
            </a:endParaRPr>
          </a:p>
        </p:txBody>
      </p:sp>
      <p:sp>
        <p:nvSpPr>
          <p:cNvPr id="43" name="Ellipszis 7"/>
          <p:cNvSpPr/>
          <p:nvPr/>
        </p:nvSpPr>
        <p:spPr>
          <a:xfrm>
            <a:off x="3129755" y="3009244"/>
            <a:ext cx="54000" cy="54000"/>
          </a:xfrm>
          <a:prstGeom prst="ellipse">
            <a:avLst/>
          </a:prstGeom>
          <a:solidFill>
            <a:srgbClr val="8B4C8E"/>
          </a:solidFill>
          <a:ln w="38100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2400" b="1" dirty="0" err="1">
              <a:solidFill>
                <a:srgbClr val="FFC000"/>
              </a:solidFill>
            </a:endParaRPr>
          </a:p>
        </p:txBody>
      </p:sp>
      <p:sp>
        <p:nvSpPr>
          <p:cNvPr id="44" name="Ellipszis 7"/>
          <p:cNvSpPr/>
          <p:nvPr/>
        </p:nvSpPr>
        <p:spPr>
          <a:xfrm>
            <a:off x="2879700" y="3079070"/>
            <a:ext cx="54000" cy="54000"/>
          </a:xfrm>
          <a:prstGeom prst="ellipse">
            <a:avLst/>
          </a:prstGeom>
          <a:solidFill>
            <a:srgbClr val="8B4C8E"/>
          </a:solidFill>
          <a:ln w="38100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2400" b="1" dirty="0" err="1">
              <a:solidFill>
                <a:srgbClr val="FFC000"/>
              </a:solidFill>
            </a:endParaRPr>
          </a:p>
        </p:txBody>
      </p:sp>
      <p:sp>
        <p:nvSpPr>
          <p:cNvPr id="45" name="Ellipszis 7"/>
          <p:cNvSpPr/>
          <p:nvPr/>
        </p:nvSpPr>
        <p:spPr>
          <a:xfrm>
            <a:off x="2969128" y="3137020"/>
            <a:ext cx="54000" cy="54000"/>
          </a:xfrm>
          <a:prstGeom prst="ellipse">
            <a:avLst/>
          </a:prstGeom>
          <a:solidFill>
            <a:srgbClr val="8B4C8E"/>
          </a:solidFill>
          <a:ln w="38100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2400" b="1" dirty="0" err="1">
              <a:solidFill>
                <a:srgbClr val="FFC000"/>
              </a:solidFill>
            </a:endParaRPr>
          </a:p>
        </p:txBody>
      </p:sp>
      <p:sp>
        <p:nvSpPr>
          <p:cNvPr id="46" name="Ellipszis 28"/>
          <p:cNvSpPr/>
          <p:nvPr/>
        </p:nvSpPr>
        <p:spPr>
          <a:xfrm>
            <a:off x="1143000" y="2855474"/>
            <a:ext cx="345917" cy="342492"/>
          </a:xfrm>
          <a:prstGeom prst="ellipse">
            <a:avLst/>
          </a:prstGeom>
          <a:solidFill>
            <a:schemeClr val="bg1"/>
          </a:solidFill>
          <a:ln w="28575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hu-HU" sz="40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</a:t>
            </a:r>
            <a:endParaRPr lang="hu-HU" sz="4000" b="1" dirty="0">
              <a:solidFill>
                <a:schemeClr val="tx1"/>
              </a:solidFill>
            </a:endParaRPr>
          </a:p>
        </p:txBody>
      </p:sp>
      <p:sp>
        <p:nvSpPr>
          <p:cNvPr id="47" name="Ellipszis 29"/>
          <p:cNvSpPr/>
          <p:nvPr/>
        </p:nvSpPr>
        <p:spPr>
          <a:xfrm>
            <a:off x="2842262" y="4230216"/>
            <a:ext cx="345917" cy="342492"/>
          </a:xfrm>
          <a:prstGeom prst="ellipse">
            <a:avLst/>
          </a:prstGeom>
          <a:solidFill>
            <a:schemeClr val="bg1"/>
          </a:solidFill>
          <a:ln w="28575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hu-HU" sz="40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</a:t>
            </a:r>
            <a:endParaRPr lang="hu-HU" sz="4000" b="1" dirty="0">
              <a:solidFill>
                <a:schemeClr val="tx1"/>
              </a:solidFill>
            </a:endParaRPr>
          </a:p>
        </p:txBody>
      </p:sp>
      <p:sp>
        <p:nvSpPr>
          <p:cNvPr id="48" name="Ellipszis 30"/>
          <p:cNvSpPr/>
          <p:nvPr/>
        </p:nvSpPr>
        <p:spPr>
          <a:xfrm>
            <a:off x="4489600" y="2855474"/>
            <a:ext cx="345917" cy="342492"/>
          </a:xfrm>
          <a:prstGeom prst="ellipse">
            <a:avLst/>
          </a:prstGeom>
          <a:solidFill>
            <a:schemeClr val="bg1"/>
          </a:solidFill>
          <a:ln w="28575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hu-HU" sz="40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</a:t>
            </a:r>
            <a:endParaRPr lang="hu-HU" sz="4000" b="1" dirty="0">
              <a:solidFill>
                <a:schemeClr val="tx1"/>
              </a:solidFill>
            </a:endParaRPr>
          </a:p>
        </p:txBody>
      </p:sp>
      <p:sp>
        <p:nvSpPr>
          <p:cNvPr id="49" name="Ellipszis 31"/>
          <p:cNvSpPr/>
          <p:nvPr/>
        </p:nvSpPr>
        <p:spPr>
          <a:xfrm>
            <a:off x="2842262" y="2855474"/>
            <a:ext cx="345917" cy="342492"/>
          </a:xfrm>
          <a:prstGeom prst="ellipse">
            <a:avLst/>
          </a:prstGeom>
          <a:solidFill>
            <a:schemeClr val="bg1"/>
          </a:solidFill>
          <a:ln w="28575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hu-HU" sz="40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</a:t>
            </a:r>
            <a:endParaRPr lang="hu-HU" sz="4000" b="1" dirty="0">
              <a:solidFill>
                <a:schemeClr val="tx1"/>
              </a:solidFill>
            </a:endParaRPr>
          </a:p>
        </p:txBody>
      </p:sp>
      <p:sp>
        <p:nvSpPr>
          <p:cNvPr id="50" name="Ellipszis 34"/>
          <p:cNvSpPr/>
          <p:nvPr/>
        </p:nvSpPr>
        <p:spPr>
          <a:xfrm>
            <a:off x="1143000" y="1494858"/>
            <a:ext cx="345917" cy="342492"/>
          </a:xfrm>
          <a:prstGeom prst="ellipse">
            <a:avLst/>
          </a:prstGeom>
          <a:solidFill>
            <a:schemeClr val="bg1"/>
          </a:solidFill>
          <a:ln w="28575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hu-HU" sz="40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</a:t>
            </a:r>
            <a:endParaRPr lang="hu-HU" sz="4000" b="1" dirty="0">
              <a:solidFill>
                <a:schemeClr val="tx1"/>
              </a:solidFill>
            </a:endParaRPr>
          </a:p>
        </p:txBody>
      </p:sp>
      <p:sp>
        <p:nvSpPr>
          <p:cNvPr id="51" name="Ellipszis 35"/>
          <p:cNvSpPr/>
          <p:nvPr/>
        </p:nvSpPr>
        <p:spPr>
          <a:xfrm>
            <a:off x="2842262" y="1494858"/>
            <a:ext cx="345917" cy="342492"/>
          </a:xfrm>
          <a:prstGeom prst="ellipse">
            <a:avLst/>
          </a:prstGeom>
          <a:solidFill>
            <a:schemeClr val="bg1"/>
          </a:solidFill>
          <a:ln w="28575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hu-HU" sz="40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</a:t>
            </a:r>
            <a:endParaRPr lang="hu-HU" sz="4000" b="1" dirty="0">
              <a:solidFill>
                <a:schemeClr val="tx1"/>
              </a:solidFill>
            </a:endParaRPr>
          </a:p>
        </p:txBody>
      </p:sp>
      <p:sp>
        <p:nvSpPr>
          <p:cNvPr id="52" name="Ellipszis 36"/>
          <p:cNvSpPr/>
          <p:nvPr/>
        </p:nvSpPr>
        <p:spPr>
          <a:xfrm>
            <a:off x="1143000" y="4230216"/>
            <a:ext cx="345917" cy="342492"/>
          </a:xfrm>
          <a:prstGeom prst="ellipse">
            <a:avLst/>
          </a:prstGeom>
          <a:solidFill>
            <a:schemeClr val="bg1"/>
          </a:solidFill>
          <a:ln w="28575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hu-HU" sz="40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</a:t>
            </a:r>
            <a:endParaRPr lang="hu-HU" sz="4000" b="1" dirty="0">
              <a:solidFill>
                <a:schemeClr val="tx1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71500" y="1181100"/>
            <a:ext cx="3898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1</a:t>
            </a:r>
            <a:endParaRPr lang="en-US" sz="2800" dirty="0">
              <a:solidFill>
                <a:schemeClr val="accent3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71500" y="2862560"/>
            <a:ext cx="3898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2</a:t>
            </a:r>
            <a:endParaRPr lang="en-US" sz="2800" dirty="0">
              <a:solidFill>
                <a:schemeClr val="accent3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71500" y="4347755"/>
            <a:ext cx="3898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1</a:t>
            </a:r>
            <a:endParaRPr lang="en-US" sz="2800" dirty="0">
              <a:solidFill>
                <a:schemeClr val="accent3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3218599" y="1181100"/>
            <a:ext cx="3898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2</a:t>
            </a:r>
            <a:endParaRPr lang="en-US" sz="2800" dirty="0">
              <a:solidFill>
                <a:schemeClr val="accent3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3218599" y="2862560"/>
            <a:ext cx="3898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1</a:t>
            </a:r>
            <a:endParaRPr lang="en-US" sz="2800" dirty="0">
              <a:solidFill>
                <a:schemeClr val="accent3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3218599" y="4347755"/>
            <a:ext cx="3898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2</a:t>
            </a:r>
            <a:endParaRPr lang="en-US" sz="2800" dirty="0">
              <a:solidFill>
                <a:schemeClr val="accent3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4860343" y="2862560"/>
            <a:ext cx="3898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1</a:t>
            </a:r>
            <a:endParaRPr lang="en-US" sz="2800" dirty="0">
              <a:solidFill>
                <a:schemeClr val="accent3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6" name="Táblázat 16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43405632"/>
                  </p:ext>
                </p:extLst>
              </p:nvPr>
            </p:nvGraphicFramePr>
            <p:xfrm>
              <a:off x="4838700" y="3703320"/>
              <a:ext cx="2926080" cy="29260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6576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en-GB" sz="2400" b="1" i="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𝐀</m:t>
                                </m:r>
                              </m:oMath>
                            </m:oMathPara>
                          </a14:m>
                          <a:endParaRPr lang="en-GB" sz="2400" b="1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0" marR="0" marT="0" marB="0" anchor="ctr">
                        <a:lnL>
                          <a:noFill/>
                        </a:lnL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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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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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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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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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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 smtClean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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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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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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6" name="Táblázat 16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43405632"/>
                  </p:ext>
                </p:extLst>
              </p:nvPr>
            </p:nvGraphicFramePr>
            <p:xfrm>
              <a:off x="4838700" y="3703320"/>
              <a:ext cx="2926080" cy="29260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6576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>
                          <a:noFill/>
                        </a:lnL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2"/>
                          <a:stretch>
                            <a:fillRect t="-26667" r="-711667" b="-75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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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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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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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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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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 smtClean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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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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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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7" name="Táblázat 16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43254949"/>
                  </p:ext>
                </p:extLst>
              </p:nvPr>
            </p:nvGraphicFramePr>
            <p:xfrm>
              <a:off x="6720631" y="934502"/>
              <a:ext cx="3819208" cy="29260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893128">
                      <a:extLst>
                        <a:ext uri="{9D8B030D-6E8A-4147-A177-3AD203B41FA5}">
                          <a16:colId xmlns:a16="http://schemas.microsoft.com/office/drawing/2014/main" val="719204982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</a:tblGrid>
                  <a:tr h="365760">
                    <a:tc gridSpan="2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sz="2400" b="0" i="0" baseline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diag</m:t>
                              </m:r>
                              <m:d>
                                <m:dPr>
                                  <m:ctrlPr>
                                    <a:rPr lang="en-US" sz="2400" b="0" i="1" baseline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1" i="0" baseline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𝐥𝐚𝐛</m:t>
                                  </m:r>
                                </m:e>
                              </m:d>
                            </m:oMath>
                          </a14:m>
                          <a:r>
                            <a:rPr lang="en-GB" sz="2400" b="0" i="0" baseline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</a:t>
                          </a:r>
                          <a:endParaRPr lang="en-GB" sz="2400" b="0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0" marR="0" marT="0" marB="0" anchor="ctr"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>
                          <a:noFill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GB" sz="2400" b="1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0" marR="0" marT="0" marB="0" anchor="ctr">
                        <a:lnL>
                          <a:noFill/>
                        </a:lnL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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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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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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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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>
                          <a:noFill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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>
                          <a:noFill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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hu-HU" sz="1800" b="1" dirty="0" smtClean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2</a:t>
                          </a:r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>
                          <a:noFill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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>
                          <a:noFill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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2</a:t>
                          </a:r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>
                          <a:noFill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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>
                          <a:noFill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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2</a:t>
                          </a:r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>
                          <a:noFill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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7" name="Táblázat 16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43254949"/>
                  </p:ext>
                </p:extLst>
              </p:nvPr>
            </p:nvGraphicFramePr>
            <p:xfrm>
              <a:off x="6720631" y="934502"/>
              <a:ext cx="3819208" cy="29260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893128">
                      <a:extLst>
                        <a:ext uri="{9D8B030D-6E8A-4147-A177-3AD203B41FA5}">
                          <a16:colId xmlns:a16="http://schemas.microsoft.com/office/drawing/2014/main" val="719204982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</a:tblGrid>
                  <a:tr h="365760"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>
                          <a:noFill/>
                        </a:lnB>
                        <a:blipFill>
                          <a:blip r:embed="rId3"/>
                          <a:stretch>
                            <a:fillRect t="-26667" r="-206280" b="-750000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GB" sz="2400" b="1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0" marR="0" marT="0" marB="0" anchor="ctr">
                        <a:lnL>
                          <a:noFill/>
                        </a:lnL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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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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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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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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>
                          <a:noFill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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>
                          <a:noFill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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hu-HU" sz="1800" b="1" dirty="0" smtClean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2</a:t>
                          </a:r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>
                          <a:noFill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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>
                          <a:noFill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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2</a:t>
                          </a:r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>
                          <a:noFill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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>
                          <a:noFill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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2</a:t>
                          </a:r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>
                          <a:noFill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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Fallback>
      </mc:AlternateContent>
      <p:graphicFrame>
        <p:nvGraphicFramePr>
          <p:cNvPr id="58" name="Táblázat 1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844171"/>
              </p:ext>
            </p:extLst>
          </p:nvPr>
        </p:nvGraphicFramePr>
        <p:xfrm>
          <a:off x="7993880" y="4059163"/>
          <a:ext cx="2560320" cy="25603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5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ctr"/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Wingdings" panose="05000000000000000000" pitchFamily="2" charset="2"/>
                        </a:rPr>
                        <a:t>2</a:t>
                      </a:r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Wingdings" panose="05000000000000000000" pitchFamily="2" charset="2"/>
                        </a:rPr>
                        <a:t>2</a:t>
                      </a:r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Wingdings" panose="05000000000000000000" pitchFamily="2" charset="2"/>
                        </a:rPr>
                        <a:t>1</a:t>
                      </a:r>
                      <a:endParaRPr lang="hu-HU" sz="1800" b="1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Wingdings" panose="05000000000000000000" pitchFamily="2" charset="2"/>
                        </a:rPr>
                        <a:t>1</a:t>
                      </a:r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Wingdings" panose="05000000000000000000" pitchFamily="2" charset="2"/>
                        </a:rPr>
                        <a:t>1</a:t>
                      </a:r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Wingdings" panose="05000000000000000000" pitchFamily="2" charset="2"/>
                        </a:rPr>
                        <a:t>2</a:t>
                      </a:r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Wingdings" panose="05000000000000000000" pitchFamily="2" charset="2"/>
                        </a:rPr>
                        <a:t>2</a:t>
                      </a:r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Wingdings" panose="05000000000000000000" pitchFamily="2" charset="2"/>
                        </a:rPr>
                        <a:t>1</a:t>
                      </a:r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Wingdings" panose="05000000000000000000" pitchFamily="2" charset="2"/>
                        </a:rPr>
                        <a:t>1</a:t>
                      </a:r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Wingdings" panose="05000000000000000000" pitchFamily="2" charset="2"/>
                        </a:rPr>
                        <a:t>1</a:t>
                      </a:r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Wingdings" panose="05000000000000000000" pitchFamily="2" charset="2"/>
                        </a:rPr>
                        <a:t>1</a:t>
                      </a:r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Wingdings" panose="05000000000000000000" pitchFamily="2" charset="2"/>
                        </a:rPr>
                        <a:t>2</a:t>
                      </a:r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1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Wingdings" panose="05000000000000000000" pitchFamily="2" charset="2"/>
                        </a:rPr>
                        <a:t>2</a:t>
                      </a:r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Wingdings" panose="05000000000000000000" pitchFamily="2" charset="2"/>
                        </a:rPr>
                        <a:t>1</a:t>
                      </a:r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Wingdings" panose="05000000000000000000" pitchFamily="2" charset="2"/>
                        </a:rPr>
                        <a:t>1</a:t>
                      </a:r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Wingdings" panose="05000000000000000000" pitchFamily="2" charset="2"/>
                        </a:rPr>
                        <a:t>1</a:t>
                      </a:r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Wingdings" panose="05000000000000000000" pitchFamily="2" charset="2"/>
                        </a:rPr>
                        <a:t>2</a:t>
                      </a:r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Wingdings" panose="05000000000000000000" pitchFamily="2" charset="2"/>
                        </a:rPr>
                        <a:t>1</a:t>
                      </a:r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Wingdings" panose="05000000000000000000" pitchFamily="2" charset="2"/>
                        </a:rPr>
                        <a:t>2</a:t>
                      </a:r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Wingdings" panose="05000000000000000000" pitchFamily="2" charset="2"/>
                        </a:rPr>
                        <a:t>1</a:t>
                      </a:r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59" name="Table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7527708"/>
              </p:ext>
            </p:extLst>
          </p:nvPr>
        </p:nvGraphicFramePr>
        <p:xfrm>
          <a:off x="11483839" y="4069080"/>
          <a:ext cx="365760" cy="25603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5760">
                  <a:extLst>
                    <a:ext uri="{9D8B030D-6E8A-4147-A177-3AD203B41FA5}">
                      <a16:colId xmlns:a16="http://schemas.microsoft.com/office/drawing/2014/main" val="1796725486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348141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1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46327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299481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052191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457988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4467649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1765537"/>
                  </a:ext>
                </a:extLst>
              </a:tr>
            </a:tbl>
          </a:graphicData>
        </a:graphic>
      </p:graphicFrame>
      <p:sp>
        <p:nvSpPr>
          <p:cNvPr id="60" name="Jobbra nyíl 4"/>
          <p:cNvSpPr/>
          <p:nvPr/>
        </p:nvSpPr>
        <p:spPr>
          <a:xfrm>
            <a:off x="10790420" y="5199441"/>
            <a:ext cx="437411" cy="279763"/>
          </a:xfrm>
          <a:prstGeom prst="rightArrow">
            <a:avLst/>
          </a:prstGeom>
          <a:noFill/>
          <a:ln w="38100">
            <a:solidFill>
              <a:schemeClr val="accent1"/>
            </a:solidFill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 err="1">
              <a:solidFill>
                <a:schemeClr val="tx2"/>
              </a:solidFill>
              <a:latin typeface="Open Sans SemiBold" panose="020B0706030804020204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0614101" y="4476932"/>
            <a:ext cx="8098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min.</a:t>
            </a:r>
            <a:br>
              <a:rPr lang="en-US" dirty="0" smtClean="0"/>
            </a:br>
            <a:r>
              <a:rPr lang="en-US" dirty="0" smtClean="0"/>
              <a:t>mode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ectangle 61"/>
              <p:cNvSpPr/>
              <p:nvPr/>
            </p:nvSpPr>
            <p:spPr>
              <a:xfrm>
                <a:off x="11242020" y="3597498"/>
                <a:ext cx="80021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𝐥𝐚𝐛</m:t>
                      </m:r>
                      <m:r>
                        <a:rPr lang="en-US" sz="24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2" name="Rectangle 6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42020" y="3597498"/>
                <a:ext cx="800219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TextBox 67"/>
          <p:cNvSpPr txBox="1"/>
          <p:nvPr/>
        </p:nvSpPr>
        <p:spPr>
          <a:xfrm>
            <a:off x="219801" y="5715000"/>
            <a:ext cx="1141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step: 3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51524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CDLP </a:t>
            </a:r>
            <a:r>
              <a:rPr lang="en-US" dirty="0" smtClean="0"/>
              <a:t>Example</a:t>
            </a:r>
            <a:endParaRPr lang="hu-HU" dirty="0"/>
          </a:p>
        </p:txBody>
      </p:sp>
      <p:cxnSp>
        <p:nvCxnSpPr>
          <p:cNvPr id="5" name="Görbe összekötő 49"/>
          <p:cNvCxnSpPr>
            <a:stCxn id="24" idx="0"/>
            <a:endCxn id="51" idx="1"/>
          </p:cNvCxnSpPr>
          <p:nvPr/>
        </p:nvCxnSpPr>
        <p:spPr>
          <a:xfrm rot="16200000" flipH="1">
            <a:off x="2110151" y="762246"/>
            <a:ext cx="40500" cy="1525038"/>
          </a:xfrm>
          <a:prstGeom prst="curvedConnector3">
            <a:avLst>
              <a:gd name="adj1" fmla="val -588289"/>
            </a:avLst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örbe összekötő 58"/>
          <p:cNvCxnSpPr>
            <a:stCxn id="38" idx="6"/>
            <a:endCxn id="37" idx="6"/>
          </p:cNvCxnSpPr>
          <p:nvPr/>
        </p:nvCxnSpPr>
        <p:spPr>
          <a:xfrm flipH="1">
            <a:off x="3127375" y="1751708"/>
            <a:ext cx="12725" cy="1160712"/>
          </a:xfrm>
          <a:prstGeom prst="curvedConnector3">
            <a:avLst>
              <a:gd name="adj1" fmla="val -1297446"/>
            </a:avLst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örbe összekötő 61"/>
          <p:cNvCxnSpPr>
            <a:stCxn id="39" idx="6"/>
            <a:endCxn id="40" idx="0"/>
          </p:cNvCxnSpPr>
          <p:nvPr/>
        </p:nvCxnSpPr>
        <p:spPr>
          <a:xfrm>
            <a:off x="3184139" y="1666104"/>
            <a:ext cx="1478419" cy="1188239"/>
          </a:xfrm>
          <a:prstGeom prst="curvedConnector2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örbe összekötő 64"/>
          <p:cNvCxnSpPr>
            <a:stCxn id="41" idx="4"/>
            <a:endCxn id="47" idx="6"/>
          </p:cNvCxnSpPr>
          <p:nvPr/>
        </p:nvCxnSpPr>
        <p:spPr>
          <a:xfrm rot="5400000">
            <a:off x="3321951" y="3064195"/>
            <a:ext cx="1203496" cy="1471039"/>
          </a:xfrm>
          <a:prstGeom prst="curvedConnector2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örbe összekötő 67"/>
          <p:cNvCxnSpPr>
            <a:stCxn id="36" idx="3"/>
            <a:endCxn id="34" idx="5"/>
          </p:cNvCxnSpPr>
          <p:nvPr/>
        </p:nvCxnSpPr>
        <p:spPr>
          <a:xfrm rot="5400000">
            <a:off x="2162165" y="3771371"/>
            <a:ext cx="9539" cy="1415904"/>
          </a:xfrm>
          <a:prstGeom prst="curvedConnector3">
            <a:avLst>
              <a:gd name="adj1" fmla="val 2579379"/>
            </a:avLst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örbe összekötő 74"/>
          <p:cNvCxnSpPr>
            <a:stCxn id="44" idx="3"/>
            <a:endCxn id="30" idx="5"/>
          </p:cNvCxnSpPr>
          <p:nvPr/>
        </p:nvCxnSpPr>
        <p:spPr>
          <a:xfrm rot="5400000" flipH="1">
            <a:off x="2149181" y="2386735"/>
            <a:ext cx="62558" cy="1414296"/>
          </a:xfrm>
          <a:prstGeom prst="curvedConnector3">
            <a:avLst>
              <a:gd name="adj1" fmla="val -378062"/>
            </a:avLst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örbe összekötő 78"/>
          <p:cNvCxnSpPr>
            <a:stCxn id="45" idx="4"/>
            <a:endCxn id="32" idx="0"/>
          </p:cNvCxnSpPr>
          <p:nvPr/>
        </p:nvCxnSpPr>
        <p:spPr>
          <a:xfrm rot="5400000">
            <a:off x="1638930" y="2870318"/>
            <a:ext cx="1036496" cy="1677901"/>
          </a:xfrm>
          <a:prstGeom prst="curvedConnector3">
            <a:avLst>
              <a:gd name="adj1" fmla="val 50000"/>
            </a:avLst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örbe összekötő 82"/>
          <p:cNvCxnSpPr>
            <a:stCxn id="43" idx="7"/>
            <a:endCxn id="42" idx="1"/>
          </p:cNvCxnSpPr>
          <p:nvPr/>
        </p:nvCxnSpPr>
        <p:spPr>
          <a:xfrm rot="5400000" flipH="1" flipV="1">
            <a:off x="3832189" y="2350156"/>
            <a:ext cx="10655" cy="1323339"/>
          </a:xfrm>
          <a:prstGeom prst="curvedConnector3">
            <a:avLst>
              <a:gd name="adj1" fmla="val 2051506"/>
            </a:avLst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örbe összekötő 86"/>
          <p:cNvCxnSpPr>
            <a:stCxn id="27" idx="2"/>
            <a:endCxn id="25" idx="2"/>
          </p:cNvCxnSpPr>
          <p:nvPr/>
        </p:nvCxnSpPr>
        <p:spPr>
          <a:xfrm rot="10800000">
            <a:off x="1152454" y="1697867"/>
            <a:ext cx="5557" cy="1264268"/>
          </a:xfrm>
          <a:prstGeom prst="curvedConnector3">
            <a:avLst>
              <a:gd name="adj1" fmla="val 6013496"/>
            </a:avLst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örbe összekötő 90"/>
          <p:cNvCxnSpPr>
            <a:stCxn id="29" idx="2"/>
            <a:endCxn id="31" idx="2"/>
          </p:cNvCxnSpPr>
          <p:nvPr/>
        </p:nvCxnSpPr>
        <p:spPr>
          <a:xfrm rot="10800000" flipV="1">
            <a:off x="1150726" y="3090892"/>
            <a:ext cx="13634" cy="1262816"/>
          </a:xfrm>
          <a:prstGeom prst="curvedConnector3">
            <a:avLst>
              <a:gd name="adj1" fmla="val 2428737"/>
            </a:avLst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llipszis 4"/>
          <p:cNvSpPr/>
          <p:nvPr/>
        </p:nvSpPr>
        <p:spPr>
          <a:xfrm>
            <a:off x="2988220" y="4374462"/>
            <a:ext cx="54000" cy="54000"/>
          </a:xfrm>
          <a:prstGeom prst="ellipse">
            <a:avLst/>
          </a:prstGeom>
          <a:solidFill>
            <a:srgbClr val="8B4C8E"/>
          </a:solidFill>
          <a:ln w="38100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2400" b="1" dirty="0" err="1">
              <a:solidFill>
                <a:srgbClr val="FFC000"/>
              </a:solidFill>
            </a:endParaRPr>
          </a:p>
        </p:txBody>
      </p:sp>
      <p:sp>
        <p:nvSpPr>
          <p:cNvPr id="18" name="Ellipszis 5"/>
          <p:cNvSpPr/>
          <p:nvPr/>
        </p:nvSpPr>
        <p:spPr>
          <a:xfrm>
            <a:off x="4635558" y="2999720"/>
            <a:ext cx="54000" cy="54000"/>
          </a:xfrm>
          <a:prstGeom prst="ellipse">
            <a:avLst/>
          </a:prstGeom>
          <a:solidFill>
            <a:srgbClr val="8B4C8E"/>
          </a:solidFill>
          <a:ln w="38100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2400" b="1" dirty="0" err="1">
              <a:solidFill>
                <a:srgbClr val="FFC000"/>
              </a:solidFill>
            </a:endParaRPr>
          </a:p>
        </p:txBody>
      </p:sp>
      <p:sp>
        <p:nvSpPr>
          <p:cNvPr id="19" name="Ellipszis 6"/>
          <p:cNvSpPr/>
          <p:nvPr/>
        </p:nvSpPr>
        <p:spPr>
          <a:xfrm>
            <a:off x="1288958" y="2999720"/>
            <a:ext cx="54000" cy="54000"/>
          </a:xfrm>
          <a:prstGeom prst="ellipse">
            <a:avLst/>
          </a:prstGeom>
          <a:solidFill>
            <a:srgbClr val="8B4C8E"/>
          </a:solidFill>
          <a:ln w="38100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2400" b="1" dirty="0" err="1">
              <a:solidFill>
                <a:srgbClr val="FFC000"/>
              </a:solidFill>
            </a:endParaRPr>
          </a:p>
        </p:txBody>
      </p:sp>
      <p:sp>
        <p:nvSpPr>
          <p:cNvPr id="20" name="Ellipszis 7"/>
          <p:cNvSpPr/>
          <p:nvPr/>
        </p:nvSpPr>
        <p:spPr>
          <a:xfrm>
            <a:off x="2988220" y="2999720"/>
            <a:ext cx="54000" cy="54000"/>
          </a:xfrm>
          <a:prstGeom prst="ellipse">
            <a:avLst/>
          </a:prstGeom>
          <a:solidFill>
            <a:srgbClr val="8B4C8E"/>
          </a:solidFill>
          <a:ln w="38100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2400" b="1" dirty="0" err="1">
              <a:solidFill>
                <a:srgbClr val="FFC000"/>
              </a:solidFill>
            </a:endParaRPr>
          </a:p>
        </p:txBody>
      </p:sp>
      <p:sp>
        <p:nvSpPr>
          <p:cNvPr id="21" name="Ellipszis 10"/>
          <p:cNvSpPr/>
          <p:nvPr/>
        </p:nvSpPr>
        <p:spPr>
          <a:xfrm>
            <a:off x="1288958" y="1639104"/>
            <a:ext cx="54000" cy="54000"/>
          </a:xfrm>
          <a:prstGeom prst="ellipse">
            <a:avLst/>
          </a:prstGeom>
          <a:solidFill>
            <a:srgbClr val="8B4C8E"/>
          </a:solidFill>
          <a:ln w="38100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2400" b="1" dirty="0" err="1">
              <a:solidFill>
                <a:srgbClr val="FFC000"/>
              </a:solidFill>
            </a:endParaRPr>
          </a:p>
        </p:txBody>
      </p:sp>
      <p:sp>
        <p:nvSpPr>
          <p:cNvPr id="22" name="Ellipszis 11"/>
          <p:cNvSpPr/>
          <p:nvPr/>
        </p:nvSpPr>
        <p:spPr>
          <a:xfrm>
            <a:off x="2988220" y="1639104"/>
            <a:ext cx="54000" cy="54000"/>
          </a:xfrm>
          <a:prstGeom prst="ellipse">
            <a:avLst/>
          </a:prstGeom>
          <a:solidFill>
            <a:srgbClr val="8B4C8E"/>
          </a:solidFill>
          <a:ln w="38100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2400" b="1" dirty="0" err="1">
              <a:solidFill>
                <a:srgbClr val="FFC000"/>
              </a:solidFill>
            </a:endParaRPr>
          </a:p>
        </p:txBody>
      </p:sp>
      <p:sp>
        <p:nvSpPr>
          <p:cNvPr id="23" name="Ellipszis 12"/>
          <p:cNvSpPr/>
          <p:nvPr/>
        </p:nvSpPr>
        <p:spPr>
          <a:xfrm>
            <a:off x="1288958" y="4374462"/>
            <a:ext cx="54000" cy="54000"/>
          </a:xfrm>
          <a:prstGeom prst="ellipse">
            <a:avLst/>
          </a:prstGeom>
          <a:solidFill>
            <a:srgbClr val="8B4C8E"/>
          </a:solidFill>
          <a:ln w="38100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2400" b="1" dirty="0" err="1">
              <a:solidFill>
                <a:srgbClr val="FFC000"/>
              </a:solidFill>
            </a:endParaRPr>
          </a:p>
        </p:txBody>
      </p:sp>
      <p:sp>
        <p:nvSpPr>
          <p:cNvPr id="24" name="Ellipszis 10"/>
          <p:cNvSpPr/>
          <p:nvPr/>
        </p:nvSpPr>
        <p:spPr>
          <a:xfrm>
            <a:off x="1340882" y="1504515"/>
            <a:ext cx="54000" cy="54000"/>
          </a:xfrm>
          <a:prstGeom prst="ellipse">
            <a:avLst/>
          </a:prstGeom>
          <a:solidFill>
            <a:srgbClr val="8B4C8E"/>
          </a:solidFill>
          <a:ln w="38100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2400" b="1" dirty="0" err="1">
              <a:solidFill>
                <a:srgbClr val="FFC000"/>
              </a:solidFill>
            </a:endParaRPr>
          </a:p>
        </p:txBody>
      </p:sp>
      <p:sp>
        <p:nvSpPr>
          <p:cNvPr id="25" name="Ellipszis 10"/>
          <p:cNvSpPr/>
          <p:nvPr/>
        </p:nvSpPr>
        <p:spPr>
          <a:xfrm>
            <a:off x="1152453" y="1670867"/>
            <a:ext cx="54000" cy="54000"/>
          </a:xfrm>
          <a:prstGeom prst="ellipse">
            <a:avLst/>
          </a:prstGeom>
          <a:solidFill>
            <a:srgbClr val="8B4C8E"/>
          </a:solidFill>
          <a:ln w="38100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2400" b="1" dirty="0" err="1">
              <a:solidFill>
                <a:srgbClr val="FFC000"/>
              </a:solidFill>
            </a:endParaRPr>
          </a:p>
        </p:txBody>
      </p:sp>
      <p:sp>
        <p:nvSpPr>
          <p:cNvPr id="26" name="Ellipszis 10"/>
          <p:cNvSpPr/>
          <p:nvPr/>
        </p:nvSpPr>
        <p:spPr>
          <a:xfrm>
            <a:off x="1425462" y="1676006"/>
            <a:ext cx="54000" cy="54000"/>
          </a:xfrm>
          <a:prstGeom prst="ellipse">
            <a:avLst/>
          </a:prstGeom>
          <a:solidFill>
            <a:srgbClr val="8B4C8E"/>
          </a:solidFill>
          <a:ln w="38100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2400" b="1" dirty="0" err="1">
              <a:solidFill>
                <a:srgbClr val="FFC000"/>
              </a:solidFill>
            </a:endParaRPr>
          </a:p>
        </p:txBody>
      </p:sp>
      <p:sp>
        <p:nvSpPr>
          <p:cNvPr id="27" name="Ellipszis 10"/>
          <p:cNvSpPr/>
          <p:nvPr/>
        </p:nvSpPr>
        <p:spPr>
          <a:xfrm>
            <a:off x="1158010" y="2935135"/>
            <a:ext cx="54000" cy="54000"/>
          </a:xfrm>
          <a:prstGeom prst="ellipse">
            <a:avLst/>
          </a:prstGeom>
          <a:solidFill>
            <a:srgbClr val="8B4C8E"/>
          </a:solidFill>
          <a:ln w="38100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2400" b="1" dirty="0" err="1">
              <a:solidFill>
                <a:srgbClr val="FFC000"/>
              </a:solidFill>
            </a:endParaRPr>
          </a:p>
        </p:txBody>
      </p:sp>
      <p:sp>
        <p:nvSpPr>
          <p:cNvPr id="28" name="Ellipszis 10"/>
          <p:cNvSpPr/>
          <p:nvPr/>
        </p:nvSpPr>
        <p:spPr>
          <a:xfrm>
            <a:off x="1418318" y="2935512"/>
            <a:ext cx="54000" cy="54000"/>
          </a:xfrm>
          <a:prstGeom prst="ellipse">
            <a:avLst/>
          </a:prstGeom>
          <a:solidFill>
            <a:srgbClr val="8B4C8E"/>
          </a:solidFill>
          <a:ln w="38100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2400" b="1" dirty="0" err="1">
              <a:solidFill>
                <a:srgbClr val="FFC000"/>
              </a:solidFill>
            </a:endParaRPr>
          </a:p>
        </p:txBody>
      </p:sp>
      <p:sp>
        <p:nvSpPr>
          <p:cNvPr id="29" name="Ellipszis 10"/>
          <p:cNvSpPr/>
          <p:nvPr/>
        </p:nvSpPr>
        <p:spPr>
          <a:xfrm>
            <a:off x="1164360" y="3063892"/>
            <a:ext cx="54000" cy="54000"/>
          </a:xfrm>
          <a:prstGeom prst="ellipse">
            <a:avLst/>
          </a:prstGeom>
          <a:solidFill>
            <a:srgbClr val="8B4C8E"/>
          </a:solidFill>
          <a:ln w="38100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2400" b="1" dirty="0" err="1">
              <a:solidFill>
                <a:srgbClr val="FFC000"/>
              </a:solidFill>
            </a:endParaRPr>
          </a:p>
        </p:txBody>
      </p:sp>
      <p:sp>
        <p:nvSpPr>
          <p:cNvPr id="30" name="Ellipszis 10"/>
          <p:cNvSpPr/>
          <p:nvPr/>
        </p:nvSpPr>
        <p:spPr>
          <a:xfrm>
            <a:off x="1427220" y="3016512"/>
            <a:ext cx="54000" cy="54000"/>
          </a:xfrm>
          <a:prstGeom prst="ellipse">
            <a:avLst/>
          </a:prstGeom>
          <a:solidFill>
            <a:srgbClr val="8B4C8E"/>
          </a:solidFill>
          <a:ln w="38100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2400" b="1" dirty="0" err="1">
              <a:solidFill>
                <a:srgbClr val="FFC000"/>
              </a:solidFill>
            </a:endParaRPr>
          </a:p>
        </p:txBody>
      </p:sp>
      <p:sp>
        <p:nvSpPr>
          <p:cNvPr id="31" name="Ellipszis 12"/>
          <p:cNvSpPr/>
          <p:nvPr/>
        </p:nvSpPr>
        <p:spPr>
          <a:xfrm>
            <a:off x="1150726" y="4326708"/>
            <a:ext cx="54000" cy="54000"/>
          </a:xfrm>
          <a:prstGeom prst="ellipse">
            <a:avLst/>
          </a:prstGeom>
          <a:solidFill>
            <a:srgbClr val="8B4C8E"/>
          </a:solidFill>
          <a:ln w="38100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2400" b="1" dirty="0" err="1">
              <a:solidFill>
                <a:srgbClr val="FFC000"/>
              </a:solidFill>
            </a:endParaRPr>
          </a:p>
        </p:txBody>
      </p:sp>
      <p:sp>
        <p:nvSpPr>
          <p:cNvPr id="32" name="Ellipszis 12"/>
          <p:cNvSpPr/>
          <p:nvPr/>
        </p:nvSpPr>
        <p:spPr>
          <a:xfrm>
            <a:off x="1291227" y="4227516"/>
            <a:ext cx="54000" cy="54000"/>
          </a:xfrm>
          <a:prstGeom prst="ellipse">
            <a:avLst/>
          </a:prstGeom>
          <a:solidFill>
            <a:srgbClr val="8B4C8E"/>
          </a:solidFill>
          <a:ln w="38100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2400" b="1" dirty="0" err="1">
              <a:solidFill>
                <a:srgbClr val="FFC000"/>
              </a:solidFill>
            </a:endParaRPr>
          </a:p>
        </p:txBody>
      </p:sp>
      <p:sp>
        <p:nvSpPr>
          <p:cNvPr id="33" name="Ellipszis 12"/>
          <p:cNvSpPr/>
          <p:nvPr/>
        </p:nvSpPr>
        <p:spPr>
          <a:xfrm>
            <a:off x="1408127" y="4293769"/>
            <a:ext cx="54000" cy="54000"/>
          </a:xfrm>
          <a:prstGeom prst="ellipse">
            <a:avLst/>
          </a:prstGeom>
          <a:solidFill>
            <a:srgbClr val="8B4C8E"/>
          </a:solidFill>
          <a:ln w="38100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2400" b="1" dirty="0" err="1">
              <a:solidFill>
                <a:srgbClr val="FFC000"/>
              </a:solidFill>
            </a:endParaRPr>
          </a:p>
        </p:txBody>
      </p:sp>
      <p:sp>
        <p:nvSpPr>
          <p:cNvPr id="34" name="Ellipszis 12"/>
          <p:cNvSpPr/>
          <p:nvPr/>
        </p:nvSpPr>
        <p:spPr>
          <a:xfrm>
            <a:off x="1412890" y="4438001"/>
            <a:ext cx="54000" cy="54000"/>
          </a:xfrm>
          <a:prstGeom prst="ellipse">
            <a:avLst/>
          </a:prstGeom>
          <a:solidFill>
            <a:srgbClr val="8B4C8E"/>
          </a:solidFill>
          <a:ln w="38100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2400" b="1" dirty="0" err="1">
              <a:solidFill>
                <a:srgbClr val="FFC000"/>
              </a:solidFill>
            </a:endParaRPr>
          </a:p>
        </p:txBody>
      </p:sp>
      <p:sp>
        <p:nvSpPr>
          <p:cNvPr id="35" name="Ellipszis 12"/>
          <p:cNvSpPr/>
          <p:nvPr/>
        </p:nvSpPr>
        <p:spPr>
          <a:xfrm>
            <a:off x="2866978" y="4293755"/>
            <a:ext cx="54000" cy="54000"/>
          </a:xfrm>
          <a:prstGeom prst="ellipse">
            <a:avLst/>
          </a:prstGeom>
          <a:solidFill>
            <a:srgbClr val="8B4C8E"/>
          </a:solidFill>
          <a:ln w="38100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2400" b="1" dirty="0" err="1">
              <a:solidFill>
                <a:srgbClr val="FFC000"/>
              </a:solidFill>
            </a:endParaRPr>
          </a:p>
        </p:txBody>
      </p:sp>
      <p:sp>
        <p:nvSpPr>
          <p:cNvPr id="36" name="Ellipszis 12"/>
          <p:cNvSpPr/>
          <p:nvPr/>
        </p:nvSpPr>
        <p:spPr>
          <a:xfrm>
            <a:off x="2866978" y="4428462"/>
            <a:ext cx="54000" cy="54000"/>
          </a:xfrm>
          <a:prstGeom prst="ellipse">
            <a:avLst/>
          </a:prstGeom>
          <a:solidFill>
            <a:srgbClr val="8B4C8E"/>
          </a:solidFill>
          <a:ln w="38100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2400" b="1" dirty="0" err="1">
              <a:solidFill>
                <a:srgbClr val="FFC000"/>
              </a:solidFill>
            </a:endParaRPr>
          </a:p>
        </p:txBody>
      </p:sp>
      <p:sp>
        <p:nvSpPr>
          <p:cNvPr id="37" name="Ellipszis 7"/>
          <p:cNvSpPr/>
          <p:nvPr/>
        </p:nvSpPr>
        <p:spPr>
          <a:xfrm>
            <a:off x="3073375" y="2885420"/>
            <a:ext cx="54000" cy="54000"/>
          </a:xfrm>
          <a:prstGeom prst="ellipse">
            <a:avLst/>
          </a:prstGeom>
          <a:solidFill>
            <a:srgbClr val="8B4C8E"/>
          </a:solidFill>
          <a:ln w="38100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2400" b="1" dirty="0" err="1">
              <a:solidFill>
                <a:srgbClr val="FFC000"/>
              </a:solidFill>
            </a:endParaRPr>
          </a:p>
        </p:txBody>
      </p:sp>
      <p:sp>
        <p:nvSpPr>
          <p:cNvPr id="38" name="Ellipszis 11"/>
          <p:cNvSpPr/>
          <p:nvPr/>
        </p:nvSpPr>
        <p:spPr>
          <a:xfrm>
            <a:off x="3086100" y="1724708"/>
            <a:ext cx="54000" cy="54000"/>
          </a:xfrm>
          <a:prstGeom prst="ellipse">
            <a:avLst/>
          </a:prstGeom>
          <a:solidFill>
            <a:srgbClr val="8B4C8E"/>
          </a:solidFill>
          <a:ln w="38100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2400" b="1" dirty="0" err="1">
              <a:solidFill>
                <a:srgbClr val="FFC000"/>
              </a:solidFill>
            </a:endParaRPr>
          </a:p>
        </p:txBody>
      </p:sp>
      <p:sp>
        <p:nvSpPr>
          <p:cNvPr id="39" name="Ellipszis 11"/>
          <p:cNvSpPr/>
          <p:nvPr/>
        </p:nvSpPr>
        <p:spPr>
          <a:xfrm>
            <a:off x="3130139" y="1639104"/>
            <a:ext cx="54000" cy="54000"/>
          </a:xfrm>
          <a:prstGeom prst="ellipse">
            <a:avLst/>
          </a:prstGeom>
          <a:solidFill>
            <a:srgbClr val="8B4C8E"/>
          </a:solidFill>
          <a:ln w="38100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2400" b="1" dirty="0" err="1">
              <a:solidFill>
                <a:srgbClr val="FFC000"/>
              </a:solidFill>
            </a:endParaRPr>
          </a:p>
        </p:txBody>
      </p:sp>
      <p:sp>
        <p:nvSpPr>
          <p:cNvPr id="40" name="Ellipszis 5"/>
          <p:cNvSpPr/>
          <p:nvPr/>
        </p:nvSpPr>
        <p:spPr>
          <a:xfrm>
            <a:off x="4635558" y="2854343"/>
            <a:ext cx="54000" cy="54000"/>
          </a:xfrm>
          <a:prstGeom prst="ellipse">
            <a:avLst/>
          </a:prstGeom>
          <a:solidFill>
            <a:srgbClr val="8B4C8E"/>
          </a:solidFill>
          <a:ln w="38100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2400" b="1" dirty="0" err="1">
              <a:solidFill>
                <a:srgbClr val="FFC000"/>
              </a:solidFill>
            </a:endParaRPr>
          </a:p>
        </p:txBody>
      </p:sp>
      <p:sp>
        <p:nvSpPr>
          <p:cNvPr id="41" name="Ellipszis 5"/>
          <p:cNvSpPr/>
          <p:nvPr/>
        </p:nvSpPr>
        <p:spPr>
          <a:xfrm>
            <a:off x="4632218" y="3143966"/>
            <a:ext cx="54000" cy="54000"/>
          </a:xfrm>
          <a:prstGeom prst="ellipse">
            <a:avLst/>
          </a:prstGeom>
          <a:solidFill>
            <a:srgbClr val="8B4C8E"/>
          </a:solidFill>
          <a:ln w="38100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2400" b="1" dirty="0" err="1">
              <a:solidFill>
                <a:srgbClr val="FFC000"/>
              </a:solidFill>
            </a:endParaRPr>
          </a:p>
        </p:txBody>
      </p:sp>
      <p:sp>
        <p:nvSpPr>
          <p:cNvPr id="42" name="Ellipszis 5"/>
          <p:cNvSpPr/>
          <p:nvPr/>
        </p:nvSpPr>
        <p:spPr>
          <a:xfrm>
            <a:off x="4491278" y="2998589"/>
            <a:ext cx="54000" cy="54000"/>
          </a:xfrm>
          <a:prstGeom prst="ellipse">
            <a:avLst/>
          </a:prstGeom>
          <a:solidFill>
            <a:srgbClr val="8B4C8E"/>
          </a:solidFill>
          <a:ln w="38100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2400" b="1" dirty="0" err="1">
              <a:solidFill>
                <a:srgbClr val="FFC000"/>
              </a:solidFill>
            </a:endParaRPr>
          </a:p>
        </p:txBody>
      </p:sp>
      <p:sp>
        <p:nvSpPr>
          <p:cNvPr id="43" name="Ellipszis 7"/>
          <p:cNvSpPr/>
          <p:nvPr/>
        </p:nvSpPr>
        <p:spPr>
          <a:xfrm>
            <a:off x="3129755" y="3009244"/>
            <a:ext cx="54000" cy="54000"/>
          </a:xfrm>
          <a:prstGeom prst="ellipse">
            <a:avLst/>
          </a:prstGeom>
          <a:solidFill>
            <a:srgbClr val="8B4C8E"/>
          </a:solidFill>
          <a:ln w="38100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2400" b="1" dirty="0" err="1">
              <a:solidFill>
                <a:srgbClr val="FFC000"/>
              </a:solidFill>
            </a:endParaRPr>
          </a:p>
        </p:txBody>
      </p:sp>
      <p:sp>
        <p:nvSpPr>
          <p:cNvPr id="44" name="Ellipszis 7"/>
          <p:cNvSpPr/>
          <p:nvPr/>
        </p:nvSpPr>
        <p:spPr>
          <a:xfrm>
            <a:off x="2879700" y="3079070"/>
            <a:ext cx="54000" cy="54000"/>
          </a:xfrm>
          <a:prstGeom prst="ellipse">
            <a:avLst/>
          </a:prstGeom>
          <a:solidFill>
            <a:srgbClr val="8B4C8E"/>
          </a:solidFill>
          <a:ln w="38100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2400" b="1" dirty="0" err="1">
              <a:solidFill>
                <a:srgbClr val="FFC000"/>
              </a:solidFill>
            </a:endParaRPr>
          </a:p>
        </p:txBody>
      </p:sp>
      <p:sp>
        <p:nvSpPr>
          <p:cNvPr id="45" name="Ellipszis 7"/>
          <p:cNvSpPr/>
          <p:nvPr/>
        </p:nvSpPr>
        <p:spPr>
          <a:xfrm>
            <a:off x="2969128" y="3137020"/>
            <a:ext cx="54000" cy="54000"/>
          </a:xfrm>
          <a:prstGeom prst="ellipse">
            <a:avLst/>
          </a:prstGeom>
          <a:solidFill>
            <a:srgbClr val="8B4C8E"/>
          </a:solidFill>
          <a:ln w="38100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2400" b="1" dirty="0" err="1">
              <a:solidFill>
                <a:srgbClr val="FFC000"/>
              </a:solidFill>
            </a:endParaRPr>
          </a:p>
        </p:txBody>
      </p:sp>
      <p:sp>
        <p:nvSpPr>
          <p:cNvPr id="46" name="Ellipszis 28"/>
          <p:cNvSpPr/>
          <p:nvPr/>
        </p:nvSpPr>
        <p:spPr>
          <a:xfrm>
            <a:off x="1143000" y="2855474"/>
            <a:ext cx="345917" cy="342492"/>
          </a:xfrm>
          <a:prstGeom prst="ellipse">
            <a:avLst/>
          </a:prstGeom>
          <a:solidFill>
            <a:schemeClr val="bg1"/>
          </a:solidFill>
          <a:ln w="28575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hu-HU" sz="40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</a:t>
            </a:r>
            <a:endParaRPr lang="hu-HU" sz="4000" b="1" dirty="0">
              <a:solidFill>
                <a:schemeClr val="tx1"/>
              </a:solidFill>
            </a:endParaRPr>
          </a:p>
        </p:txBody>
      </p:sp>
      <p:sp>
        <p:nvSpPr>
          <p:cNvPr id="47" name="Ellipszis 29"/>
          <p:cNvSpPr/>
          <p:nvPr/>
        </p:nvSpPr>
        <p:spPr>
          <a:xfrm>
            <a:off x="2842262" y="4230216"/>
            <a:ext cx="345917" cy="342492"/>
          </a:xfrm>
          <a:prstGeom prst="ellipse">
            <a:avLst/>
          </a:prstGeom>
          <a:solidFill>
            <a:schemeClr val="bg1"/>
          </a:solidFill>
          <a:ln w="28575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hu-HU" sz="40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</a:t>
            </a:r>
            <a:endParaRPr lang="hu-HU" sz="4000" b="1" dirty="0">
              <a:solidFill>
                <a:schemeClr val="tx1"/>
              </a:solidFill>
            </a:endParaRPr>
          </a:p>
        </p:txBody>
      </p:sp>
      <p:sp>
        <p:nvSpPr>
          <p:cNvPr id="48" name="Ellipszis 30"/>
          <p:cNvSpPr/>
          <p:nvPr/>
        </p:nvSpPr>
        <p:spPr>
          <a:xfrm>
            <a:off x="4489600" y="2855474"/>
            <a:ext cx="345917" cy="342492"/>
          </a:xfrm>
          <a:prstGeom prst="ellipse">
            <a:avLst/>
          </a:prstGeom>
          <a:solidFill>
            <a:schemeClr val="bg1"/>
          </a:solidFill>
          <a:ln w="28575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hu-HU" sz="40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</a:t>
            </a:r>
            <a:endParaRPr lang="hu-HU" sz="4000" b="1" dirty="0">
              <a:solidFill>
                <a:schemeClr val="tx1"/>
              </a:solidFill>
            </a:endParaRPr>
          </a:p>
        </p:txBody>
      </p:sp>
      <p:sp>
        <p:nvSpPr>
          <p:cNvPr id="49" name="Ellipszis 31"/>
          <p:cNvSpPr/>
          <p:nvPr/>
        </p:nvSpPr>
        <p:spPr>
          <a:xfrm>
            <a:off x="2842262" y="2855474"/>
            <a:ext cx="345917" cy="342492"/>
          </a:xfrm>
          <a:prstGeom prst="ellipse">
            <a:avLst/>
          </a:prstGeom>
          <a:solidFill>
            <a:schemeClr val="bg1"/>
          </a:solidFill>
          <a:ln w="28575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hu-HU" sz="40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</a:t>
            </a:r>
            <a:endParaRPr lang="hu-HU" sz="4000" b="1" dirty="0">
              <a:solidFill>
                <a:schemeClr val="tx1"/>
              </a:solidFill>
            </a:endParaRPr>
          </a:p>
        </p:txBody>
      </p:sp>
      <p:sp>
        <p:nvSpPr>
          <p:cNvPr id="50" name="Ellipszis 34"/>
          <p:cNvSpPr/>
          <p:nvPr/>
        </p:nvSpPr>
        <p:spPr>
          <a:xfrm>
            <a:off x="1143000" y="1494858"/>
            <a:ext cx="345917" cy="342492"/>
          </a:xfrm>
          <a:prstGeom prst="ellipse">
            <a:avLst/>
          </a:prstGeom>
          <a:solidFill>
            <a:schemeClr val="bg1"/>
          </a:solidFill>
          <a:ln w="28575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hu-HU" sz="40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</a:t>
            </a:r>
            <a:endParaRPr lang="hu-HU" sz="4000" b="1" dirty="0">
              <a:solidFill>
                <a:schemeClr val="tx1"/>
              </a:solidFill>
            </a:endParaRPr>
          </a:p>
        </p:txBody>
      </p:sp>
      <p:sp>
        <p:nvSpPr>
          <p:cNvPr id="51" name="Ellipszis 35"/>
          <p:cNvSpPr/>
          <p:nvPr/>
        </p:nvSpPr>
        <p:spPr>
          <a:xfrm>
            <a:off x="2842262" y="1494858"/>
            <a:ext cx="345917" cy="342492"/>
          </a:xfrm>
          <a:prstGeom prst="ellipse">
            <a:avLst/>
          </a:prstGeom>
          <a:solidFill>
            <a:schemeClr val="bg1"/>
          </a:solidFill>
          <a:ln w="28575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hu-HU" sz="40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</a:t>
            </a:r>
            <a:endParaRPr lang="hu-HU" sz="4000" b="1" dirty="0">
              <a:solidFill>
                <a:schemeClr val="tx1"/>
              </a:solidFill>
            </a:endParaRPr>
          </a:p>
        </p:txBody>
      </p:sp>
      <p:sp>
        <p:nvSpPr>
          <p:cNvPr id="52" name="Ellipszis 36"/>
          <p:cNvSpPr/>
          <p:nvPr/>
        </p:nvSpPr>
        <p:spPr>
          <a:xfrm>
            <a:off x="1143000" y="4230216"/>
            <a:ext cx="345917" cy="342492"/>
          </a:xfrm>
          <a:prstGeom prst="ellipse">
            <a:avLst/>
          </a:prstGeom>
          <a:solidFill>
            <a:schemeClr val="bg1"/>
          </a:solidFill>
          <a:ln w="28575"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hu-HU" sz="40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</a:t>
            </a:r>
            <a:endParaRPr lang="hu-HU" sz="4000" b="1" dirty="0">
              <a:solidFill>
                <a:schemeClr val="tx1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71500" y="1181100"/>
            <a:ext cx="3898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2</a:t>
            </a:r>
            <a:endParaRPr lang="en-US" sz="2800" dirty="0">
              <a:solidFill>
                <a:schemeClr val="accent3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71500" y="2862560"/>
            <a:ext cx="3898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1</a:t>
            </a:r>
            <a:endParaRPr lang="en-US" sz="2800" dirty="0">
              <a:solidFill>
                <a:schemeClr val="accent3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71500" y="4347755"/>
            <a:ext cx="3898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2</a:t>
            </a:r>
            <a:endParaRPr lang="en-US" sz="2800" dirty="0">
              <a:solidFill>
                <a:schemeClr val="accent3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3218599" y="1181100"/>
            <a:ext cx="3898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1</a:t>
            </a:r>
            <a:endParaRPr lang="en-US" sz="2800" dirty="0">
              <a:solidFill>
                <a:schemeClr val="accent3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3218599" y="2862560"/>
            <a:ext cx="3898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1</a:t>
            </a:r>
            <a:endParaRPr lang="en-US" sz="2800" dirty="0">
              <a:solidFill>
                <a:schemeClr val="accent3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3218599" y="4347755"/>
            <a:ext cx="3898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1</a:t>
            </a:r>
            <a:endParaRPr lang="en-US" sz="2800" dirty="0">
              <a:solidFill>
                <a:schemeClr val="accent3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4860343" y="2862560"/>
            <a:ext cx="3898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2</a:t>
            </a:r>
            <a:endParaRPr lang="en-US" sz="2800" dirty="0">
              <a:solidFill>
                <a:schemeClr val="accent3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6" name="Táblázat 16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32572610"/>
                  </p:ext>
                </p:extLst>
              </p:nvPr>
            </p:nvGraphicFramePr>
            <p:xfrm>
              <a:off x="4838700" y="3703320"/>
              <a:ext cx="2926080" cy="29260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6576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en-GB" sz="2400" b="1" i="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𝐀</m:t>
                                </m:r>
                              </m:oMath>
                            </m:oMathPara>
                          </a14:m>
                          <a:endParaRPr lang="en-GB" sz="2400" b="1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0" marR="0" marT="0" marB="0" anchor="ctr">
                        <a:lnL>
                          <a:noFill/>
                        </a:lnL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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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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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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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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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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 smtClean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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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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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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6" name="Táblázat 16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32572610"/>
                  </p:ext>
                </p:extLst>
              </p:nvPr>
            </p:nvGraphicFramePr>
            <p:xfrm>
              <a:off x="4838700" y="3703320"/>
              <a:ext cx="2926080" cy="29260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6576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>
                          <a:noFill/>
                        </a:lnL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2"/>
                          <a:stretch>
                            <a:fillRect t="-26667" r="-711667" b="-75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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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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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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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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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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 smtClean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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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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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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800" b="0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  <a:sym typeface="Wingdings" panose="05000000000000000000" pitchFamily="2" charset="2"/>
                            </a:rPr>
                            <a:t>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7" name="Táblázat 16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9296999"/>
                  </p:ext>
                </p:extLst>
              </p:nvPr>
            </p:nvGraphicFramePr>
            <p:xfrm>
              <a:off x="6720631" y="934502"/>
              <a:ext cx="3819208" cy="29260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893128">
                      <a:extLst>
                        <a:ext uri="{9D8B030D-6E8A-4147-A177-3AD203B41FA5}">
                          <a16:colId xmlns:a16="http://schemas.microsoft.com/office/drawing/2014/main" val="719204982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</a:tblGrid>
                  <a:tr h="365760">
                    <a:tc gridSpan="2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sz="2400" b="0" i="0" baseline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diag</m:t>
                              </m:r>
                              <m:d>
                                <m:dPr>
                                  <m:ctrlPr>
                                    <a:rPr lang="en-US" sz="2400" b="0" i="1" baseline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1" i="0" baseline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𝐥𝐚𝐛</m:t>
                                  </m:r>
                                </m:e>
                              </m:d>
                            </m:oMath>
                          </a14:m>
                          <a:r>
                            <a:rPr lang="en-GB" sz="2400" b="0" i="0" baseline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</a:t>
                          </a:r>
                          <a:endParaRPr lang="en-GB" sz="2400" b="0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0" marR="0" marT="0" marB="0" anchor="ctr"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>
                          <a:noFill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GB" sz="2400" b="1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0" marR="0" marT="0" marB="0" anchor="ctr">
                        <a:lnL>
                          <a:noFill/>
                        </a:lnL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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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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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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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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>
                          <a:noFill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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2</a:t>
                          </a:r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>
                          <a:noFill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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hu-HU" sz="1800" b="1" dirty="0" smtClean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>
                          <a:noFill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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2</a:t>
                          </a:r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>
                          <a:noFill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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>
                          <a:noFill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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2</a:t>
                          </a:r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>
                          <a:noFill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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>
                          <a:noFill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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7" name="Táblázat 16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9296999"/>
                  </p:ext>
                </p:extLst>
              </p:nvPr>
            </p:nvGraphicFramePr>
            <p:xfrm>
              <a:off x="6720631" y="934502"/>
              <a:ext cx="3819208" cy="29260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893128">
                      <a:extLst>
                        <a:ext uri="{9D8B030D-6E8A-4147-A177-3AD203B41FA5}">
                          <a16:colId xmlns:a16="http://schemas.microsoft.com/office/drawing/2014/main" val="719204982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</a:tblGrid>
                  <a:tr h="365760"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>
                          <a:noFill/>
                        </a:lnB>
                        <a:blipFill>
                          <a:blip r:embed="rId3"/>
                          <a:stretch>
                            <a:fillRect t="-26667" r="-206280" b="-750000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GB" sz="2400" b="1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0" marR="0" marT="0" marB="0" anchor="ctr">
                        <a:lnL>
                          <a:noFill/>
                        </a:lnL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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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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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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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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>
                          <a:noFill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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2</a:t>
                          </a:r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>
                          <a:noFill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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hu-HU" sz="1800" b="1" dirty="0" smtClean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>
                          <a:noFill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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2</a:t>
                          </a:r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>
                          <a:noFill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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>
                          <a:noFill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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2</a:t>
                          </a:r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>
                          <a:noFill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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>
                          <a:noFill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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dirty="0" smtClean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1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Fallback>
      </mc:AlternateContent>
      <p:graphicFrame>
        <p:nvGraphicFramePr>
          <p:cNvPr id="58" name="Táblázat 1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7061698"/>
              </p:ext>
            </p:extLst>
          </p:nvPr>
        </p:nvGraphicFramePr>
        <p:xfrm>
          <a:off x="7993880" y="4059163"/>
          <a:ext cx="2560320" cy="25603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5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ctr"/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Wingdings" panose="05000000000000000000" pitchFamily="2" charset="2"/>
                        </a:rPr>
                        <a:t>1</a:t>
                      </a:r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Wingdings" panose="05000000000000000000" pitchFamily="2" charset="2"/>
                        </a:rPr>
                        <a:t>1</a:t>
                      </a:r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1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Wingdings" panose="05000000000000000000" pitchFamily="2" charset="2"/>
                        </a:rPr>
                        <a:t>2</a:t>
                      </a:r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Wingdings" panose="05000000000000000000" pitchFamily="2" charset="2"/>
                        </a:rPr>
                        <a:t>1</a:t>
                      </a:r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Wingdings" panose="05000000000000000000" pitchFamily="2" charset="2"/>
                        </a:rPr>
                        <a:t>1</a:t>
                      </a:r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Wingdings" panose="05000000000000000000" pitchFamily="2" charset="2"/>
                        </a:rPr>
                        <a:t>1</a:t>
                      </a:r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Wingdings" panose="05000000000000000000" pitchFamily="2" charset="2"/>
                        </a:rPr>
                        <a:t>1</a:t>
                      </a:r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Wingdings" panose="05000000000000000000" pitchFamily="2" charset="2"/>
                        </a:rPr>
                        <a:t>2</a:t>
                      </a:r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Wingdings" panose="05000000000000000000" pitchFamily="2" charset="2"/>
                        </a:rPr>
                        <a:t>2</a:t>
                      </a:r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Wingdings" panose="05000000000000000000" pitchFamily="2" charset="2"/>
                        </a:rPr>
                        <a:t>1</a:t>
                      </a:r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Wingdings" panose="05000000000000000000" pitchFamily="2" charset="2"/>
                        </a:rPr>
                        <a:t>1</a:t>
                      </a:r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1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Wingdings" panose="05000000000000000000" pitchFamily="2" charset="2"/>
                        </a:rPr>
                        <a:t>1</a:t>
                      </a:r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Wingdings" panose="05000000000000000000" pitchFamily="2" charset="2"/>
                        </a:rPr>
                        <a:t>1</a:t>
                      </a:r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Wingdings" panose="05000000000000000000" pitchFamily="2" charset="2"/>
                        </a:rPr>
                        <a:t>2</a:t>
                      </a:r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Wingdings" panose="05000000000000000000" pitchFamily="2" charset="2"/>
                        </a:rPr>
                        <a:t>2</a:t>
                      </a:r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Wingdings" panose="05000000000000000000" pitchFamily="2" charset="2"/>
                        </a:rPr>
                        <a:t>1</a:t>
                      </a:r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Wingdings" panose="05000000000000000000" pitchFamily="2" charset="2"/>
                        </a:rPr>
                        <a:t>2</a:t>
                      </a:r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Wingdings" panose="05000000000000000000" pitchFamily="2" charset="2"/>
                        </a:rPr>
                        <a:t>1</a:t>
                      </a:r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Wingdings" panose="05000000000000000000" pitchFamily="2" charset="2"/>
                        </a:rPr>
                        <a:t>2</a:t>
                      </a:r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59" name="Table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1206526"/>
              </p:ext>
            </p:extLst>
          </p:nvPr>
        </p:nvGraphicFramePr>
        <p:xfrm>
          <a:off x="11483839" y="4069080"/>
          <a:ext cx="365760" cy="25603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5760">
                  <a:extLst>
                    <a:ext uri="{9D8B030D-6E8A-4147-A177-3AD203B41FA5}">
                      <a16:colId xmlns:a16="http://schemas.microsoft.com/office/drawing/2014/main" val="1796725486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348141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1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46327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299481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052191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457988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4467649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1765537"/>
                  </a:ext>
                </a:extLst>
              </a:tr>
            </a:tbl>
          </a:graphicData>
        </a:graphic>
      </p:graphicFrame>
      <p:sp>
        <p:nvSpPr>
          <p:cNvPr id="60" name="Jobbra nyíl 4"/>
          <p:cNvSpPr/>
          <p:nvPr/>
        </p:nvSpPr>
        <p:spPr>
          <a:xfrm>
            <a:off x="10790420" y="5199441"/>
            <a:ext cx="437411" cy="279763"/>
          </a:xfrm>
          <a:prstGeom prst="rightArrow">
            <a:avLst/>
          </a:prstGeom>
          <a:noFill/>
          <a:ln w="38100">
            <a:solidFill>
              <a:schemeClr val="accent1"/>
            </a:solidFill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 err="1">
              <a:solidFill>
                <a:schemeClr val="tx2"/>
              </a:solidFill>
              <a:latin typeface="Open Sans SemiBold" panose="020B0706030804020204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0614101" y="4476932"/>
            <a:ext cx="8098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min.</a:t>
            </a:r>
            <a:br>
              <a:rPr lang="en-US" dirty="0" smtClean="0"/>
            </a:br>
            <a:r>
              <a:rPr lang="en-US" dirty="0" smtClean="0"/>
              <a:t>mode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ectangle 61"/>
              <p:cNvSpPr/>
              <p:nvPr/>
            </p:nvSpPr>
            <p:spPr>
              <a:xfrm>
                <a:off x="11242020" y="3597498"/>
                <a:ext cx="80021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𝐥𝐚𝐛</m:t>
                      </m:r>
                      <m:r>
                        <a:rPr lang="en-US" sz="24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2" name="Rectangle 6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42020" y="3597498"/>
                <a:ext cx="800219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TextBox 67"/>
          <p:cNvSpPr txBox="1"/>
          <p:nvPr/>
        </p:nvSpPr>
        <p:spPr>
          <a:xfrm>
            <a:off x="219801" y="5715000"/>
            <a:ext cx="36503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step: 4</a:t>
            </a:r>
          </a:p>
          <a:p>
            <a:r>
              <a:rPr lang="en-US" sz="2400" dirty="0" smtClean="0"/>
              <a:t>same result as in step 2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50471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CDLP: algorithm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/>
              <p:cNvSpPr>
                <a:spLocks noGrp="1"/>
              </p:cNvSpPr>
              <p:nvPr>
                <p:ph idx="1"/>
              </p:nvPr>
            </p:nvSpPr>
            <p:spPr>
              <a:xfrm>
                <a:off x="190500" y="857254"/>
                <a:ext cx="8801100" cy="5734045"/>
              </a:xfrm>
            </p:spPr>
            <p:txBody>
              <a:bodyPr/>
              <a:lstStyle/>
              <a:p>
                <a:pPr marL="0" lvl="0" indent="0">
                  <a:buNone/>
                  <a:tabLst>
                    <a:tab pos="3886200" algn="l"/>
                  </a:tabLst>
                </a:pPr>
                <a:r>
                  <a:rPr lang="en-US" sz="2800" dirty="0" smtClean="0">
                    <a:latin typeface="+mj-lt"/>
                    <a:ea typeface="Cambria Math" panose="02040503050406030204" pitchFamily="18" charset="0"/>
                  </a:rPr>
                  <a:t>Input:</a:t>
                </a:r>
                <a:r>
                  <a:rPr lang="en-US" sz="2800" dirty="0" smtClean="0">
                    <a:ea typeface="Cambria Math" panose="02040503050406030204" pitchFamily="18" charset="0"/>
                  </a:rPr>
                  <a:t> adjacency matrix </a:t>
                </a:r>
                <a14:m>
                  <m:oMath xmlns:m="http://schemas.openxmlformats.org/officeDocument/2006/math">
                    <m:r>
                      <a:rPr lang="en-US" sz="2800" b="1">
                        <a:latin typeface="Cambria Math" panose="02040503050406030204" pitchFamily="18" charset="0"/>
                      </a:rPr>
                      <m:t>𝐀</m:t>
                    </m:r>
                  </m:oMath>
                </a14:m>
                <a:r>
                  <a:rPr lang="en-US" sz="2800" dirty="0" smtClean="0">
                    <a:ea typeface="Cambria Math" panose="02040503050406030204" pitchFamily="18" charset="0"/>
                  </a:rPr>
                  <a:t>, #vertices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2800" dirty="0" smtClean="0">
                    <a:ea typeface="Cambria Math" panose="02040503050406030204" pitchFamily="18" charset="0"/>
                  </a:rPr>
                  <a:t>, #iterations </a:t>
                </a:r>
                <a14:m>
                  <m:oMath xmlns:m="http://schemas.openxmlformats.org/officeDocument/2006/math">
                    <m:r>
                      <a:rPr lang="en-US" sz="28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</m:oMath>
                </a14:m>
                <a:endParaRPr lang="en-US" sz="2800" dirty="0" smtClean="0">
                  <a:ea typeface="Cambria Math" panose="02040503050406030204" pitchFamily="18" charset="0"/>
                </a:endParaRPr>
              </a:p>
              <a:p>
                <a:pPr marL="0" lvl="0" indent="0">
                  <a:buNone/>
                  <a:tabLst>
                    <a:tab pos="3886200" algn="l"/>
                  </a:tabLst>
                </a:pPr>
                <a:r>
                  <a:rPr lang="en-US" sz="2800" dirty="0" smtClean="0">
                    <a:latin typeface="+mj-lt"/>
                    <a:ea typeface="Cambria Math" panose="02040503050406030204" pitchFamily="18" charset="0"/>
                  </a:rPr>
                  <a:t>Output:</a:t>
                </a:r>
                <a:r>
                  <a:rPr lang="en-US" sz="2800" dirty="0" smtClean="0">
                    <a:ea typeface="Cambria Math" panose="02040503050406030204" pitchFamily="18" charset="0"/>
                  </a:rPr>
                  <a:t> vector </a:t>
                </a:r>
                <a14:m>
                  <m:oMath xmlns:m="http://schemas.openxmlformats.org/officeDocument/2006/math"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𝐥𝐚𝐛</m:t>
                    </m:r>
                  </m:oMath>
                </a14:m>
                <a:endParaRPr lang="en-US" sz="2800" dirty="0" smtClean="0">
                  <a:ea typeface="Cambria Math" panose="02040503050406030204" pitchFamily="18" charset="0"/>
                </a:endParaRPr>
              </a:p>
              <a:p>
                <a:pPr marL="0" lvl="0" indent="0">
                  <a:buNone/>
                  <a:tabLst>
                    <a:tab pos="3886200" algn="l"/>
                  </a:tabLst>
                </a:pPr>
                <a:r>
                  <a:rPr lang="en-US" sz="2800" dirty="0">
                    <a:latin typeface="+mj-lt"/>
                    <a:ea typeface="Cambria Math" panose="02040503050406030204" pitchFamily="18" charset="0"/>
                  </a:rPr>
                  <a:t>Workspace:</a:t>
                </a:r>
                <a:r>
                  <a:rPr lang="en-US" sz="2800" dirty="0">
                    <a:ea typeface="Cambria Math" panose="02040503050406030204" pitchFamily="18" charset="0"/>
                  </a:rPr>
                  <a:t> </a:t>
                </a:r>
                <a:r>
                  <a:rPr lang="en-US" sz="2800" dirty="0" smtClean="0">
                    <a:ea typeface="Cambria Math" panose="02040503050406030204" pitchFamily="18" charset="0"/>
                  </a:rPr>
                  <a:t>matrix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1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F</m:t>
                    </m:r>
                  </m:oMath>
                </a14:m>
                <a:r>
                  <a:rPr lang="en-US" sz="2800" dirty="0" smtClean="0">
                    <a:ea typeface="Cambria Math" panose="02040503050406030204" pitchFamily="18" charset="0"/>
                  </a:rPr>
                  <a:t>, vector </a:t>
                </a:r>
                <a14:m>
                  <m:oMath xmlns:m="http://schemas.openxmlformats.org/officeDocument/2006/math"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𝐫</m:t>
                    </m:r>
                  </m:oMath>
                </a14:m>
                <a:endParaRPr lang="en-US" sz="2800" dirty="0" smtClean="0">
                  <a:ea typeface="Cambria Math" panose="02040503050406030204" pitchFamily="18" charset="0"/>
                </a:endParaRPr>
              </a:p>
              <a:p>
                <a:pPr marL="0" lvl="0" indent="0">
                  <a:buNone/>
                  <a:tabLst>
                    <a:tab pos="3886200" algn="l"/>
                  </a:tabLst>
                </a:pPr>
                <a:endParaRPr lang="en-US" sz="2800" dirty="0">
                  <a:ea typeface="Cambria Math" panose="02040503050406030204" pitchFamily="18" charset="0"/>
                </a:endParaRPr>
              </a:p>
              <a:p>
                <a:pPr marL="514350" indent="-514350">
                  <a:buFont typeface="+mj-lt"/>
                  <a:buAutoNum type="arabicPeriod"/>
                  <a:tabLst>
                    <a:tab pos="971550" algn="l"/>
                    <a:tab pos="1655763" algn="l"/>
                  </a:tabLst>
                </a:pPr>
                <a:r>
                  <a:rPr lang="en-US" sz="2800" dirty="0" smtClean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𝐥𝐚𝐛</m:t>
                    </m:r>
                    <m:r>
                      <a:rPr lang="en-US" sz="280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 2…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endParaRPr lang="en-US" sz="2800" i="1" dirty="0" smtClean="0">
                  <a:latin typeface="Cambria Math" panose="02040503050406030204" pitchFamily="18" charset="0"/>
                </a:endParaRPr>
              </a:p>
              <a:p>
                <a:pPr marL="514350" lvl="0" indent="-514350">
                  <a:buFont typeface="+mj-lt"/>
                  <a:buAutoNum type="arabicPeriod"/>
                  <a:tabLst>
                    <a:tab pos="971550" algn="l"/>
                    <a:tab pos="1655763" algn="l"/>
                  </a:tabLst>
                </a:pPr>
                <a:r>
                  <a:rPr lang="en-US" sz="2800" dirty="0" smtClean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for</m:t>
                    </m:r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=1 </m:t>
                    </m:r>
                    <m:r>
                      <m:rPr>
                        <m:nor/>
                      </m:rPr>
                      <a:rPr lang="en-US" sz="2800">
                        <a:latin typeface="Cambria Math" panose="02040503050406030204" pitchFamily="18" charset="0"/>
                      </a:rPr>
                      <m:t>to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800" dirty="0" smtClean="0">
                  <a:latin typeface="Cambria Math" panose="02040503050406030204" pitchFamily="18" charset="0"/>
                </a:endParaRPr>
              </a:p>
              <a:p>
                <a:pPr marL="514350" indent="-514350">
                  <a:buFont typeface="+mj-lt"/>
                  <a:buAutoNum type="arabicPeriod"/>
                  <a:tabLst>
                    <a:tab pos="971550" algn="l"/>
                    <a:tab pos="1655763" algn="l"/>
                  </a:tabLst>
                </a:pPr>
                <a:r>
                  <a:rPr lang="en-US" sz="2800" dirty="0" smtClean="0"/>
                  <a:t> 	</a:t>
                </a:r>
                <a14:m>
                  <m:oMath xmlns:m="http://schemas.openxmlformats.org/officeDocument/2006/math">
                    <m:r>
                      <a:rPr lang="en-US" sz="2800" b="1">
                        <a:latin typeface="Cambria Math" panose="02040503050406030204" pitchFamily="18" charset="0"/>
                      </a:rPr>
                      <m:t>𝐅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1">
                        <a:latin typeface="Cambria Math" panose="02040503050406030204" pitchFamily="18" charset="0"/>
                      </a:rPr>
                      <m:t>𝐀</m:t>
                    </m:r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latin typeface="Cambria Math" panose="02040503050406030204" pitchFamily="18" charset="0"/>
                      </a:rPr>
                      <m:t>any</m:t>
                    </m:r>
                    <m:r>
                      <m:rPr>
                        <m:nor/>
                      </m:rPr>
                      <a:rPr lang="en-US" sz="2800">
                        <a:latin typeface="Cambria Math" panose="02040503050406030204" pitchFamily="18" charset="0"/>
                      </a:rPr>
                      <m:t>.</m:t>
                    </m:r>
                    <m:r>
                      <m:rPr>
                        <m:nor/>
                      </m:rPr>
                      <a:rPr lang="en-US" sz="2800">
                        <a:latin typeface="Cambria Math" panose="02040503050406030204" pitchFamily="18" charset="0"/>
                      </a:rPr>
                      <m:t>sel</m:t>
                    </m:r>
                    <m:r>
                      <m:rPr>
                        <m:nor/>
                      </m:rPr>
                      <a:rPr lang="en-US" sz="2800">
                        <a:latin typeface="Cambria Math" panose="02040503050406030204" pitchFamily="18" charset="0"/>
                      </a:rPr>
                      <m:t>2</m:t>
                    </m:r>
                    <m:r>
                      <m:rPr>
                        <m:nor/>
                      </m:rPr>
                      <a:rPr lang="en-US" sz="2800">
                        <a:latin typeface="Cambria Math" panose="02040503050406030204" pitchFamily="18" charset="0"/>
                      </a:rPr>
                      <m:t>nd</m:t>
                    </m:r>
                    <m:r>
                      <m:rPr>
                        <m:nor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latin typeface="Cambria Math" panose="02040503050406030204" pitchFamily="18" charset="0"/>
                      </a:rPr>
                      <m:t>diag</m:t>
                    </m:r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0" smtClean="0">
                            <a:latin typeface="Cambria Math" panose="02040503050406030204" pitchFamily="18" charset="0"/>
                          </a:rPr>
                          <m:t>𝐥𝐚𝐛</m:t>
                        </m:r>
                      </m:e>
                    </m:d>
                  </m:oMath>
                </a14:m>
                <a:endParaRPr lang="en-US" sz="2800" dirty="0" smtClean="0"/>
              </a:p>
              <a:p>
                <a:pPr marL="514350" indent="-514350">
                  <a:buFont typeface="+mj-lt"/>
                  <a:buAutoNum type="arabicPeriod"/>
                  <a:tabLst>
                    <a:tab pos="971550" algn="l"/>
                    <a:tab pos="1655763" algn="l"/>
                  </a:tabLst>
                </a:pPr>
                <a:r>
                  <a:rPr lang="en-US" sz="2800" dirty="0" smtClean="0">
                    <a:solidFill>
                      <a:schemeClr val="tx1"/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>
                        <a:latin typeface="Cambria Math" panose="02040503050406030204" pitchFamily="18" charset="0"/>
                      </a:rPr>
                      <m:t>for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=1 </m:t>
                    </m:r>
                    <m:r>
                      <m:rPr>
                        <m:nor/>
                      </m:rPr>
                      <a:rPr lang="en-US" sz="2800">
                        <a:latin typeface="Cambria Math" panose="02040503050406030204" pitchFamily="18" charset="0"/>
                      </a:rPr>
                      <m:t>to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800" dirty="0" smtClean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rabicPeriod"/>
                  <a:tabLst>
                    <a:tab pos="971550" algn="l"/>
                    <a:tab pos="1655763" algn="l"/>
                  </a:tabLst>
                </a:pPr>
                <a:r>
                  <a:rPr lang="en-US" sz="2800" dirty="0" smtClean="0">
                    <a:solidFill>
                      <a:schemeClr val="tx1"/>
                    </a:solidFill>
                  </a:rPr>
                  <a:t>		</a:t>
                </a:r>
                <a14:m>
                  <m:oMath xmlns:m="http://schemas.openxmlformats.org/officeDocument/2006/math"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𝐫</m:t>
                    </m:r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𝐅</m:t>
                    </m:r>
                    <m:d>
                      <m:d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,:</m:t>
                        </m:r>
                      </m:e>
                    </m:d>
                  </m:oMath>
                </a14:m>
                <a:endParaRPr lang="en-US" sz="2800" b="0" i="0" dirty="0" smtClean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marL="514350" indent="-514350">
                  <a:buFont typeface="+mj-lt"/>
                  <a:buAutoNum type="arabicPeriod"/>
                  <a:tabLst>
                    <a:tab pos="971550" algn="l"/>
                    <a:tab pos="1655763" algn="l"/>
                  </a:tabLst>
                </a:pPr>
                <a:r>
                  <a:rPr lang="en-US" sz="2800" b="0" dirty="0" smtClean="0">
                    <a:solidFill>
                      <a:schemeClr val="tx1"/>
                    </a:solidFill>
                  </a:rPr>
                  <a:t> 	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sort</m:t>
                    </m:r>
                    <m:d>
                      <m:dPr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𝐫</m:t>
                        </m:r>
                      </m:e>
                    </m:d>
                  </m:oMath>
                </a14:m>
                <a:endParaRPr lang="en-US" sz="2800" b="0" dirty="0" smtClean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rabicPeriod"/>
                  <a:tabLst>
                    <a:tab pos="971550" algn="l"/>
                    <a:tab pos="1655763" algn="l"/>
                  </a:tabLst>
                </a:pPr>
                <a:r>
                  <a:rPr lang="en-US" sz="2800" dirty="0" smtClean="0">
                    <a:solidFill>
                      <a:schemeClr val="tx1"/>
                    </a:solidFill>
                  </a:rPr>
                  <a:t>  		</a:t>
                </a:r>
                <a14:m>
                  <m:oMath xmlns:m="http://schemas.openxmlformats.org/officeDocument/2006/math">
                    <m:r>
                      <a:rPr lang="en-US" sz="2800" b="1" i="0" dirty="0" smtClean="0">
                        <a:latin typeface="Cambria Math" panose="02040503050406030204" pitchFamily="18" charset="0"/>
                      </a:rPr>
                      <m:t>𝐥𝐚𝐛</m:t>
                    </m:r>
                    <m:d>
                      <m:dPr>
                        <m:ctrlPr>
                          <a:rPr lang="en-US" sz="28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800" dirty="0">
                        <a:latin typeface="Cambria Math" panose="02040503050406030204" pitchFamily="18" charset="0"/>
                      </a:rPr>
                      <m:t>s</m:t>
                    </m:r>
                    <m:r>
                      <m:rPr>
                        <m:sty m:val="p"/>
                      </m:rPr>
                      <a:rPr lang="en-US" sz="2800" b="0" i="0" dirty="0" smtClean="0">
                        <a:latin typeface="Cambria Math" panose="02040503050406030204" pitchFamily="18" charset="0"/>
                      </a:rPr>
                      <m:t>elect</m:t>
                    </m:r>
                    <m:r>
                      <a:rPr lang="en-US" sz="2800" b="0" i="0" dirty="0" smtClean="0">
                        <a:latin typeface="Cambria Math" panose="02040503050406030204" pitchFamily="18" charset="0"/>
                      </a:rPr>
                      <m:t>_</m:t>
                    </m:r>
                    <m:r>
                      <m:rPr>
                        <m:sty m:val="p"/>
                      </m:rPr>
                      <a:rPr lang="en-US" sz="2800" b="0" i="0" dirty="0" smtClean="0">
                        <a:latin typeface="Cambria Math" panose="02040503050406030204" pitchFamily="18" charset="0"/>
                      </a:rPr>
                      <m:t>min</m:t>
                    </m:r>
                    <m:r>
                      <a:rPr lang="en-US" sz="2800" b="0" i="0" dirty="0" smtClean="0">
                        <a:latin typeface="Cambria Math" panose="02040503050406030204" pitchFamily="18" charset="0"/>
                      </a:rPr>
                      <m:t>_</m:t>
                    </m:r>
                    <m:r>
                      <m:rPr>
                        <m:sty m:val="p"/>
                      </m:rPr>
                      <a:rPr lang="en-US" sz="2800" b="0" i="0" dirty="0" smtClean="0">
                        <a:latin typeface="Cambria Math" panose="02040503050406030204" pitchFamily="18" charset="0"/>
                      </a:rPr>
                      <m:t>mode</m:t>
                    </m:r>
                    <m:d>
                      <m:dPr>
                        <m:ctrlPr>
                          <a:rPr lang="en-US" sz="28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dirty="0">
                            <a:latin typeface="Cambria Math" panose="02040503050406030204" pitchFamily="18" charset="0"/>
                          </a:rPr>
                          <m:t>𝐫</m:t>
                        </m:r>
                      </m:e>
                    </m:d>
                  </m:oMath>
                </a14:m>
                <a:endParaRPr lang="en-US" sz="2800" dirty="0" smtClean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Tartalom hely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0500" y="857254"/>
                <a:ext cx="8801100" cy="5734045"/>
              </a:xfrm>
              <a:blipFill>
                <a:blip r:embed="rId2"/>
                <a:stretch>
                  <a:fillRect l="-1731" t="-1170" b="-20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/>
          <p:cNvGrpSpPr/>
          <p:nvPr/>
        </p:nvGrpSpPr>
        <p:grpSpPr>
          <a:xfrm>
            <a:off x="11467788" y="38100"/>
            <a:ext cx="689487" cy="689487"/>
            <a:chOff x="3547598" y="1641987"/>
            <a:chExt cx="2514600" cy="2514600"/>
          </a:xfrm>
        </p:grpSpPr>
        <p:sp>
          <p:nvSpPr>
            <p:cNvPr id="7" name="Rounded Rectangle 6"/>
            <p:cNvSpPr/>
            <p:nvPr/>
          </p:nvSpPr>
          <p:spPr>
            <a:xfrm>
              <a:off x="4652498" y="1641987"/>
              <a:ext cx="304800" cy="2514600"/>
            </a:xfrm>
            <a:prstGeom prst="roundRect">
              <a:avLst/>
            </a:prstGeom>
            <a:solidFill>
              <a:schemeClr val="tx1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 err="1">
                <a:solidFill>
                  <a:schemeClr val="tx2"/>
                </a:solidFill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 rot="3600000">
              <a:off x="4652498" y="1641987"/>
              <a:ext cx="304800" cy="2514600"/>
            </a:xfrm>
            <a:prstGeom prst="roundRect">
              <a:avLst/>
            </a:prstGeom>
            <a:solidFill>
              <a:schemeClr val="tx1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 err="1">
                <a:solidFill>
                  <a:schemeClr val="tx2"/>
                </a:solidFill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 rot="1800000">
              <a:off x="4652498" y="1641987"/>
              <a:ext cx="304800" cy="2514600"/>
            </a:xfrm>
            <a:prstGeom prst="roundRect">
              <a:avLst/>
            </a:prstGeom>
            <a:solidFill>
              <a:schemeClr val="tx1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 err="1">
                <a:solidFill>
                  <a:schemeClr val="tx2"/>
                </a:solidFill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 rot="9000000">
              <a:off x="4652498" y="1641987"/>
              <a:ext cx="304800" cy="2514600"/>
            </a:xfrm>
            <a:prstGeom prst="roundRect">
              <a:avLst/>
            </a:prstGeom>
            <a:solidFill>
              <a:schemeClr val="tx1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 err="1">
                <a:solidFill>
                  <a:schemeClr val="tx2"/>
                </a:solidFill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 rot="5400000">
              <a:off x="4652498" y="1641987"/>
              <a:ext cx="304800" cy="2514600"/>
            </a:xfrm>
            <a:prstGeom prst="roundRect">
              <a:avLst/>
            </a:prstGeom>
            <a:solidFill>
              <a:schemeClr val="tx1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 err="1">
                <a:solidFill>
                  <a:schemeClr val="tx2"/>
                </a:solidFill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 rot="7200000">
              <a:off x="4652498" y="1641987"/>
              <a:ext cx="304800" cy="2514600"/>
            </a:xfrm>
            <a:prstGeom prst="roundRect">
              <a:avLst/>
            </a:prstGeom>
            <a:solidFill>
              <a:schemeClr val="tx1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 err="1">
                <a:solidFill>
                  <a:schemeClr val="tx2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3859691" y="1954080"/>
              <a:ext cx="1890413" cy="1890413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accent1"/>
              </a:solidFill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 err="1">
                <a:solidFill>
                  <a:schemeClr val="tx2"/>
                </a:solidFill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4039101" y="2134103"/>
              <a:ext cx="1533993" cy="1533993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 err="1">
                <a:solidFill>
                  <a:schemeClr val="tx2"/>
                </a:solidFill>
              </a:endParaRPr>
            </a:p>
          </p:txBody>
        </p:sp>
      </p:grpSp>
      <p:sp>
        <p:nvSpPr>
          <p:cNvPr id="15" name="Jobb oldali kapcsos zárójel 4"/>
          <p:cNvSpPr/>
          <p:nvPr/>
        </p:nvSpPr>
        <p:spPr>
          <a:xfrm>
            <a:off x="6496050" y="4572000"/>
            <a:ext cx="285750" cy="1905000"/>
          </a:xfrm>
          <a:prstGeom prst="rightBrace">
            <a:avLst>
              <a:gd name="adj1" fmla="val 71666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6868506" y="5293667"/>
            <a:ext cx="47900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ea typeface="Cambria Math" panose="02040503050406030204" pitchFamily="18" charset="0"/>
              </a:rPr>
              <a:t>Can be batched and parallelized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1890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CDLP: algorithm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/>
              <p:cNvSpPr>
                <a:spLocks noGrp="1"/>
              </p:cNvSpPr>
              <p:nvPr>
                <p:ph idx="1"/>
              </p:nvPr>
            </p:nvSpPr>
            <p:spPr>
              <a:xfrm>
                <a:off x="190500" y="857254"/>
                <a:ext cx="11811000" cy="5734045"/>
              </a:xfrm>
            </p:spPr>
            <p:txBody>
              <a:bodyPr/>
              <a:lstStyle/>
              <a:p>
                <a:pPr marL="0" lvl="0" indent="0">
                  <a:buNone/>
                  <a:tabLst>
                    <a:tab pos="3886200" algn="l"/>
                  </a:tabLst>
                </a:pPr>
                <a:r>
                  <a:rPr lang="en-US" sz="2800" dirty="0" smtClean="0">
                    <a:latin typeface="+mj-lt"/>
                    <a:ea typeface="Cambria Math" panose="02040503050406030204" pitchFamily="18" charset="0"/>
                  </a:rPr>
                  <a:t>Input:</a:t>
                </a:r>
                <a:r>
                  <a:rPr lang="en-US" sz="2800" dirty="0" smtClean="0">
                    <a:ea typeface="Cambria Math" panose="02040503050406030204" pitchFamily="18" charset="0"/>
                  </a:rPr>
                  <a:t> adjacency matrix </a:t>
                </a:r>
                <a14:m>
                  <m:oMath xmlns:m="http://schemas.openxmlformats.org/officeDocument/2006/math">
                    <m:r>
                      <a:rPr lang="en-US" sz="2800" b="1">
                        <a:latin typeface="Cambria Math" panose="02040503050406030204" pitchFamily="18" charset="0"/>
                      </a:rPr>
                      <m:t>𝐀</m:t>
                    </m:r>
                  </m:oMath>
                </a14:m>
                <a:r>
                  <a:rPr lang="en-US" sz="2800" dirty="0" smtClean="0">
                    <a:ea typeface="Cambria Math" panose="02040503050406030204" pitchFamily="18" charset="0"/>
                  </a:rPr>
                  <a:t>, #vertices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2800" dirty="0" smtClean="0">
                    <a:ea typeface="Cambria Math" panose="02040503050406030204" pitchFamily="18" charset="0"/>
                  </a:rPr>
                  <a:t>, #iterations </a:t>
                </a:r>
                <a14:m>
                  <m:oMath xmlns:m="http://schemas.openxmlformats.org/officeDocument/2006/math">
                    <m:r>
                      <a:rPr lang="en-US" sz="28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</m:oMath>
                </a14:m>
                <a:endParaRPr lang="en-US" sz="2800" dirty="0" smtClean="0">
                  <a:ea typeface="Cambria Math" panose="02040503050406030204" pitchFamily="18" charset="0"/>
                </a:endParaRPr>
              </a:p>
              <a:p>
                <a:pPr marL="0" lvl="0" indent="0">
                  <a:buNone/>
                  <a:tabLst>
                    <a:tab pos="3886200" algn="l"/>
                  </a:tabLst>
                </a:pPr>
                <a:r>
                  <a:rPr lang="en-US" sz="2800" dirty="0" smtClean="0">
                    <a:latin typeface="+mj-lt"/>
                    <a:ea typeface="Cambria Math" panose="02040503050406030204" pitchFamily="18" charset="0"/>
                  </a:rPr>
                  <a:t>Output:</a:t>
                </a:r>
                <a:r>
                  <a:rPr lang="en-US" sz="2800" dirty="0" smtClean="0">
                    <a:ea typeface="Cambria Math" panose="02040503050406030204" pitchFamily="18" charset="0"/>
                  </a:rPr>
                  <a:t> vector </a:t>
                </a:r>
                <a14:m>
                  <m:oMath xmlns:m="http://schemas.openxmlformats.org/officeDocument/2006/math"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𝐥𝐚𝐛</m:t>
                    </m:r>
                  </m:oMath>
                </a14:m>
                <a:endParaRPr lang="en-US" sz="2800" dirty="0" smtClean="0">
                  <a:ea typeface="Cambria Math" panose="02040503050406030204" pitchFamily="18" charset="0"/>
                </a:endParaRPr>
              </a:p>
              <a:p>
                <a:pPr marL="0" lvl="0" indent="0">
                  <a:buNone/>
                  <a:tabLst>
                    <a:tab pos="3886200" algn="l"/>
                  </a:tabLst>
                </a:pPr>
                <a:r>
                  <a:rPr lang="en-US" sz="2800" dirty="0">
                    <a:latin typeface="+mj-lt"/>
                    <a:ea typeface="Cambria Math" panose="02040503050406030204" pitchFamily="18" charset="0"/>
                  </a:rPr>
                  <a:t>Workspace:</a:t>
                </a:r>
                <a:r>
                  <a:rPr lang="en-US" sz="2800" dirty="0">
                    <a:ea typeface="Cambria Math" panose="02040503050406030204" pitchFamily="18" charset="0"/>
                  </a:rPr>
                  <a:t> </a:t>
                </a:r>
                <a:r>
                  <a:rPr lang="en-US" sz="2800" dirty="0" smtClean="0">
                    <a:ea typeface="Cambria Math" panose="02040503050406030204" pitchFamily="18" charset="0"/>
                  </a:rPr>
                  <a:t>matrix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1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F</m:t>
                    </m:r>
                  </m:oMath>
                </a14:m>
                <a:r>
                  <a:rPr lang="en-US" sz="2800" dirty="0" smtClean="0">
                    <a:ea typeface="Cambria Math" panose="02040503050406030204" pitchFamily="18" charset="0"/>
                  </a:rPr>
                  <a:t>, vector </a:t>
                </a:r>
                <a14:m>
                  <m:oMath xmlns:m="http://schemas.openxmlformats.org/officeDocument/2006/math"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𝐫</m:t>
                    </m:r>
                  </m:oMath>
                </a14:m>
                <a:r>
                  <a:rPr lang="en-US" sz="2800" dirty="0" smtClean="0">
                    <a:ea typeface="Cambria Math" panose="02040503050406030204" pitchFamily="18" charset="0"/>
                  </a:rPr>
                  <a:t>,</a:t>
                </a:r>
                <a:r>
                  <a:rPr lang="en-US" sz="2800" dirty="0" smtClean="0">
                    <a:solidFill>
                      <a:schemeClr val="accent3"/>
                    </a:solidFill>
                    <a:ea typeface="Cambria Math" panose="02040503050406030204" pitchFamily="18" charset="0"/>
                  </a:rPr>
                  <a:t> array of row indices </a:t>
                </a:r>
                <a14:m>
                  <m:oMath xmlns:m="http://schemas.openxmlformats.org/officeDocument/2006/math">
                    <m:r>
                      <a:rPr lang="en-US" sz="2800" b="1" i="0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𝐈</m:t>
                    </m:r>
                  </m:oMath>
                </a14:m>
                <a:r>
                  <a:rPr lang="en-US" sz="2800" dirty="0" smtClean="0">
                    <a:solidFill>
                      <a:schemeClr val="accent3"/>
                    </a:solidFill>
                    <a:ea typeface="Cambria Math" panose="02040503050406030204" pitchFamily="18" charset="0"/>
                  </a:rPr>
                  <a:t>, array of values </a:t>
                </a:r>
                <a14:m>
                  <m:oMath xmlns:m="http://schemas.openxmlformats.org/officeDocument/2006/math">
                    <m:r>
                      <a:rPr lang="en-US" sz="2800" b="1" i="0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𝐗</m:t>
                    </m:r>
                  </m:oMath>
                </a14:m>
                <a:endParaRPr lang="en-US" sz="2800" dirty="0" smtClean="0">
                  <a:solidFill>
                    <a:schemeClr val="accent3"/>
                  </a:solidFill>
                  <a:ea typeface="Cambria Math" panose="02040503050406030204" pitchFamily="18" charset="0"/>
                </a:endParaRPr>
              </a:p>
              <a:p>
                <a:pPr marL="0" lvl="0" indent="0">
                  <a:buNone/>
                  <a:tabLst>
                    <a:tab pos="3886200" algn="l"/>
                  </a:tabLst>
                </a:pPr>
                <a:endParaRPr lang="en-US" sz="2800" dirty="0">
                  <a:ea typeface="Cambria Math" panose="02040503050406030204" pitchFamily="18" charset="0"/>
                </a:endParaRPr>
              </a:p>
              <a:p>
                <a:pPr marL="514350" indent="-514350">
                  <a:buFont typeface="+mj-lt"/>
                  <a:buAutoNum type="arabicPeriod"/>
                  <a:tabLst>
                    <a:tab pos="971550" algn="l"/>
                    <a:tab pos="1655763" algn="l"/>
                  </a:tabLst>
                </a:pPr>
                <a:r>
                  <a:rPr lang="en-US" sz="2800" dirty="0" smtClean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𝐥𝐚𝐛</m:t>
                    </m:r>
                    <m:r>
                      <a:rPr lang="en-US" sz="280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 2…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endParaRPr lang="en-US" sz="2800" i="1" dirty="0" smtClean="0">
                  <a:latin typeface="Cambria Math" panose="02040503050406030204" pitchFamily="18" charset="0"/>
                </a:endParaRPr>
              </a:p>
              <a:p>
                <a:pPr marL="514350" lvl="0" indent="-514350">
                  <a:buFont typeface="+mj-lt"/>
                  <a:buAutoNum type="arabicPeriod"/>
                  <a:tabLst>
                    <a:tab pos="971550" algn="l"/>
                    <a:tab pos="1655763" algn="l"/>
                  </a:tabLst>
                </a:pPr>
                <a:r>
                  <a:rPr lang="en-US" sz="2800" dirty="0" smtClean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for</m:t>
                    </m:r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=1 </m:t>
                    </m:r>
                    <m:r>
                      <m:rPr>
                        <m:nor/>
                      </m:rPr>
                      <a:rPr lang="en-US" sz="2800">
                        <a:latin typeface="Cambria Math" panose="02040503050406030204" pitchFamily="18" charset="0"/>
                      </a:rPr>
                      <m:t>to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800" dirty="0" smtClean="0">
                  <a:latin typeface="Cambria Math" panose="02040503050406030204" pitchFamily="18" charset="0"/>
                </a:endParaRPr>
              </a:p>
              <a:p>
                <a:pPr marL="514350" indent="-514350">
                  <a:buFont typeface="+mj-lt"/>
                  <a:buAutoNum type="arabicPeriod"/>
                  <a:tabLst>
                    <a:tab pos="971550" algn="l"/>
                    <a:tab pos="1655763" algn="l"/>
                  </a:tabLst>
                </a:pPr>
                <a:r>
                  <a:rPr lang="en-US" sz="2800" dirty="0" smtClean="0"/>
                  <a:t> 	</a:t>
                </a:r>
                <a14:m>
                  <m:oMath xmlns:m="http://schemas.openxmlformats.org/officeDocument/2006/math">
                    <m:r>
                      <a:rPr lang="en-US" sz="2800" b="1">
                        <a:latin typeface="Cambria Math" panose="02040503050406030204" pitchFamily="18" charset="0"/>
                      </a:rPr>
                      <m:t>𝐅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1">
                        <a:latin typeface="Cambria Math" panose="02040503050406030204" pitchFamily="18" charset="0"/>
                      </a:rPr>
                      <m:t>𝐀</m:t>
                    </m:r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latin typeface="Cambria Math" panose="02040503050406030204" pitchFamily="18" charset="0"/>
                      </a:rPr>
                      <m:t>any</m:t>
                    </m:r>
                    <m:r>
                      <m:rPr>
                        <m:nor/>
                      </m:rPr>
                      <a:rPr lang="en-US" sz="2800">
                        <a:latin typeface="Cambria Math" panose="02040503050406030204" pitchFamily="18" charset="0"/>
                      </a:rPr>
                      <m:t>.</m:t>
                    </m:r>
                    <m:r>
                      <m:rPr>
                        <m:nor/>
                      </m:rPr>
                      <a:rPr lang="en-US" sz="2800">
                        <a:latin typeface="Cambria Math" panose="02040503050406030204" pitchFamily="18" charset="0"/>
                      </a:rPr>
                      <m:t>sel</m:t>
                    </m:r>
                    <m:r>
                      <m:rPr>
                        <m:nor/>
                      </m:rPr>
                      <a:rPr lang="en-US" sz="2800">
                        <a:latin typeface="Cambria Math" panose="02040503050406030204" pitchFamily="18" charset="0"/>
                      </a:rPr>
                      <m:t>2</m:t>
                    </m:r>
                    <m:r>
                      <m:rPr>
                        <m:nor/>
                      </m:rPr>
                      <a:rPr lang="en-US" sz="2800">
                        <a:latin typeface="Cambria Math" panose="02040503050406030204" pitchFamily="18" charset="0"/>
                      </a:rPr>
                      <m:t>nd</m:t>
                    </m:r>
                    <m:r>
                      <m:rPr>
                        <m:nor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latin typeface="Cambria Math" panose="02040503050406030204" pitchFamily="18" charset="0"/>
                      </a:rPr>
                      <m:t>diag</m:t>
                    </m:r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0" smtClean="0">
                            <a:latin typeface="Cambria Math" panose="02040503050406030204" pitchFamily="18" charset="0"/>
                          </a:rPr>
                          <m:t>𝐥𝐚𝐛</m:t>
                        </m:r>
                      </m:e>
                    </m:d>
                  </m:oMath>
                </a14:m>
                <a:endParaRPr lang="en-US" sz="2800" dirty="0" smtClean="0"/>
              </a:p>
              <a:p>
                <a:pPr marL="514350" indent="-514350">
                  <a:buFont typeface="+mj-lt"/>
                  <a:buAutoNum type="arabicPeriod"/>
                  <a:tabLst>
                    <a:tab pos="971550" algn="l"/>
                    <a:tab pos="1655763" algn="l"/>
                  </a:tabLst>
                </a:pPr>
                <a:r>
                  <a:rPr lang="en-US" sz="2800" dirty="0" smtClean="0">
                    <a:solidFill>
                      <a:schemeClr val="accent5"/>
                    </a:solidFill>
                  </a:rPr>
                  <a:t>	</a:t>
                </a:r>
                <a14:m>
                  <m:oMath xmlns:m="http://schemas.openxmlformats.org/officeDocument/2006/math">
                    <m:d>
                      <m:dPr>
                        <m:begChr m:val="〈"/>
                        <m:endChr m:val="〉"/>
                        <m:ctrlPr>
                          <a:rPr lang="en-US" sz="2800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0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𝐈</m:t>
                        </m:r>
                        <m:r>
                          <a:rPr lang="en-US" sz="2800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, _,</m:t>
                        </m:r>
                        <m:r>
                          <a:rPr lang="en-US" sz="2800" b="1" i="0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𝐗</m:t>
                        </m:r>
                      </m:e>
                    </m:d>
                    <m:r>
                      <a:rPr lang="en-US" sz="2800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800" b="0" i="0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extract</m:t>
                    </m:r>
                    <m:r>
                      <a:rPr lang="en-US" sz="2800" b="0" i="0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_</m:t>
                    </m:r>
                    <m:r>
                      <m:rPr>
                        <m:sty m:val="p"/>
                      </m:rPr>
                      <a:rPr lang="en-US" sz="2800" b="0" i="0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tuples</m:t>
                    </m:r>
                    <m:r>
                      <a:rPr lang="en-US" sz="2800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1" i="0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𝐅</m:t>
                    </m:r>
                    <m:r>
                      <a:rPr lang="en-US" sz="2800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b="0" dirty="0" smtClean="0">
                  <a:solidFill>
                    <a:schemeClr val="accent3"/>
                  </a:solidFill>
                </a:endParaRPr>
              </a:p>
              <a:p>
                <a:pPr marL="514350" indent="-514350">
                  <a:buFont typeface="+mj-lt"/>
                  <a:buAutoNum type="arabicPeriod"/>
                  <a:tabLst>
                    <a:tab pos="971550" algn="l"/>
                    <a:tab pos="1655763" algn="l"/>
                  </a:tabLst>
                </a:pPr>
                <a:r>
                  <a:rPr lang="en-US" sz="2800" dirty="0" smtClean="0">
                    <a:solidFill>
                      <a:schemeClr val="accent5"/>
                    </a:solidFill>
                  </a:rPr>
                  <a:t> 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merge</m:t>
                    </m:r>
                    <m:r>
                      <a:rPr lang="en-US" sz="2800" b="0" i="0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_</m:t>
                    </m:r>
                    <m:r>
                      <m:rPr>
                        <m:sty m:val="p"/>
                      </m:rPr>
                      <a:rPr lang="en-US" sz="2800" b="0" i="0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sort</m:t>
                    </m:r>
                    <m:r>
                      <a:rPr lang="en-US" sz="2800" b="0" i="0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_</m:t>
                    </m:r>
                    <m:r>
                      <m:rPr>
                        <m:sty m:val="p"/>
                      </m:rPr>
                      <a:rPr lang="en-US" sz="2800" b="0" i="0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pairs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〈"/>
                            <m:endChr m:val="〉"/>
                            <m:ctrlPr>
                              <a:rPr lang="en-US" sz="2800" i="1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1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𝐈</m:t>
                            </m:r>
                            <m:r>
                              <a:rPr lang="en-US" sz="2800" i="1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sz="2800" b="1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𝐗</m:t>
                            </m:r>
                          </m:e>
                        </m:d>
                      </m:e>
                    </m:d>
                  </m:oMath>
                </a14:m>
                <a:endParaRPr lang="en-US" sz="2800" dirty="0" smtClean="0">
                  <a:solidFill>
                    <a:schemeClr val="accent3"/>
                  </a:solidFill>
                </a:endParaRPr>
              </a:p>
              <a:p>
                <a:pPr marL="514350" indent="-514350">
                  <a:buFont typeface="+mj-lt"/>
                  <a:buAutoNum type="arabicPeriod"/>
                  <a:tabLst>
                    <a:tab pos="971550" algn="l"/>
                    <a:tab pos="1655763" algn="l"/>
                  </a:tabLst>
                </a:pPr>
                <a:r>
                  <a:rPr lang="en-US" sz="2800" b="0" dirty="0" smtClean="0">
                    <a:solidFill>
                      <a:schemeClr val="accent5"/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a:rPr lang="en-US" sz="2800" b="1" i="0" dirty="0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𝐥𝐚𝐛</m:t>
                    </m:r>
                    <m:r>
                      <a:rPr lang="en-US" sz="2800" b="1" i="1" dirty="0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1" i="1" dirty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b="0" dirty="0" smtClean="0">
                    <a:solidFill>
                      <a:schemeClr val="accent3"/>
                    </a:solidFill>
                  </a:rPr>
                  <a:t>for each row in </a:t>
                </a:r>
                <a14:m>
                  <m:oMath xmlns:m="http://schemas.openxmlformats.org/officeDocument/2006/math">
                    <m:r>
                      <a:rPr lang="en-US" sz="2800" b="1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𝐈</m:t>
                    </m:r>
                  </m:oMath>
                </a14:m>
                <a:r>
                  <a:rPr lang="en-US" sz="2800" b="0" dirty="0" smtClean="0">
                    <a:solidFill>
                      <a:schemeClr val="accent3"/>
                    </a:solidFill>
                  </a:rPr>
                  <a:t>, select min mode value from </a:t>
                </a:r>
                <a14:m>
                  <m:oMath xmlns:m="http://schemas.openxmlformats.org/officeDocument/2006/math">
                    <m:r>
                      <a:rPr lang="en-US" sz="2800" b="1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𝐗</m:t>
                    </m:r>
                  </m:oMath>
                </a14:m>
                <a:r>
                  <a:rPr lang="en-US" sz="2800" b="0" dirty="0" smtClean="0">
                    <a:solidFill>
                      <a:schemeClr val="accent3"/>
                    </a:solidFill>
                  </a:rPr>
                  <a:t> </a:t>
                </a:r>
                <a:endParaRPr lang="en-US" sz="2800" dirty="0" smtClean="0">
                  <a:solidFill>
                    <a:schemeClr val="accent3"/>
                  </a:solidFill>
                </a:endParaRPr>
              </a:p>
            </p:txBody>
          </p:sp>
        </mc:Choice>
        <mc:Fallback xmlns="">
          <p:sp>
            <p:nvSpPr>
              <p:cNvPr id="3" name="Tartalom hely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0500" y="857254"/>
                <a:ext cx="11811000" cy="5734045"/>
              </a:xfrm>
              <a:blipFill>
                <a:blip r:embed="rId2"/>
                <a:stretch>
                  <a:fillRect l="-1290" t="-11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/>
          <p:cNvGrpSpPr/>
          <p:nvPr/>
        </p:nvGrpSpPr>
        <p:grpSpPr>
          <a:xfrm>
            <a:off x="11467788" y="38100"/>
            <a:ext cx="689487" cy="689487"/>
            <a:chOff x="3547598" y="1641987"/>
            <a:chExt cx="2514600" cy="2514600"/>
          </a:xfrm>
        </p:grpSpPr>
        <p:sp>
          <p:nvSpPr>
            <p:cNvPr id="7" name="Rounded Rectangle 6"/>
            <p:cNvSpPr/>
            <p:nvPr/>
          </p:nvSpPr>
          <p:spPr>
            <a:xfrm>
              <a:off x="4652498" y="1641987"/>
              <a:ext cx="304800" cy="2514600"/>
            </a:xfrm>
            <a:prstGeom prst="roundRect">
              <a:avLst/>
            </a:prstGeom>
            <a:solidFill>
              <a:schemeClr val="tx1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 err="1">
                <a:solidFill>
                  <a:schemeClr val="tx2"/>
                </a:solidFill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 rot="3600000">
              <a:off x="4652498" y="1641987"/>
              <a:ext cx="304800" cy="2514600"/>
            </a:xfrm>
            <a:prstGeom prst="roundRect">
              <a:avLst/>
            </a:prstGeom>
            <a:solidFill>
              <a:schemeClr val="tx1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 err="1">
                <a:solidFill>
                  <a:schemeClr val="tx2"/>
                </a:solidFill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 rot="1800000">
              <a:off x="4652498" y="1641987"/>
              <a:ext cx="304800" cy="2514600"/>
            </a:xfrm>
            <a:prstGeom prst="roundRect">
              <a:avLst/>
            </a:prstGeom>
            <a:solidFill>
              <a:schemeClr val="tx1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 err="1">
                <a:solidFill>
                  <a:schemeClr val="tx2"/>
                </a:solidFill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 rot="9000000">
              <a:off x="4652498" y="1641987"/>
              <a:ext cx="304800" cy="2514600"/>
            </a:xfrm>
            <a:prstGeom prst="roundRect">
              <a:avLst/>
            </a:prstGeom>
            <a:solidFill>
              <a:schemeClr val="tx1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 err="1">
                <a:solidFill>
                  <a:schemeClr val="tx2"/>
                </a:solidFill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 rot="5400000">
              <a:off x="4652498" y="1641987"/>
              <a:ext cx="304800" cy="2514600"/>
            </a:xfrm>
            <a:prstGeom prst="roundRect">
              <a:avLst/>
            </a:prstGeom>
            <a:solidFill>
              <a:schemeClr val="tx1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 err="1">
                <a:solidFill>
                  <a:schemeClr val="tx2"/>
                </a:solidFill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 rot="7200000">
              <a:off x="4652498" y="1641987"/>
              <a:ext cx="304800" cy="2514600"/>
            </a:xfrm>
            <a:prstGeom prst="roundRect">
              <a:avLst/>
            </a:prstGeom>
            <a:solidFill>
              <a:schemeClr val="tx1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 err="1">
                <a:solidFill>
                  <a:schemeClr val="tx2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3859691" y="1954080"/>
              <a:ext cx="1890413" cy="1890413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accent1"/>
              </a:solidFill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 err="1">
                <a:solidFill>
                  <a:schemeClr val="tx2"/>
                </a:solidFill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4039101" y="2134103"/>
              <a:ext cx="1533993" cy="1533993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 err="1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9574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CDLP on directed graphs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/>
              <p:cNvSpPr>
                <a:spLocks noGrp="1"/>
              </p:cNvSpPr>
              <p:nvPr>
                <p:ph idx="1"/>
              </p:nvPr>
            </p:nvSpPr>
            <p:spPr>
              <a:xfrm>
                <a:off x="190500" y="857254"/>
                <a:ext cx="12039600" cy="5810246"/>
              </a:xfrm>
            </p:spPr>
            <p:txBody>
              <a:bodyPr/>
              <a:lstStyle/>
              <a:p>
                <a:pPr marL="0" indent="0">
                  <a:spcAft>
                    <a:spcPts val="1800"/>
                  </a:spcAft>
                  <a:buNone/>
                </a:pPr>
                <a:r>
                  <a:rPr lang="en-US" sz="2800" dirty="0" smtClean="0"/>
                  <a:t>For directed graphs, we compute the labels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</m:oMath>
                </a14:m>
                <a:r>
                  <a:rPr lang="en-US" sz="2800" dirty="0" smtClean="0"/>
                  <a:t> as:</a:t>
                </a:r>
              </a:p>
              <a:p>
                <a:pPr marL="0" indent="0">
                  <a:spcAft>
                    <a:spcPts val="18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>
                              <a:latin typeface="Cambria Math" panose="02040503050406030204" pitchFamily="18" charset="0"/>
                            </a:rPr>
                            <m:t>min</m:t>
                          </m:r>
                        </m:fName>
                        <m:e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800">
                                      <a:latin typeface="Cambria Math" panose="02040503050406030204" pitchFamily="18" charset="0"/>
                                    </a:rPr>
                                    <m:t>arg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800">
                                          <a:latin typeface="Cambria Math" panose="02040503050406030204" pitchFamily="18" charset="0"/>
                                        </a:rPr>
                                        <m:t>max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</m:sub>
                                  </m:sSub>
                                </m:e>
                              </m:func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2800" i="1" smtClean="0">
                                          <a:solidFill>
                                            <a:schemeClr val="accent5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i="1">
                                          <a:solidFill>
                                            <a:schemeClr val="accent5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  <m:r>
                                        <a:rPr lang="en-US" sz="2800" i="1">
                                          <a:solidFill>
                                            <a:schemeClr val="accent5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∈</m:t>
                                      </m:r>
                                      <m:sSub>
                                        <m:sSubPr>
                                          <m:ctrlPr>
                                            <a:rPr lang="en-US" sz="2800" i="1">
                                              <a:solidFill>
                                                <a:schemeClr val="accent5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i="1">
                                              <a:solidFill>
                                                <a:schemeClr val="accent5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𝑁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800">
                                              <a:solidFill>
                                                <a:schemeClr val="accent5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in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US" sz="2800" i="1">
                                              <a:solidFill>
                                                <a:schemeClr val="accent5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800" i="1">
                                              <a:solidFill>
                                                <a:schemeClr val="accent5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</m:d>
                                      <m:r>
                                        <a:rPr lang="en-US" sz="2800" i="1">
                                          <a:solidFill>
                                            <a:schemeClr val="accent5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| </m:t>
                                      </m:r>
                                      <m:sSub>
                                        <m:sSubPr>
                                          <m:ctrlPr>
                                            <a:rPr lang="en-US" sz="2800" i="1">
                                              <a:solidFill>
                                                <a:schemeClr val="accent5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i="1">
                                              <a:solidFill>
                                                <a:schemeClr val="accent5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𝐿</m:t>
                                          </m:r>
                                        </m:e>
                                        <m:sub>
                                          <m:r>
                                            <a:rPr lang="en-US" sz="2800" b="0" i="1" smtClean="0">
                                              <a:solidFill>
                                                <a:schemeClr val="accent5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  <m:r>
                                            <a:rPr lang="en-US" sz="2800" i="1">
                                              <a:solidFill>
                                                <a:schemeClr val="accent5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−1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US" sz="2800" i="1">
                                              <a:solidFill>
                                                <a:schemeClr val="accent5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800" i="1">
                                              <a:solidFill>
                                                <a:schemeClr val="accent5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e>
                                      </m:d>
                                      <m:r>
                                        <a:rPr lang="en-US" sz="2800" i="1">
                                          <a:solidFill>
                                            <a:schemeClr val="accent5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=</m:t>
                                      </m:r>
                                      <m:r>
                                        <a:rPr lang="en-US" sz="2800" i="1">
                                          <a:solidFill>
                                            <a:schemeClr val="accent5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</m:e>
                                  </m:d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2800" i="1">
                                          <a:solidFill>
                                            <a:srgbClr val="377EB8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i="1">
                                          <a:solidFill>
                                            <a:srgbClr val="377EB8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  <m:r>
                                        <a:rPr lang="en-US" sz="2800" i="1">
                                          <a:solidFill>
                                            <a:srgbClr val="377EB8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∈</m:t>
                                      </m:r>
                                      <m:sSub>
                                        <m:sSubPr>
                                          <m:ctrlPr>
                                            <a:rPr lang="en-US" sz="2800" i="1">
                                              <a:solidFill>
                                                <a:srgbClr val="377EB8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i="1">
                                              <a:solidFill>
                                                <a:srgbClr val="377EB8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𝑁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800">
                                              <a:solidFill>
                                                <a:srgbClr val="377EB8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out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US" sz="2800" i="1">
                                              <a:solidFill>
                                                <a:srgbClr val="377EB8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800" i="1">
                                              <a:solidFill>
                                                <a:srgbClr val="377EB8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</m:d>
                                      <m:r>
                                        <a:rPr lang="en-US" sz="2800" i="1">
                                          <a:solidFill>
                                            <a:srgbClr val="377EB8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| </m:t>
                                      </m:r>
                                      <m:sSub>
                                        <m:sSubPr>
                                          <m:ctrlPr>
                                            <a:rPr lang="en-US" sz="2800" i="1">
                                              <a:solidFill>
                                                <a:srgbClr val="377EB8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i="1">
                                              <a:solidFill>
                                                <a:srgbClr val="377EB8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𝐿</m:t>
                                          </m:r>
                                        </m:e>
                                        <m:sub>
                                          <m:r>
                                            <a:rPr lang="en-US" sz="2800" b="0" i="1" smtClean="0">
                                              <a:solidFill>
                                                <a:srgbClr val="377EB8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  <m:r>
                                            <a:rPr lang="en-US" sz="2800" i="1">
                                              <a:solidFill>
                                                <a:srgbClr val="377EB8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−1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US" sz="2800" i="1">
                                              <a:solidFill>
                                                <a:srgbClr val="377EB8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800" i="1">
                                              <a:solidFill>
                                                <a:srgbClr val="377EB8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e>
                                      </m:d>
                                      <m:r>
                                        <a:rPr lang="en-US" sz="2800" i="1">
                                          <a:solidFill>
                                            <a:srgbClr val="377EB8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=</m:t>
                                      </m:r>
                                      <m:r>
                                        <a:rPr lang="en-US" sz="2800" i="1">
                                          <a:solidFill>
                                            <a:srgbClr val="377EB8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endParaRPr lang="en-US" sz="2800" dirty="0" smtClean="0"/>
              </a:p>
              <a:p>
                <a:pPr>
                  <a:spcBef>
                    <a:spcPts val="576"/>
                  </a:spcBef>
                </a:pPr>
                <a:r>
                  <a:rPr lang="en-US" sz="2800" dirty="0" smtClean="0"/>
                  <a:t>In linear algebra, this can be expressed with two matrices:</a:t>
                </a:r>
                <a:endParaRPr lang="en-US" sz="2800" i="1" dirty="0" smtClean="0">
                  <a:solidFill>
                    <a:srgbClr val="C00000"/>
                  </a:solidFill>
                  <a:latin typeface="Cambria Math" panose="02040503050406030204" pitchFamily="18" charset="0"/>
                </a:endParaRPr>
              </a:p>
              <a:p>
                <a:pPr lvl="1">
                  <a:spcBef>
                    <a:spcPts val="576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𝐅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in</m:t>
                        </m:r>
                      </m:sub>
                    </m:sSub>
                    <m:r>
                      <a:rPr lang="en-US" sz="2400" i="1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𝐀</m:t>
                    </m:r>
                    <m:r>
                      <a:rPr lang="en-US" sz="2400" b="0" i="0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any</m:t>
                    </m:r>
                    <m:r>
                      <a:rPr lang="en-US" sz="2400" b="0" i="0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sel</m:t>
                    </m:r>
                    <m:r>
                      <a:rPr lang="en-US" sz="2400" b="0" i="0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nd</m:t>
                    </m:r>
                    <m:r>
                      <m:rPr>
                        <m:nor/>
                      </m:rPr>
                      <a:rPr lang="en-US" sz="2400" b="0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400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diag</m:t>
                    </m:r>
                    <m:d>
                      <m:dPr>
                        <m:ctrlPr>
                          <a:rPr lang="en-US" sz="2400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0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𝐥𝐚𝐛</m:t>
                        </m:r>
                      </m:e>
                    </m:d>
                  </m:oMath>
                </a14:m>
                <a:endParaRPr lang="en-US" sz="2400" b="1" i="1" dirty="0" smtClean="0">
                  <a:solidFill>
                    <a:schemeClr val="accent5"/>
                  </a:solidFill>
                  <a:latin typeface="Cambria Math" panose="02040503050406030204" pitchFamily="18" charset="0"/>
                </a:endParaRPr>
              </a:p>
              <a:p>
                <a:pPr lvl="1">
                  <a:spcBef>
                    <a:spcPts val="576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377EB8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>
                            <a:solidFill>
                              <a:srgbClr val="377EB8"/>
                            </a:solidFill>
                            <a:latin typeface="Cambria Math" panose="02040503050406030204" pitchFamily="18" charset="0"/>
                          </a:rPr>
                          <m:t>𝐅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rgbClr val="377EB8"/>
                            </a:solidFill>
                            <a:latin typeface="Cambria Math" panose="02040503050406030204" pitchFamily="18" charset="0"/>
                          </a:rPr>
                          <m:t>out</m:t>
                        </m:r>
                      </m:sub>
                    </m:sSub>
                    <m:r>
                      <a:rPr lang="en-US" sz="2400" i="1">
                        <a:solidFill>
                          <a:srgbClr val="377EB8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1" i="1">
                            <a:solidFill>
                              <a:srgbClr val="377EB8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>
                            <a:solidFill>
                              <a:srgbClr val="377EB8"/>
                            </a:solidFill>
                            <a:latin typeface="Cambria Math" panose="02040503050406030204" pitchFamily="18" charset="0"/>
                          </a:rPr>
                          <m:t>𝐀</m:t>
                        </m:r>
                      </m:e>
                      <m:sup>
                        <m:r>
                          <a:rPr lang="en-US" sz="2400" b="1" i="1">
                            <a:solidFill>
                              <a:srgbClr val="377EB8"/>
                            </a:solidFill>
                            <a:latin typeface="Cambria Math" panose="02040503050406030204" pitchFamily="18" charset="0"/>
                          </a:rPr>
                          <m:t>⊤</m:t>
                        </m:r>
                      </m:sup>
                    </m:sSup>
                    <m:r>
                      <a:rPr lang="en-US" sz="2400" b="1" i="1" smtClean="0">
                        <a:solidFill>
                          <a:srgbClr val="377EB8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srgbClr val="377EB8"/>
                        </a:solidFill>
                        <a:latin typeface="Cambria Math" panose="02040503050406030204" pitchFamily="18" charset="0"/>
                      </a:rPr>
                      <m:t>any</m:t>
                    </m:r>
                    <m:r>
                      <a:rPr lang="en-US" sz="2400" b="0" i="0" smtClean="0">
                        <a:solidFill>
                          <a:srgbClr val="377EB8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srgbClr val="377EB8"/>
                        </a:solidFill>
                        <a:latin typeface="Cambria Math" panose="02040503050406030204" pitchFamily="18" charset="0"/>
                      </a:rPr>
                      <m:t>sel</m:t>
                    </m:r>
                    <m:r>
                      <a:rPr lang="en-US" sz="2400" b="0" i="0" smtClean="0">
                        <a:solidFill>
                          <a:srgbClr val="377EB8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srgbClr val="377EB8"/>
                        </a:solidFill>
                        <a:latin typeface="Cambria Math" panose="02040503050406030204" pitchFamily="18" charset="0"/>
                      </a:rPr>
                      <m:t>nd</m:t>
                    </m:r>
                    <m:r>
                      <m:rPr>
                        <m:nor/>
                      </m:rPr>
                      <a:rPr lang="en-US" sz="2400" b="0" i="0" smtClean="0">
                        <a:solidFill>
                          <a:srgbClr val="377EB8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400">
                        <a:solidFill>
                          <a:srgbClr val="377EB8"/>
                        </a:solidFill>
                        <a:latin typeface="Cambria Math" panose="02040503050406030204" pitchFamily="18" charset="0"/>
                      </a:rPr>
                      <m:t>diag</m:t>
                    </m:r>
                    <m:d>
                      <m:dPr>
                        <m:ctrlPr>
                          <a:rPr lang="en-US" sz="2400" i="1">
                            <a:solidFill>
                              <a:srgbClr val="377EB8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0" smtClean="0">
                            <a:solidFill>
                              <a:srgbClr val="377EB8"/>
                            </a:solidFill>
                            <a:latin typeface="Cambria Math" panose="02040503050406030204" pitchFamily="18" charset="0"/>
                          </a:rPr>
                          <m:t>𝐥𝐚𝐛</m:t>
                        </m:r>
                      </m:e>
                    </m:d>
                  </m:oMath>
                </a14:m>
                <a:endParaRPr lang="en-US" sz="2400" b="1" i="1" dirty="0" smtClean="0">
                  <a:solidFill>
                    <a:srgbClr val="C00000"/>
                  </a:solidFill>
                  <a:latin typeface="Cambria Math" panose="02040503050406030204" pitchFamily="18" charset="0"/>
                </a:endParaRPr>
              </a:p>
              <a:p>
                <a:pPr>
                  <a:spcBef>
                    <a:spcPts val="1800"/>
                  </a:spcBef>
                </a:pPr>
                <a:r>
                  <a:rPr lang="en-US" sz="2800" dirty="0" smtClean="0"/>
                  <a:t>Simultaneously iterate </a:t>
                </a:r>
                <a:r>
                  <a:rPr lang="en-US" sz="2800" dirty="0"/>
                  <a:t>over </a:t>
                </a:r>
                <a:r>
                  <a:rPr lang="en-US" sz="2800" dirty="0" smtClean="0"/>
                  <a:t>rows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𝐫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in</m:t>
                        </m:r>
                      </m:sub>
                    </m:sSub>
                  </m:oMath>
                </a14:m>
                <a:r>
                  <a:rPr lang="en-US" sz="2800" dirty="0" smtClean="0"/>
                  <a:t>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𝐅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800" b="0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in</m:t>
                        </m:r>
                      </m:sub>
                    </m:sSub>
                  </m:oMath>
                </a14:m>
                <a:r>
                  <a:rPr lang="en-US" sz="2800" dirty="0" smtClean="0"/>
                  <a:t> </a:t>
                </a:r>
                <a:r>
                  <a:rPr lang="en-US" sz="2800" dirty="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smtClean="0">
                            <a:solidFill>
                              <a:srgbClr val="377EB8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>
                            <a:solidFill>
                              <a:srgbClr val="377EB8"/>
                            </a:solidFill>
                            <a:latin typeface="Cambria Math" panose="02040503050406030204" pitchFamily="18" charset="0"/>
                          </a:rPr>
                          <m:t>𝐫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800">
                            <a:solidFill>
                              <a:srgbClr val="377EB8"/>
                            </a:solidFill>
                            <a:latin typeface="Cambria Math" panose="02040503050406030204" pitchFamily="18" charset="0"/>
                          </a:rPr>
                          <m:t>out</m:t>
                        </m:r>
                      </m:sub>
                    </m:sSub>
                  </m:oMath>
                </a14:m>
                <a:r>
                  <a:rPr lang="en-US" sz="2800" dirty="0"/>
                  <a:t>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rgbClr val="377EB8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>
                            <a:solidFill>
                              <a:srgbClr val="377EB8"/>
                            </a:solidFill>
                            <a:latin typeface="Cambria Math" panose="02040503050406030204" pitchFamily="18" charset="0"/>
                          </a:rPr>
                          <m:t>𝐅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800">
                            <a:solidFill>
                              <a:srgbClr val="377EB8"/>
                            </a:solidFill>
                            <a:latin typeface="Cambria Math" panose="02040503050406030204" pitchFamily="18" charset="0"/>
                          </a:rPr>
                          <m:t>out</m:t>
                        </m:r>
                      </m:sub>
                    </m:sSub>
                  </m:oMath>
                </a14:m>
                <a:endParaRPr lang="en-US" sz="2800" dirty="0" smtClean="0"/>
              </a:p>
              <a:p>
                <a:r>
                  <a:rPr lang="en-US" sz="2800" dirty="0" smtClean="0"/>
                  <a:t>For each row pair, sort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0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𝐫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800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in</m:t>
                        </m:r>
                      </m:sub>
                    </m:sSub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∪</m:t>
                    </m:r>
                    <m:sSub>
                      <m:sSubPr>
                        <m:ctrlPr>
                          <a:rPr lang="en-US" sz="2800" b="1" i="1" smtClean="0">
                            <a:solidFill>
                              <a:srgbClr val="377EB8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0" smtClean="0">
                            <a:solidFill>
                              <a:srgbClr val="377EB8"/>
                            </a:solidFill>
                            <a:latin typeface="Cambria Math" panose="02040503050406030204" pitchFamily="18" charset="0"/>
                          </a:rPr>
                          <m:t>𝐫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rgbClr val="377EB8"/>
                            </a:solidFill>
                            <a:latin typeface="Cambria Math" panose="02040503050406030204" pitchFamily="18" charset="0"/>
                          </a:rPr>
                          <m:t>out</m:t>
                        </m:r>
                      </m:sub>
                    </m:sSub>
                  </m:oMath>
                </a14:m>
                <a:r>
                  <a:rPr lang="en-US" sz="2800" dirty="0" smtClean="0"/>
                  <a:t> and select the minimum mode value</a:t>
                </a:r>
              </a:p>
              <a:p>
                <a:r>
                  <a:rPr lang="en-US" sz="2800" dirty="0" smtClean="0"/>
                  <a:t>Batching also works: </a:t>
                </a: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begChr m:val="〈"/>
                        <m:endChr m:val="〉"/>
                        <m:ctrlPr>
                          <a:rPr lang="en-US" sz="240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0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𝐈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in</m:t>
                            </m:r>
                          </m:sub>
                        </m:sSub>
                        <m:r>
                          <a:rPr lang="en-US" sz="2400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, _,</m:t>
                        </m:r>
                        <m:sSub>
                          <m:sSubPr>
                            <m:ctrlPr>
                              <a:rPr lang="en-US" sz="2400" b="1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𝐗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in</m:t>
                            </m:r>
                          </m:sub>
                        </m:sSub>
                      </m:e>
                    </m:d>
                    <m:r>
                      <a:rPr lang="en-US" sz="2400" i="1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400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extract</m:t>
                    </m:r>
                    <m:r>
                      <a:rPr lang="en-US" sz="2400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_</m:t>
                    </m:r>
                    <m:r>
                      <m:rPr>
                        <m:sty m:val="p"/>
                      </m:rPr>
                      <a:rPr lang="en-US" sz="2400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tuples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𝐅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in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400" dirty="0" smtClean="0"/>
                  <a:t> </a:t>
                </a:r>
                <a:endParaRPr lang="en-US" sz="2400" i="1" dirty="0" smtClean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begChr m:val="〈"/>
                        <m:endChr m:val="〉"/>
                        <m:ctrlPr>
                          <a:rPr lang="en-US" sz="2400" i="1" smtClean="0">
                            <a:solidFill>
                              <a:srgbClr val="377EB8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solidFill>
                                  <a:srgbClr val="377EB8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>
                                <a:solidFill>
                                  <a:srgbClr val="377EB8"/>
                                </a:solidFill>
                                <a:latin typeface="Cambria Math" panose="02040503050406030204" pitchFamily="18" charset="0"/>
                              </a:rPr>
                              <m:t>𝐈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rgbClr val="377EB8"/>
                                </a:solidFill>
                                <a:latin typeface="Cambria Math" panose="02040503050406030204" pitchFamily="18" charset="0"/>
                              </a:rPr>
                              <m:t>out</m:t>
                            </m:r>
                          </m:sub>
                        </m:sSub>
                        <m:r>
                          <a:rPr lang="en-US" sz="2400" i="1">
                            <a:solidFill>
                              <a:srgbClr val="377EB8"/>
                            </a:solidFill>
                            <a:latin typeface="Cambria Math" panose="02040503050406030204" pitchFamily="18" charset="0"/>
                          </a:rPr>
                          <m:t>, _,</m:t>
                        </m:r>
                        <m:sSub>
                          <m:sSubPr>
                            <m:ctrlPr>
                              <a:rPr lang="en-US" sz="2400" b="1" i="1">
                                <a:solidFill>
                                  <a:srgbClr val="377EB8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>
                                <a:solidFill>
                                  <a:srgbClr val="377EB8"/>
                                </a:solidFill>
                                <a:latin typeface="Cambria Math" panose="02040503050406030204" pitchFamily="18" charset="0"/>
                              </a:rPr>
                              <m:t>𝐗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rgbClr val="377EB8"/>
                                </a:solidFill>
                                <a:latin typeface="Cambria Math" panose="02040503050406030204" pitchFamily="18" charset="0"/>
                              </a:rPr>
                              <m:t>out</m:t>
                            </m:r>
                          </m:sub>
                        </m:sSub>
                      </m:e>
                    </m:d>
                    <m:r>
                      <a:rPr lang="en-US" sz="2400" i="1">
                        <a:solidFill>
                          <a:srgbClr val="377EB8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400">
                        <a:solidFill>
                          <a:srgbClr val="377EB8"/>
                        </a:solidFill>
                        <a:latin typeface="Cambria Math" panose="02040503050406030204" pitchFamily="18" charset="0"/>
                      </a:rPr>
                      <m:t>extract</m:t>
                    </m:r>
                    <m:r>
                      <a:rPr lang="en-US" sz="2400">
                        <a:solidFill>
                          <a:srgbClr val="377EB8"/>
                        </a:solidFill>
                        <a:latin typeface="Cambria Math" panose="02040503050406030204" pitchFamily="18" charset="0"/>
                      </a:rPr>
                      <m:t>_</m:t>
                    </m:r>
                    <m:r>
                      <m:rPr>
                        <m:sty m:val="p"/>
                      </m:rPr>
                      <a:rPr lang="en-US" sz="2400">
                        <a:solidFill>
                          <a:srgbClr val="377EB8"/>
                        </a:solidFill>
                        <a:latin typeface="Cambria Math" panose="02040503050406030204" pitchFamily="18" charset="0"/>
                      </a:rPr>
                      <m:t>tuples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rgbClr val="377EB8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solidFill>
                                  <a:srgbClr val="377EB8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>
                                <a:solidFill>
                                  <a:srgbClr val="377EB8"/>
                                </a:solidFill>
                                <a:latin typeface="Cambria Math" panose="02040503050406030204" pitchFamily="18" charset="0"/>
                              </a:rPr>
                              <m:t>𝐅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>
                                <a:solidFill>
                                  <a:srgbClr val="377EB8"/>
                                </a:solidFill>
                                <a:latin typeface="Cambria Math" panose="02040503050406030204" pitchFamily="18" charset="0"/>
                              </a:rPr>
                              <m:t>out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400" dirty="0" smtClean="0"/>
                  <a:t> </a:t>
                </a:r>
                <a:endParaRPr lang="en-US" sz="2400" dirty="0"/>
              </a:p>
              <a:p>
                <a:endParaRPr lang="en-US" sz="2800" dirty="0"/>
              </a:p>
            </p:txBody>
          </p:sp>
        </mc:Choice>
        <mc:Fallback xmlns="">
          <p:sp>
            <p:nvSpPr>
              <p:cNvPr id="3" name="Tartalom hely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0500" y="857254"/>
                <a:ext cx="12039600" cy="5810246"/>
              </a:xfrm>
              <a:blipFill>
                <a:blip r:embed="rId3"/>
                <a:stretch>
                  <a:fillRect l="-1013" t="-1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6019953" y="5524500"/>
                <a:ext cx="563962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smtClean="0">
                          <a:latin typeface="Cambria Math" panose="02040503050406030204" pitchFamily="18" charset="0"/>
                        </a:rPr>
                        <m:t>merge</m:t>
                      </m:r>
                      <m:r>
                        <a:rPr lang="en-US" sz="2400" smtClean="0">
                          <a:latin typeface="Cambria Math" panose="02040503050406030204" pitchFamily="18" charset="0"/>
                        </a:rPr>
                        <m:t>_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sort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_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pairs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〈"/>
                              <m:endChr m:val="〉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 smtClean="0">
                                      <a:solidFill>
                                        <a:schemeClr val="accent5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>
                                      <a:solidFill>
                                        <a:schemeClr val="accent5"/>
                                      </a:solidFill>
                                      <a:latin typeface="Cambria Math" panose="02040503050406030204" pitchFamily="18" charset="0"/>
                                    </a:rPr>
                                    <m:t>𝐈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400">
                                      <a:solidFill>
                                        <a:schemeClr val="accent5"/>
                                      </a:solidFill>
                                      <a:latin typeface="Cambria Math" panose="02040503050406030204" pitchFamily="18" charset="0"/>
                                    </a:rPr>
                                    <m:t>in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∪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rgbClr val="377EB8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>
                                      <a:solidFill>
                                        <a:srgbClr val="377EB8"/>
                                      </a:solidFill>
                                      <a:latin typeface="Cambria Math" panose="02040503050406030204" pitchFamily="18" charset="0"/>
                                    </a:rPr>
                                    <m:t>𝐈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400">
                                      <a:solidFill>
                                        <a:srgbClr val="377EB8"/>
                                      </a:solidFill>
                                      <a:latin typeface="Cambria Math" panose="02040503050406030204" pitchFamily="18" charset="0"/>
                                    </a:rPr>
                                    <m:t>out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2400" b="1" i="1" smtClean="0">
                                      <a:solidFill>
                                        <a:schemeClr val="accent5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>
                                      <a:solidFill>
                                        <a:schemeClr val="accent5"/>
                                      </a:solidFill>
                                      <a:latin typeface="Cambria Math" panose="02040503050406030204" pitchFamily="18" charset="0"/>
                                    </a:rPr>
                                    <m:t>𝐗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400">
                                      <a:solidFill>
                                        <a:schemeClr val="accent5"/>
                                      </a:solidFill>
                                      <a:latin typeface="Cambria Math" panose="02040503050406030204" pitchFamily="18" charset="0"/>
                                    </a:rPr>
                                    <m:t>in</m:t>
                                  </m:r>
                                </m:sub>
                              </m:sSub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∪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rgbClr val="377EB8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>
                                      <a:solidFill>
                                        <a:srgbClr val="377EB8"/>
                                      </a:solidFill>
                                      <a:latin typeface="Cambria Math" panose="02040503050406030204" pitchFamily="18" charset="0"/>
                                    </a:rPr>
                                    <m:t>𝐗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400">
                                      <a:solidFill>
                                        <a:srgbClr val="377EB8"/>
                                      </a:solidFill>
                                      <a:latin typeface="Cambria Math" panose="02040503050406030204" pitchFamily="18" charset="0"/>
                                    </a:rPr>
                                    <m:t>out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9953" y="5524500"/>
                <a:ext cx="5639621" cy="461665"/>
              </a:xfrm>
              <a:prstGeom prst="rect">
                <a:avLst/>
              </a:prstGeom>
              <a:blipFill>
                <a:blip r:embed="rId4"/>
                <a:stretch>
                  <a:fillRect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Jobb oldali kapcsos zárójel 4"/>
          <p:cNvSpPr/>
          <p:nvPr/>
        </p:nvSpPr>
        <p:spPr>
          <a:xfrm>
            <a:off x="5791200" y="5410200"/>
            <a:ext cx="285750" cy="742950"/>
          </a:xfrm>
          <a:prstGeom prst="rightBrace">
            <a:avLst>
              <a:gd name="adj1" fmla="val 71666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7773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PageRank</a:t>
            </a:r>
            <a:r>
              <a:rPr lang="en-GB" dirty="0"/>
              <a:t> – </a:t>
            </a:r>
            <a:r>
              <a:rPr lang="en-US" dirty="0" smtClean="0"/>
              <a:t>Algorithm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artalom helye 2"/>
              <p:cNvSpPr>
                <a:spLocks noGrp="1"/>
              </p:cNvSpPr>
              <p:nvPr>
                <p:ph idx="1"/>
              </p:nvPr>
            </p:nvSpPr>
            <p:spPr>
              <a:xfrm>
                <a:off x="190500" y="857254"/>
                <a:ext cx="12306300" cy="5751508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 smtClean="0">
                    <a:latin typeface="+mj-lt"/>
                  </a:rPr>
                  <a:t>Input:</a:t>
                </a:r>
                <a:r>
                  <a:rPr lang="en-US" dirty="0" smtClean="0"/>
                  <a:t> adjacency matrix </a:t>
                </a:r>
                <a14:m>
                  <m:oMath xmlns:m="http://schemas.openxmlformats.org/officeDocument/2006/math">
                    <m:r>
                      <a:rPr lang="hu-HU" b="1" i="0" dirty="0" smtClean="0">
                        <a:latin typeface="Cambria Math" panose="02040503050406030204" pitchFamily="18" charset="0"/>
                      </a:rPr>
                      <m:t>𝐀</m:t>
                    </m:r>
                  </m:oMath>
                </a14:m>
                <a:r>
                  <a:rPr lang="en-US" i="1" dirty="0" smtClean="0"/>
                  <a:t>, </a:t>
                </a:r>
                <a:r>
                  <a:rPr lang="en-US" dirty="0" smtClean="0"/>
                  <a:t>damping factor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i="1" dirty="0" smtClean="0"/>
                  <a:t>,</a:t>
                </a:r>
                <a:r>
                  <a:rPr lang="en-US" dirty="0" smtClean="0"/>
                  <a:t> #iterations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i="1" dirty="0" smtClean="0"/>
                  <a:t>, </a:t>
                </a:r>
                <a:r>
                  <a:rPr lang="en-US" dirty="0" smtClean="0"/>
                  <a:t>#vertices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endParaRPr lang="en-US" b="0" dirty="0" smtClean="0"/>
              </a:p>
              <a:p>
                <a:pPr marL="0" indent="0">
                  <a:buNone/>
                </a:pPr>
                <a:r>
                  <a:rPr lang="en-US" dirty="0" smtClean="0">
                    <a:latin typeface="+mj-lt"/>
                  </a:rPr>
                  <a:t>Output:</a:t>
                </a:r>
                <a:r>
                  <a:rPr lang="en-US" dirty="0" smtClean="0"/>
                  <a:t> PageRank </a:t>
                </a:r>
                <a14:m>
                  <m:oMath xmlns:m="http://schemas.openxmlformats.org/officeDocument/2006/math">
                    <m:r>
                      <a:rPr lang="en-US" b="1" i="0" dirty="0" smtClean="0">
                        <a:latin typeface="Cambria Math" panose="02040503050406030204" pitchFamily="18" charset="0"/>
                      </a:rPr>
                      <m:t>𝐩𝐫</m:t>
                    </m:r>
                  </m:oMath>
                </a14:m>
                <a:r>
                  <a:rPr lang="en-US" dirty="0" smtClean="0"/>
                  <a:t> (real)</a:t>
                </a:r>
              </a:p>
              <a:p>
                <a:pPr marL="0" indent="0">
                  <a:buNone/>
                </a:pPr>
                <a:r>
                  <a:rPr lang="en-US" dirty="0" smtClean="0">
                    <a:latin typeface="+mj-lt"/>
                  </a:rPr>
                  <a:t>Workspace: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outdegrees</a:t>
                </a:r>
                <a:r>
                  <a:rPr lang="en-US" b="1" dirty="0" smtClean="0"/>
                  <a:t> </a:t>
                </a:r>
                <a14:m>
                  <m:oMath xmlns:m="http://schemas.openxmlformats.org/officeDocument/2006/math">
                    <m:r>
                      <a:rPr lang="en-US" b="1" i="0" dirty="0" smtClean="0">
                        <a:latin typeface="Cambria Math" panose="02040503050406030204" pitchFamily="18" charset="0"/>
                      </a:rPr>
                      <m:t>𝐨𝐮𝐭𝐝</m:t>
                    </m:r>
                  </m:oMath>
                </a14:m>
                <a:endParaRPr lang="en-US" dirty="0" smtClean="0">
                  <a:latin typeface="+mj-lt"/>
                </a:endParaRPr>
              </a:p>
              <a:p>
                <a:pPr marL="514350" indent="-514350">
                  <a:buFont typeface="+mj-lt"/>
                  <a:buAutoNum type="arabicPeriod"/>
                  <a:tabLst>
                    <a:tab pos="1143000" algn="l"/>
                    <a:tab pos="4914900" algn="l"/>
                  </a:tabLst>
                </a:pPr>
                <a:r>
                  <a:rPr lang="en-US" sz="2800" dirty="0" smtClean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𝐩𝐫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 1…1</m:t>
                        </m:r>
                      </m:e>
                    </m:d>
                    <m:r>
                      <a:rPr lang="en-US" sz="28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⊘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</m:oMath>
                </a14:m>
                <a:endParaRPr lang="en-US" sz="2800" i="1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514350" indent="-514350">
                  <a:buFont typeface="+mj-lt"/>
                  <a:buAutoNum type="arabicPeriod"/>
                  <a:tabLst>
                    <a:tab pos="1143000" algn="l"/>
                    <a:tab pos="4914900" algn="l"/>
                  </a:tabLst>
                </a:pPr>
                <a:r>
                  <a:rPr lang="en-US" sz="2800" dirty="0" smtClean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𝐨𝐮𝐭𝐝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⊕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sz="2800" b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𝐀</m:t>
                        </m:r>
                        <m:d>
                          <m:dPr>
                            <m:ctrlPr>
                              <a:rPr lang="en-US" sz="28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:,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e>
                        </m:d>
                      </m:e>
                    </m:d>
                  </m:oMath>
                </a14:m>
                <a:endParaRPr lang="en-US" sz="2800" dirty="0" smtClean="0"/>
              </a:p>
              <a:p>
                <a:pPr marL="514350" indent="-514350">
                  <a:buFont typeface="+mj-lt"/>
                  <a:buAutoNum type="arabicPeriod"/>
                  <a:tabLst>
                    <a:tab pos="1143000" algn="l"/>
                    <a:tab pos="4914900" algn="l"/>
                  </a:tabLst>
                </a:pPr>
                <a:r>
                  <a:rPr lang="en-US" sz="2800" dirty="0" smtClean="0"/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>
                        <a:latin typeface="Cambria Math" panose="02040503050406030204" pitchFamily="18" charset="0"/>
                      </a:rPr>
                      <m:t>for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=1</m:t>
                    </m:r>
                    <m:r>
                      <a:rPr lang="en-US" sz="280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smtClean="0">
                        <a:latin typeface="Cambria Math" panose="02040503050406030204" pitchFamily="18" charset="0"/>
                      </a:rPr>
                      <m:t>to</m:t>
                    </m:r>
                    <m:r>
                      <a:rPr lang="en-US" sz="280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endParaRPr lang="en-US" sz="1600" b="0" dirty="0" smtClean="0"/>
              </a:p>
              <a:p>
                <a:pPr marL="514350" indent="-514350">
                  <a:buFont typeface="+mj-lt"/>
                  <a:buAutoNum type="arabicPeriod"/>
                  <a:tabLst>
                    <a:tab pos="1143000" algn="l"/>
                    <a:tab pos="4914900" algn="l"/>
                  </a:tabLst>
                </a:pPr>
                <a:endParaRPr lang="en-US" sz="1600" b="0" dirty="0" smtClean="0"/>
              </a:p>
              <a:p>
                <a:pPr marL="514350" indent="-514350">
                  <a:buFont typeface="+mj-lt"/>
                  <a:buAutoNum type="arabicPeriod"/>
                  <a:tabLst>
                    <a:tab pos="1143000" algn="l"/>
                    <a:tab pos="4914900" algn="l"/>
                  </a:tabLst>
                </a:pPr>
                <a:r>
                  <a:rPr lang="en-US" sz="2800" dirty="0"/>
                  <a:t> </a:t>
                </a:r>
                <a:endParaRPr lang="en-US" sz="2800" dirty="0" smtClean="0"/>
              </a:p>
              <a:p>
                <a:pPr marL="514350" indent="-514350">
                  <a:buFont typeface="+mj-lt"/>
                  <a:buAutoNum type="arabicPeriod"/>
                  <a:tabLst>
                    <a:tab pos="1143000" algn="l"/>
                    <a:tab pos="4914900" algn="l"/>
                  </a:tabLst>
                </a:pPr>
                <a:endParaRPr lang="en-US" sz="2800" dirty="0"/>
              </a:p>
              <a:p>
                <a:pPr marL="0" indent="0">
                  <a:buNone/>
                  <a:tabLst>
                    <a:tab pos="1143000" algn="l"/>
                    <a:tab pos="4914900" algn="l"/>
                  </a:tabLst>
                </a:pPr>
                <a:r>
                  <a:rPr lang="en-US" sz="2800" dirty="0" smtClean="0"/>
                  <a:t>PageRank variants using Markov models are more difficult to express.</a:t>
                </a:r>
              </a:p>
            </p:txBody>
          </p:sp>
        </mc:Choice>
        <mc:Fallback xmlns="">
          <p:sp>
            <p:nvSpPr>
              <p:cNvPr id="4" name="Tartalom hely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0500" y="857254"/>
                <a:ext cx="12306300" cy="5751508"/>
              </a:xfrm>
              <a:blipFill>
                <a:blip r:embed="rId2"/>
                <a:stretch>
                  <a:fillRect l="-1238" t="-1379" b="-18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artalom helye 2"/>
              <p:cNvSpPr txBox="1">
                <a:spLocks/>
              </p:cNvSpPr>
              <p:nvPr/>
            </p:nvSpPr>
            <p:spPr>
              <a:xfrm>
                <a:off x="1511300" y="4724400"/>
                <a:ext cx="10490200" cy="1008062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>
                      <a:lumMod val="95000"/>
                      <a:lumOff val="5000"/>
                    </a:schemeClr>
                  </a:buClr>
                  <a:buFont typeface="Wingdings" pitchFamily="2" charset="2"/>
                  <a:buChar char="§"/>
                  <a:defRPr sz="3200" kern="120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defRPr>
                </a:lvl1pPr>
                <a:lvl2pPr marL="742950" indent="-28575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>
                      <a:lumMod val="95000"/>
                      <a:lumOff val="5000"/>
                    </a:schemeClr>
                  </a:buClr>
                  <a:buFont typeface="Courier New" pitchFamily="49" charset="0"/>
                  <a:buChar char="o"/>
                  <a:defRPr sz="2800" kern="120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defRPr>
                </a:lvl2pPr>
                <a:lvl3pPr marL="1143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Tx/>
                  <a:buFont typeface="Arial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defRPr>
                </a:lvl3pPr>
                <a:lvl4pPr marL="1600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Tx/>
                  <a:buFont typeface="Arial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defRPr>
                </a:lvl4pPr>
                <a:lvl5pPr marL="20574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Tx/>
                  <a:buFont typeface="Arial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defTabSz="914400">
                  <a:buNone/>
                  <a:tabLst>
                    <a:tab pos="1143000" algn="l"/>
                    <a:tab pos="4914900" algn="l"/>
                  </a:tabLs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𝐩𝐫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⊕  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⊗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b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𝐩𝐫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2800" b="1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outd</m:t>
                              </m:r>
                            </m:den>
                          </m:f>
                        </m:e>
                      </m:d>
                      <m:r>
                        <a:rPr lang="en-US" sz="2800" i="1">
                          <a:latin typeface="Cambria Math" panose="02040503050406030204" pitchFamily="18" charset="0"/>
                        </a:rPr>
                        <m:t>⊕.⊗</m:t>
                      </m:r>
                      <m:r>
                        <a:rPr lang="en-US" sz="2800" b="1">
                          <a:latin typeface="Cambria Math" panose="02040503050406030204" pitchFamily="18" charset="0"/>
                        </a:rPr>
                        <m:t>𝐀</m:t>
                      </m:r>
                      <m:r>
                        <a:rPr lang="en-US" sz="2800" b="1" i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⊕  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⊗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⊕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nor/>
                                    </m:rPr>
                                    <a:rPr lang="en-US" sz="2800" b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pr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⊗</m:t>
                                  </m:r>
                                  <m:acc>
                                    <m:accPr>
                                      <m:chr m:val="̅"/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en-US" sz="2800" b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outd</m:t>
                                      </m:r>
                                    </m:e>
                                  </m:acc>
                                </m:e>
                              </m:d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artalom hely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1300" y="4724400"/>
                <a:ext cx="10490200" cy="100806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/>
          <p:cNvGrpSpPr/>
          <p:nvPr/>
        </p:nvGrpSpPr>
        <p:grpSpPr>
          <a:xfrm>
            <a:off x="11467788" y="38100"/>
            <a:ext cx="689487" cy="689487"/>
            <a:chOff x="3547598" y="1641987"/>
            <a:chExt cx="2514600" cy="2514600"/>
          </a:xfrm>
        </p:grpSpPr>
        <p:sp>
          <p:nvSpPr>
            <p:cNvPr id="7" name="Rounded Rectangle 6"/>
            <p:cNvSpPr/>
            <p:nvPr/>
          </p:nvSpPr>
          <p:spPr>
            <a:xfrm>
              <a:off x="4652498" y="1641987"/>
              <a:ext cx="304800" cy="2514600"/>
            </a:xfrm>
            <a:prstGeom prst="roundRect">
              <a:avLst/>
            </a:prstGeom>
            <a:solidFill>
              <a:schemeClr val="tx1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 err="1">
                <a:solidFill>
                  <a:schemeClr val="tx2"/>
                </a:solidFill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 rot="3600000">
              <a:off x="4652498" y="1641987"/>
              <a:ext cx="304800" cy="2514600"/>
            </a:xfrm>
            <a:prstGeom prst="roundRect">
              <a:avLst/>
            </a:prstGeom>
            <a:solidFill>
              <a:schemeClr val="tx1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 err="1">
                <a:solidFill>
                  <a:schemeClr val="tx2"/>
                </a:solidFill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 rot="1800000">
              <a:off x="4652498" y="1641987"/>
              <a:ext cx="304800" cy="2514600"/>
            </a:xfrm>
            <a:prstGeom prst="roundRect">
              <a:avLst/>
            </a:prstGeom>
            <a:solidFill>
              <a:schemeClr val="tx1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 err="1">
                <a:solidFill>
                  <a:schemeClr val="tx2"/>
                </a:solidFill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 rot="9000000">
              <a:off x="4652498" y="1641987"/>
              <a:ext cx="304800" cy="2514600"/>
            </a:xfrm>
            <a:prstGeom prst="roundRect">
              <a:avLst/>
            </a:prstGeom>
            <a:solidFill>
              <a:schemeClr val="tx1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 err="1">
                <a:solidFill>
                  <a:schemeClr val="tx2"/>
                </a:solidFill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 rot="5400000">
              <a:off x="4652498" y="1641987"/>
              <a:ext cx="304800" cy="2514600"/>
            </a:xfrm>
            <a:prstGeom prst="roundRect">
              <a:avLst/>
            </a:prstGeom>
            <a:solidFill>
              <a:schemeClr val="tx1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 err="1">
                <a:solidFill>
                  <a:schemeClr val="tx2"/>
                </a:solidFill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 rot="7200000">
              <a:off x="4652498" y="1641987"/>
              <a:ext cx="304800" cy="2514600"/>
            </a:xfrm>
            <a:prstGeom prst="roundRect">
              <a:avLst/>
            </a:prstGeom>
            <a:solidFill>
              <a:schemeClr val="tx1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 err="1">
                <a:solidFill>
                  <a:schemeClr val="tx2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3859691" y="1954080"/>
              <a:ext cx="1890413" cy="1890413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accent1"/>
              </a:solidFill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 err="1">
                <a:solidFill>
                  <a:schemeClr val="tx2"/>
                </a:solidFill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4039101" y="2134103"/>
              <a:ext cx="1533993" cy="1533993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 err="1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7471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 algorithms in </a:t>
            </a:r>
            <a:r>
              <a:rPr lang="en-US" dirty="0" err="1" smtClean="0"/>
              <a:t>GraphBLAS</a:t>
            </a:r>
            <a:endParaRPr lang="hu-HU" dirty="0"/>
          </a:p>
        </p:txBody>
      </p:sp>
      <p:sp>
        <p:nvSpPr>
          <p:cNvPr id="3" name="Cím 3"/>
          <p:cNvSpPr txBox="1">
            <a:spLocks/>
          </p:cNvSpPr>
          <p:nvPr/>
        </p:nvSpPr>
        <p:spPr>
          <a:xfrm>
            <a:off x="0" y="4197345"/>
            <a:ext cx="12192000" cy="136207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anchor="ctr" anchorCtr="0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 kern="1200" cap="none" baseline="0">
                <a:solidFill>
                  <a:schemeClr val="tx2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F8F8F8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F8F8F8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F8F8F8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F8F8F8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F8F8F8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F8F8F8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F8F8F8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F8F8F8"/>
                </a:solidFill>
                <a:latin typeface="Calibri" pitchFamily="34" charset="0"/>
              </a:defRPr>
            </a:lvl9pPr>
          </a:lstStyle>
          <a:p>
            <a:pPr defTabSz="914400"/>
            <a:r>
              <a:rPr lang="en-US" b="0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Other algorithms</a:t>
            </a:r>
            <a:endParaRPr lang="hu-HU" b="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8454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algorithms in </a:t>
            </a:r>
            <a:r>
              <a:rPr lang="en-US" dirty="0" err="1"/>
              <a:t>GraphBLAS</a:t>
            </a:r>
            <a:endParaRPr lang="en-US" dirty="0"/>
          </a:p>
        </p:txBody>
      </p:sp>
      <p:sp>
        <p:nvSpPr>
          <p:cNvPr id="10" name="Tartalom helye 2"/>
          <p:cNvSpPr txBox="1">
            <a:spLocks/>
          </p:cNvSpPr>
          <p:nvPr/>
        </p:nvSpPr>
        <p:spPr>
          <a:xfrm>
            <a:off x="60960" y="838200"/>
            <a:ext cx="11811000" cy="628646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>
                  <a:lumMod val="95000"/>
                  <a:lumOff val="5000"/>
                </a:schemeClr>
              </a:buClr>
              <a:buFont typeface="Wingdings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>
                  <a:lumMod val="95000"/>
                  <a:lumOff val="5000"/>
                </a:schemeClr>
              </a:buClr>
              <a:buFont typeface="Courier New" pitchFamily="49" charset="0"/>
              <a:buChar char="o"/>
              <a:defRPr sz="280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None/>
            </a:pPr>
            <a:r>
              <a:rPr lang="hu-HU" sz="2800" dirty="0" smtClean="0">
                <a:latin typeface="+mj-lt"/>
              </a:rPr>
              <a:t>Betweenness centrality:</a:t>
            </a:r>
            <a:r>
              <a:rPr lang="hu-HU" sz="2800" dirty="0" smtClean="0"/>
              <a:t> Brandes</a:t>
            </a:r>
            <a:r>
              <a:rPr lang="en-US" sz="2800" dirty="0" smtClean="0"/>
              <a:t>’</a:t>
            </a:r>
            <a:r>
              <a:rPr lang="hu-HU" sz="2800" dirty="0" smtClean="0"/>
              <a:t> algorithm</a:t>
            </a:r>
          </a:p>
        </p:txBody>
      </p:sp>
      <p:sp>
        <p:nvSpPr>
          <p:cNvPr id="13" name="Tartalom helye 2"/>
          <p:cNvSpPr txBox="1">
            <a:spLocks/>
          </p:cNvSpPr>
          <p:nvPr/>
        </p:nvSpPr>
        <p:spPr>
          <a:xfrm>
            <a:off x="810930" y="1459372"/>
            <a:ext cx="11381069" cy="49362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>
                  <a:lumMod val="95000"/>
                  <a:lumOff val="5000"/>
                </a:schemeClr>
              </a:buClr>
              <a:buFont typeface="Wingdings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>
                  <a:lumMod val="95000"/>
                  <a:lumOff val="5000"/>
                </a:schemeClr>
              </a:buClr>
              <a:buFont typeface="Courier New" pitchFamily="49" charset="0"/>
              <a:buChar char="o"/>
              <a:defRPr sz="280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None/>
            </a:pPr>
            <a:r>
              <a:rPr lang="en-US" sz="2000" dirty="0" smtClean="0"/>
              <a:t>A. </a:t>
            </a:r>
            <a:r>
              <a:rPr lang="en-US" sz="2000" dirty="0" err="1" smtClean="0">
                <a:latin typeface="Open Sans" panose="020B0606030504020204" pitchFamily="34" charset="0"/>
              </a:rPr>
              <a:t>Buluç</a:t>
            </a:r>
            <a:r>
              <a:rPr lang="en-US" sz="2000" dirty="0" smtClean="0">
                <a:latin typeface="Open Sans" panose="020B0606030504020204" pitchFamily="34" charset="0"/>
              </a:rPr>
              <a:t> et al.: </a:t>
            </a:r>
            <a:r>
              <a:rPr lang="en-US" sz="2000" i="1" dirty="0" smtClean="0"/>
              <a:t>Design of the </a:t>
            </a:r>
            <a:r>
              <a:rPr lang="en-US" sz="2000" i="1" dirty="0" err="1" smtClean="0"/>
              <a:t>GraphBLAS</a:t>
            </a:r>
            <a:r>
              <a:rPr lang="en-US" sz="2000" i="1" dirty="0" smtClean="0"/>
              <a:t> C API, </a:t>
            </a:r>
            <a:r>
              <a:rPr lang="en-US" sz="2000" dirty="0" smtClean="0"/>
              <a:t>GABB@IPDPS 2017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1351181"/>
            <a:ext cx="548640" cy="71000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5" name="Téglalap 3"/>
          <p:cNvSpPr/>
          <p:nvPr/>
        </p:nvSpPr>
        <p:spPr>
          <a:xfrm>
            <a:off x="810931" y="3241181"/>
            <a:ext cx="113810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T.A. Davis: </a:t>
            </a:r>
            <a:r>
              <a:rPr lang="en-US" sz="2000" i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Graph algorithms via </a:t>
            </a:r>
            <a:r>
              <a:rPr lang="en-US" sz="2000" i="1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SuiteSparse:GraphBLAS</a:t>
            </a:r>
            <a:r>
              <a:rPr lang="en-US" sz="2000" i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triangle counting and k-truss,</a:t>
            </a:r>
            <a:r>
              <a:rPr lang="en-US" sz="2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HPEC 2018</a:t>
            </a: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6" name="Kép 5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3117677"/>
            <a:ext cx="548640" cy="71000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60960" y="2203277"/>
                <a:ext cx="12153900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hu-HU" sz="2800" i="1" dirty="0">
                    <a:latin typeface="+mj-lt"/>
                  </a:rPr>
                  <a:t>k</a:t>
                </a:r>
                <a:r>
                  <a:rPr lang="hu-HU" sz="2800" dirty="0">
                    <a:latin typeface="+mj-lt"/>
                  </a:rPr>
                  <a:t>-</a:t>
                </a:r>
                <a:r>
                  <a:rPr lang="hu-HU" sz="2800" dirty="0" err="1">
                    <a:latin typeface="+mj-lt"/>
                  </a:rPr>
                  <a:t>truss</a:t>
                </a:r>
                <a:r>
                  <a:rPr lang="en-US" sz="2800" dirty="0"/>
                  <a:t>: a subset of the graph with the same number of vertices, where each edge appears in at least </a:t>
                </a:r>
                <a14:m>
                  <m:oMath xmlns:m="http://schemas.openxmlformats.org/officeDocument/2006/math">
                    <m:r>
                      <a:rPr lang="en-US" sz="2800" i="1" dirty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−2 </m:t>
                    </m:r>
                  </m:oMath>
                </a14:m>
                <a:r>
                  <a:rPr lang="en-US" sz="2800" dirty="0"/>
                  <a:t>triangles in the original graph.</a:t>
                </a: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" y="2203277"/>
                <a:ext cx="12153900" cy="954107"/>
              </a:xfrm>
              <a:prstGeom prst="rect">
                <a:avLst/>
              </a:prstGeom>
              <a:blipFill>
                <a:blip r:embed="rId10"/>
                <a:stretch>
                  <a:fillRect l="-1003" t="-6369" b="-16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églalap 3"/>
          <p:cNvSpPr/>
          <p:nvPr/>
        </p:nvSpPr>
        <p:spPr>
          <a:xfrm>
            <a:off x="6564277" y="5828875"/>
            <a:ext cx="5410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T.A. Davis et al.: </a:t>
            </a:r>
            <a:r>
              <a:rPr lang="en-US" i="1" dirty="0" smtClean="0"/>
              <a:t>Write </a:t>
            </a:r>
            <a:r>
              <a:rPr lang="en-US" i="1" dirty="0"/>
              <a:t>Quick, Run Fast: Sparse Deep </a:t>
            </a:r>
            <a:r>
              <a:rPr lang="en-US" i="1" dirty="0" smtClean="0"/>
              <a:t>Neural Network </a:t>
            </a:r>
            <a:r>
              <a:rPr lang="en-US" i="1" dirty="0"/>
              <a:t>in 20 Minutes of Development Time </a:t>
            </a:r>
            <a:r>
              <a:rPr lang="en-US" i="1" dirty="0" smtClean="0"/>
              <a:t>via </a:t>
            </a:r>
            <a:r>
              <a:rPr lang="en-US" i="1" dirty="0" err="1" smtClean="0"/>
              <a:t>SuiteSparse:GraphBLAS</a:t>
            </a:r>
            <a:r>
              <a:rPr lang="en-US" i="1" dirty="0" smtClean="0"/>
              <a:t>,</a:t>
            </a:r>
            <a:r>
              <a:rPr lang="en-US" dirty="0" smtClean="0"/>
              <a:t> HPEC 2019</a:t>
            </a: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8100" y="5398294"/>
            <a:ext cx="121539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+mj-lt"/>
              </a:rPr>
              <a:t>Sparse DNNs</a:t>
            </a:r>
            <a:r>
              <a:rPr lang="en-US" sz="2800" dirty="0" smtClean="0"/>
              <a:t>: represent sparse deep neural networks as graphs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733" y="5936597"/>
            <a:ext cx="547003" cy="707886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20" name="Tartalom helye 2"/>
          <p:cNvSpPr>
            <a:spLocks noGrp="1"/>
          </p:cNvSpPr>
          <p:nvPr>
            <p:ph idx="1"/>
          </p:nvPr>
        </p:nvSpPr>
        <p:spPr>
          <a:xfrm>
            <a:off x="60960" y="3952145"/>
            <a:ext cx="11811000" cy="628646"/>
          </a:xfrm>
        </p:spPr>
        <p:txBody>
          <a:bodyPr/>
          <a:lstStyle/>
          <a:p>
            <a:pPr marL="0" indent="0">
              <a:buNone/>
            </a:pPr>
            <a:r>
              <a:rPr lang="hu-HU" sz="2800" dirty="0" smtClean="0">
                <a:latin typeface="+mj-lt"/>
              </a:rPr>
              <a:t>Maximal </a:t>
            </a:r>
            <a:r>
              <a:rPr lang="hu-HU" sz="2800" dirty="0">
                <a:latin typeface="+mj-lt"/>
              </a:rPr>
              <a:t>independent set</a:t>
            </a:r>
            <a:r>
              <a:rPr lang="hu-HU" sz="2800" dirty="0"/>
              <a:t>: Luby’s </a:t>
            </a:r>
            <a:r>
              <a:rPr lang="en-US" sz="2800" dirty="0"/>
              <a:t>randomized </a:t>
            </a:r>
            <a:r>
              <a:rPr lang="hu-HU" sz="2800" dirty="0" smtClean="0"/>
              <a:t>algorithm</a:t>
            </a:r>
            <a:endParaRPr lang="en-US" sz="2800" dirty="0"/>
          </a:p>
        </p:txBody>
      </p:sp>
      <p:pic>
        <p:nvPicPr>
          <p:cNvPr id="21" name="Kép 5">
            <a:hlinkClick r:id="rId12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4466546"/>
            <a:ext cx="548640" cy="8124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2" name="Téglalap 6"/>
          <p:cNvSpPr/>
          <p:nvPr/>
        </p:nvSpPr>
        <p:spPr>
          <a:xfrm>
            <a:off x="814741" y="4494860"/>
            <a:ext cx="113772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T.A. Davis: </a:t>
            </a:r>
            <a:r>
              <a:rPr lang="en-US" sz="2000" i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Algorithm 1000: </a:t>
            </a:r>
            <a:r>
              <a:rPr lang="en-US" sz="20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SuiteSparse:GraphBLAS</a:t>
            </a:r>
            <a:r>
              <a:rPr lang="en-US" sz="20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graph algorithms in the language of sparse linear algebra,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ACM TOMS, 2019</a:t>
            </a: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Téglalap 3"/>
          <p:cNvSpPr/>
          <p:nvPr/>
        </p:nvSpPr>
        <p:spPr>
          <a:xfrm>
            <a:off x="806534" y="5967375"/>
            <a:ext cx="50608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J. </a:t>
            </a:r>
            <a:r>
              <a:rPr lang="en-US" dirty="0" err="1" smtClean="0"/>
              <a:t>Kepner</a:t>
            </a:r>
            <a:r>
              <a:rPr lang="en-US" dirty="0" smtClean="0"/>
              <a:t> et al</a:t>
            </a:r>
            <a:r>
              <a:rPr lang="en-US" dirty="0"/>
              <a:t>.: </a:t>
            </a:r>
            <a:r>
              <a:rPr lang="en-US" i="1" dirty="0"/>
              <a:t>Enabling Massive Deep Neural Networks with the </a:t>
            </a:r>
            <a:r>
              <a:rPr lang="en-US" i="1" dirty="0" err="1" smtClean="0"/>
              <a:t>GraphBLAS</a:t>
            </a:r>
            <a:r>
              <a:rPr lang="en-US" i="1" dirty="0" smtClean="0"/>
              <a:t>,</a:t>
            </a:r>
            <a:r>
              <a:rPr lang="en-US" dirty="0" smtClean="0"/>
              <a:t> HPEC 2017</a:t>
            </a: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Picture 2">
            <a:hlinkClick r:id="rId14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5935538"/>
            <a:ext cx="548640" cy="710004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278841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 algorithms in </a:t>
            </a:r>
            <a:r>
              <a:rPr lang="en-US" dirty="0" err="1" smtClean="0"/>
              <a:t>GraphBLAS</a:t>
            </a:r>
            <a:endParaRPr lang="hu-HU" dirty="0"/>
          </a:p>
        </p:txBody>
      </p:sp>
      <p:sp>
        <p:nvSpPr>
          <p:cNvPr id="3" name="Cím 3"/>
          <p:cNvSpPr txBox="1">
            <a:spLocks/>
          </p:cNvSpPr>
          <p:nvPr/>
        </p:nvSpPr>
        <p:spPr>
          <a:xfrm>
            <a:off x="0" y="4197345"/>
            <a:ext cx="12192000" cy="136207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anchor="ctr" anchorCtr="0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 kern="1200" cap="none" baseline="0">
                <a:solidFill>
                  <a:schemeClr val="tx2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F8F8F8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F8F8F8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F8F8F8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F8F8F8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F8F8F8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F8F8F8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F8F8F8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F8F8F8"/>
                </a:solidFill>
                <a:latin typeface="Calibri" pitchFamily="34" charset="0"/>
              </a:defRPr>
            </a:lvl9pPr>
          </a:lstStyle>
          <a:p>
            <a:pPr defTabSz="914400"/>
            <a:r>
              <a:rPr lang="en-US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Weakly connected components</a:t>
            </a:r>
            <a:endParaRPr lang="hu-HU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2742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WCC: Weakly Connected Components</a:t>
            </a:r>
            <a:r>
              <a:rPr lang="en-US" dirty="0" smtClean="0"/>
              <a:t> (sketch)</a:t>
            </a:r>
            <a:endParaRPr lang="hu-H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/>
              <p:cNvSpPr>
                <a:spLocks noGrp="1"/>
              </p:cNvSpPr>
              <p:nvPr>
                <p:ph idx="1"/>
              </p:nvPr>
            </p:nvSpPr>
            <p:spPr>
              <a:xfrm>
                <a:off x="190500" y="857255"/>
                <a:ext cx="11811000" cy="4514846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m:rPr>
                          <m:aln/>
                        </m:rP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∨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∨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∨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∨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∨…</m:t>
                      </m:r>
                    </m:oMath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∨…∨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𝐾</m:t>
                          </m:r>
                        </m:sup>
                      </m:sSup>
                    </m:oMath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≡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𝐷</m:t>
                      </m:r>
                    </m:oMath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𝐴𝐷</m:t>
                      </m:r>
                    </m:oMath>
                    <m:oMath xmlns:m="http://schemas.openxmlformats.org/officeDocument/2006/math">
                      <m:r>
                        <m:rPr>
                          <m:aln/>
                        </m:rP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+…−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−…</m:t>
                      </m:r>
                    </m:oMath>
                    <m:oMath xmlns:m="http://schemas.openxmlformats.org/officeDocument/2006/math">
                      <m:r>
                        <m:rPr>
                          <m:aln/>
                        </m:rP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𝐼</m:t>
                      </m:r>
                    </m:oMath>
                    <m:oMath xmlns:m="http://schemas.openxmlformats.org/officeDocument/2006/math">
                      <m:r>
                        <m:rPr>
                          <m:aln/>
                        </m:rP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𝐷</m:t>
                      </m:r>
                    </m:oMath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𝐷</m:t>
                      </m:r>
                      <m:r>
                        <m:rPr>
                          <m:aln/>
                        </m:rP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dirty="0" smtClean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Tartalom hely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0500" y="857255"/>
                <a:ext cx="11811000" cy="4514846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artalom helye 2"/>
          <p:cNvSpPr txBox="1">
            <a:spLocks/>
          </p:cNvSpPr>
          <p:nvPr/>
        </p:nvSpPr>
        <p:spPr>
          <a:xfrm>
            <a:off x="1257300" y="5400863"/>
            <a:ext cx="10772250" cy="1266637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>
                  <a:lumMod val="95000"/>
                  <a:lumOff val="5000"/>
                </a:schemeClr>
              </a:buClr>
              <a:buFont typeface="Wingdings" pitchFamily="2" charset="2"/>
              <a:buChar char="§"/>
              <a:defRPr sz="32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>
                  <a:lumMod val="95000"/>
                  <a:lumOff val="5000"/>
                </a:schemeClr>
              </a:buClr>
              <a:buFont typeface="Courier New" pitchFamily="49" charset="0"/>
              <a:buChar char="o"/>
              <a:defRPr sz="28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62536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62536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62536"/>
              </a:buClr>
              <a:buFont typeface="Arial" charset="0"/>
              <a:buChar char="»"/>
              <a:defRPr sz="20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None/>
            </a:pPr>
            <a:r>
              <a:rPr lang="en-GB" sz="2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J. </a:t>
            </a:r>
            <a:r>
              <a:rPr lang="en-GB" sz="28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Kepner</a:t>
            </a:r>
            <a:r>
              <a:rPr lang="en-GB" sz="2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J.</a:t>
            </a:r>
            <a:r>
              <a:rPr lang="hu-HU" sz="2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R.</a:t>
            </a:r>
            <a:r>
              <a:rPr lang="en-GB" sz="2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Gilbert: </a:t>
            </a:r>
            <a:br>
              <a:rPr lang="en-GB" sz="2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2800" i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Graph Algorithms in the Language of Linear Algebra, </a:t>
            </a:r>
            <a:r>
              <a:rPr lang="en-GB" sz="2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Chapter 3,</a:t>
            </a:r>
            <a:r>
              <a:rPr lang="en-GB" sz="2800" i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GB" sz="2800" i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2800" i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SIAM, 2011</a:t>
            </a:r>
          </a:p>
        </p:txBody>
      </p:sp>
      <p:pic>
        <p:nvPicPr>
          <p:cNvPr id="5" name="Kép 4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27" y="5470496"/>
            <a:ext cx="851223" cy="122613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0074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WCC: Weakly Connected Components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The series for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dirty="0" smtClean="0"/>
                  <a:t> does usually not converge. However, by replacing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dirty="0" smtClean="0"/>
                  <a:t> with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dirty="0" smtClean="0"/>
                  <a:t>, where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dirty="0" smtClean="0"/>
                  <a:t> is a sufficiently small positive number, the series converges. The derivation presented in the previous slide is still valid, resulting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𝐼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 smtClean="0"/>
                  <a:t>.</a:t>
                </a:r>
                <a:endParaRPr lang="en-US" dirty="0"/>
              </a:p>
              <a:p>
                <a:r>
                  <a:rPr lang="en-US" dirty="0" smtClean="0"/>
                  <a:t>While this trick ensures that the presented algorithm works correctly, this approach is still impractical as </a:t>
                </a:r>
                <a:r>
                  <a:rPr lang="en-US" i="1" dirty="0" smtClean="0"/>
                  <a:t>it c</a:t>
                </a:r>
                <a:r>
                  <a:rPr lang="hu-HU" i="1" dirty="0" smtClean="0"/>
                  <a:t>omput</a:t>
                </a:r>
                <a:r>
                  <a:rPr lang="en-US" i="1" dirty="0" err="1"/>
                  <a:t>es</a:t>
                </a:r>
                <a:r>
                  <a:rPr lang="en-US" i="1" dirty="0"/>
                  <a:t> </a:t>
                </a:r>
                <a:r>
                  <a:rPr lang="hu-HU" i="1" dirty="0"/>
                  <a:t>the inverse of a sparse </a:t>
                </a:r>
                <a:r>
                  <a:rPr lang="hu-HU" i="1" dirty="0" smtClean="0"/>
                  <a:t>matri</a:t>
                </a:r>
                <a:r>
                  <a:rPr lang="en-US" i="1" dirty="0" smtClean="0"/>
                  <a:t>x</a:t>
                </a:r>
                <a:r>
                  <a:rPr lang="en-US" dirty="0" smtClean="0"/>
                  <a:t> which is dense in most cases.</a:t>
                </a:r>
                <a:endParaRPr lang="hu-HU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35" t="-1433" r="-16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9519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WCC: </a:t>
            </a:r>
            <a:r>
              <a:rPr lang="hu-HU" dirty="0" err="1"/>
              <a:t>Weakly</a:t>
            </a:r>
            <a:r>
              <a:rPr lang="hu-HU" dirty="0"/>
              <a:t> </a:t>
            </a:r>
            <a:r>
              <a:rPr lang="hu-HU" dirty="0" err="1"/>
              <a:t>Connected</a:t>
            </a:r>
            <a:r>
              <a:rPr lang="hu-HU" dirty="0"/>
              <a:t> </a:t>
            </a:r>
            <a:r>
              <a:rPr lang="hu-HU" dirty="0" err="1"/>
              <a:t>Components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90500" y="857255"/>
            <a:ext cx="11811000" cy="4248146"/>
          </a:xfrm>
        </p:spPr>
        <p:txBody>
          <a:bodyPr/>
          <a:lstStyle/>
          <a:p>
            <a:r>
              <a:rPr lang="en-US" dirty="0" smtClean="0"/>
              <a:t>Linear Algebraic Connected </a:t>
            </a:r>
            <a:r>
              <a:rPr lang="en-US" dirty="0"/>
              <a:t>Components </a:t>
            </a:r>
            <a:r>
              <a:rPr lang="en-US" dirty="0" smtClean="0"/>
              <a:t>algorithm (</a:t>
            </a:r>
            <a:r>
              <a:rPr lang="en-US" dirty="0"/>
              <a:t>LACC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Recent result, based on the </a:t>
            </a:r>
            <a:r>
              <a:rPr lang="en-US" dirty="0" err="1" smtClean="0"/>
              <a:t>Awerbuch-Shiloach</a:t>
            </a:r>
            <a:r>
              <a:rPr lang="en-US" dirty="0" smtClean="0"/>
              <a:t> algorithm.</a:t>
            </a:r>
            <a:endParaRPr lang="en-US" dirty="0"/>
          </a:p>
          <a:p>
            <a:pPr lvl="1"/>
            <a:r>
              <a:rPr lang="en-US" dirty="0" smtClean="0"/>
              <a:t>Designed for supercomputers, scales </a:t>
            </a:r>
            <a:r>
              <a:rPr lang="en-US" dirty="0"/>
              <a:t>to </a:t>
            </a:r>
            <a:r>
              <a:rPr lang="en-US" dirty="0" smtClean="0"/>
              <a:t>2</a:t>
            </a:r>
            <a:r>
              <a:rPr lang="hu-HU" dirty="0" smtClean="0"/>
              <a:t>50,000+</a:t>
            </a:r>
            <a:r>
              <a:rPr lang="en-US" dirty="0" smtClean="0"/>
              <a:t> CPU</a:t>
            </a:r>
            <a:r>
              <a:rPr lang="hu-HU" dirty="0" smtClean="0"/>
              <a:t> </a:t>
            </a:r>
            <a:r>
              <a:rPr lang="hu-HU" dirty="0" err="1" smtClean="0"/>
              <a:t>core</a:t>
            </a:r>
            <a:r>
              <a:rPr lang="en-US" dirty="0" smtClean="0"/>
              <a:t>s.</a:t>
            </a:r>
          </a:p>
          <a:p>
            <a:pPr lvl="1"/>
            <a:r>
              <a:rPr lang="en-US" dirty="0" smtClean="0"/>
              <a:t>“Distributed-memory </a:t>
            </a:r>
            <a:r>
              <a:rPr lang="en-US" dirty="0"/>
              <a:t>LACC code that is used in our </a:t>
            </a:r>
            <a:r>
              <a:rPr lang="en-US" dirty="0" smtClean="0"/>
              <a:t>experiments </a:t>
            </a:r>
            <a:r>
              <a:rPr lang="en-US" dirty="0"/>
              <a:t>is publicly available as part of the </a:t>
            </a:r>
            <a:r>
              <a:rPr lang="en-US" dirty="0" err="1"/>
              <a:t>CombBLAS</a:t>
            </a:r>
            <a:r>
              <a:rPr lang="en-US" dirty="0"/>
              <a:t> </a:t>
            </a:r>
            <a:r>
              <a:rPr lang="en-US" dirty="0" smtClean="0"/>
              <a:t>library. A </a:t>
            </a:r>
            <a:r>
              <a:rPr lang="en-US" dirty="0"/>
              <a:t>simplified </a:t>
            </a:r>
            <a:r>
              <a:rPr lang="en-US" dirty="0" err="1"/>
              <a:t>unoptimized</a:t>
            </a:r>
            <a:r>
              <a:rPr lang="en-US" dirty="0"/>
              <a:t> serial </a:t>
            </a:r>
            <a:r>
              <a:rPr lang="en-US" dirty="0" err="1"/>
              <a:t>GraphBLAS</a:t>
            </a:r>
            <a:r>
              <a:rPr lang="en-US" dirty="0"/>
              <a:t> </a:t>
            </a:r>
            <a:r>
              <a:rPr lang="en-US" dirty="0" smtClean="0"/>
              <a:t>implementation is </a:t>
            </a:r>
            <a:r>
              <a:rPr lang="en-US" dirty="0"/>
              <a:t>also committed to the </a:t>
            </a:r>
            <a:r>
              <a:rPr lang="en-US" dirty="0" err="1"/>
              <a:t>LAGraph</a:t>
            </a:r>
            <a:r>
              <a:rPr lang="en-US" dirty="0"/>
              <a:t> </a:t>
            </a:r>
            <a:r>
              <a:rPr lang="en-US" dirty="0" smtClean="0"/>
              <a:t>Library </a:t>
            </a:r>
            <a:r>
              <a:rPr lang="en-US" dirty="0"/>
              <a:t>for </a:t>
            </a:r>
            <a:r>
              <a:rPr lang="en-US" dirty="0" smtClean="0"/>
              <a:t>educational purposes.”</a:t>
            </a:r>
          </a:p>
          <a:p>
            <a:r>
              <a:rPr lang="en-US" dirty="0" smtClean="0"/>
              <a:t>See also </a:t>
            </a:r>
            <a:r>
              <a:rPr lang="en-US" dirty="0" err="1" smtClean="0"/>
              <a:t>FastSV</a:t>
            </a:r>
            <a:r>
              <a:rPr lang="en-US" dirty="0" smtClean="0"/>
              <a:t>.</a:t>
            </a:r>
            <a:endParaRPr lang="en-US" dirty="0"/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6" name="Kép 5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763545"/>
            <a:ext cx="681277" cy="88165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8" name="Téglalap 7"/>
          <p:cNvSpPr/>
          <p:nvPr/>
        </p:nvSpPr>
        <p:spPr>
          <a:xfrm>
            <a:off x="1020354" y="5791199"/>
            <a:ext cx="107052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A. Azad, A. </a:t>
            </a:r>
            <a:r>
              <a:rPr lang="en-US" sz="24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Buluç</a:t>
            </a:r>
            <a:r>
              <a:rPr lang="en-US" sz="2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US" sz="2400" i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LACC</a:t>
            </a:r>
            <a:r>
              <a:rPr lang="en-US" sz="24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A Linear-Algebraic Algorithm for Finding Connected Components in Distributed </a:t>
            </a:r>
            <a:r>
              <a:rPr lang="en-US" sz="2400" i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Memory,</a:t>
            </a:r>
            <a:r>
              <a:rPr lang="en-US" sz="2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IPDPS 2019</a:t>
            </a:r>
            <a:endParaRPr lang="en-US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707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 algorithms in </a:t>
            </a:r>
            <a:r>
              <a:rPr lang="en-US" dirty="0" err="1" smtClean="0"/>
              <a:t>GraphBLAS</a:t>
            </a:r>
            <a:endParaRPr lang="hu-HU" dirty="0"/>
          </a:p>
        </p:txBody>
      </p:sp>
      <p:sp>
        <p:nvSpPr>
          <p:cNvPr id="3" name="Cím 3"/>
          <p:cNvSpPr txBox="1">
            <a:spLocks/>
          </p:cNvSpPr>
          <p:nvPr/>
        </p:nvSpPr>
        <p:spPr>
          <a:xfrm>
            <a:off x="0" y="4197345"/>
            <a:ext cx="12192000" cy="136207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anchor="ctr" anchorCtr="0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 kern="1200" cap="none" baseline="0">
                <a:solidFill>
                  <a:schemeClr val="tx2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F8F8F8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F8F8F8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F8F8F8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F8F8F8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F8F8F8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F8F8F8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F8F8F8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F8F8F8"/>
                </a:solidFill>
                <a:latin typeface="Calibri" pitchFamily="34" charset="0"/>
              </a:defRPr>
            </a:lvl9pPr>
          </a:lstStyle>
          <a:p>
            <a:pPr defTabSz="914400"/>
            <a:r>
              <a:rPr lang="en-US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Maximal independent set: </a:t>
            </a:r>
            <a:r>
              <a:rPr lang="en-US" dirty="0" err="1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Luby’s</a:t>
            </a:r>
            <a:r>
              <a:rPr lang="en-US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algorithm</a:t>
            </a:r>
            <a:endParaRPr lang="hu-HU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634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Luby’s</a:t>
            </a:r>
            <a:r>
              <a:rPr lang="en-US" dirty="0" smtClean="0"/>
              <a:t> algorithm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90500" y="857254"/>
            <a:ext cx="11887200" cy="5734046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+mj-lt"/>
              </a:rPr>
              <a:t>To be done later.</a:t>
            </a:r>
          </a:p>
        </p:txBody>
      </p:sp>
    </p:spTree>
    <p:extLst>
      <p:ext uri="{BB962C8B-B14F-4D97-AF65-F5344CB8AC3E}">
        <p14:creationId xmlns:p14="http://schemas.microsoft.com/office/powerpoint/2010/main" val="373025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Push/pull BFS in </a:t>
            </a:r>
            <a:r>
              <a:rPr lang="en-US" dirty="0" err="1" smtClean="0"/>
              <a:t>GraphBLAS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72363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" name="Csoportba foglalás 158"/>
          <p:cNvGrpSpPr/>
          <p:nvPr/>
        </p:nvGrpSpPr>
        <p:grpSpPr>
          <a:xfrm>
            <a:off x="2617390" y="4107675"/>
            <a:ext cx="5976661" cy="1723761"/>
            <a:chOff x="3166571" y="562011"/>
            <a:chExt cx="5976661" cy="1723761"/>
          </a:xfrm>
        </p:grpSpPr>
        <p:sp>
          <p:nvSpPr>
            <p:cNvPr id="138" name="Ellipszis 137"/>
            <p:cNvSpPr/>
            <p:nvPr/>
          </p:nvSpPr>
          <p:spPr>
            <a:xfrm>
              <a:off x="4920202" y="941155"/>
              <a:ext cx="304800" cy="304800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>
                <a:ln w="12700">
                  <a:noFill/>
                </a:ln>
                <a:solidFill>
                  <a:schemeClr val="tx2"/>
                </a:solidFill>
              </a:endParaRPr>
            </a:p>
          </p:txBody>
        </p:sp>
        <p:sp>
          <p:nvSpPr>
            <p:cNvPr id="139" name="Ellipszis 138"/>
            <p:cNvSpPr/>
            <p:nvPr/>
          </p:nvSpPr>
          <p:spPr>
            <a:xfrm>
              <a:off x="3166571" y="1304030"/>
              <a:ext cx="304800" cy="304800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>
                <a:ln w="12700">
                  <a:noFill/>
                </a:ln>
                <a:solidFill>
                  <a:schemeClr val="tx2"/>
                </a:solidFill>
              </a:endParaRPr>
            </a:p>
          </p:txBody>
        </p:sp>
        <p:sp>
          <p:nvSpPr>
            <p:cNvPr id="140" name="Ellipszis 139"/>
            <p:cNvSpPr/>
            <p:nvPr/>
          </p:nvSpPr>
          <p:spPr>
            <a:xfrm>
              <a:off x="4893055" y="1491509"/>
              <a:ext cx="304800" cy="304800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>
                <a:ln w="12700">
                  <a:noFill/>
                </a:ln>
                <a:solidFill>
                  <a:schemeClr val="tx2"/>
                </a:solidFill>
              </a:endParaRPr>
            </a:p>
          </p:txBody>
        </p:sp>
        <p:sp>
          <p:nvSpPr>
            <p:cNvPr id="141" name="Ellipszis 140"/>
            <p:cNvSpPr/>
            <p:nvPr/>
          </p:nvSpPr>
          <p:spPr>
            <a:xfrm>
              <a:off x="6863714" y="1511430"/>
              <a:ext cx="304800" cy="304800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>
                <a:ln w="12700">
                  <a:noFill/>
                </a:ln>
                <a:solidFill>
                  <a:schemeClr val="tx2"/>
                </a:solidFill>
              </a:endParaRPr>
            </a:p>
          </p:txBody>
        </p:sp>
        <p:sp>
          <p:nvSpPr>
            <p:cNvPr id="142" name="Ellipszis 141"/>
            <p:cNvSpPr/>
            <p:nvPr/>
          </p:nvSpPr>
          <p:spPr>
            <a:xfrm>
              <a:off x="6863714" y="1024523"/>
              <a:ext cx="304800" cy="304800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>
                <a:ln w="12700">
                  <a:noFill/>
                </a:ln>
                <a:solidFill>
                  <a:schemeClr val="tx2"/>
                </a:solidFill>
              </a:endParaRPr>
            </a:p>
          </p:txBody>
        </p:sp>
        <p:sp>
          <p:nvSpPr>
            <p:cNvPr id="143" name="Ellipszis 142"/>
            <p:cNvSpPr/>
            <p:nvPr/>
          </p:nvSpPr>
          <p:spPr>
            <a:xfrm>
              <a:off x="6854057" y="562011"/>
              <a:ext cx="304800" cy="304800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>
                <a:ln w="12700">
                  <a:noFill/>
                </a:ln>
                <a:solidFill>
                  <a:schemeClr val="tx2"/>
                </a:solidFill>
              </a:endParaRPr>
            </a:p>
          </p:txBody>
        </p:sp>
        <p:sp>
          <p:nvSpPr>
            <p:cNvPr id="144" name="Ellipszis 143"/>
            <p:cNvSpPr/>
            <p:nvPr/>
          </p:nvSpPr>
          <p:spPr>
            <a:xfrm>
              <a:off x="6854057" y="1980972"/>
              <a:ext cx="304800" cy="304800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>
                <a:ln w="12700">
                  <a:noFill/>
                </a:ln>
                <a:solidFill>
                  <a:schemeClr val="tx2"/>
                </a:solidFill>
              </a:endParaRPr>
            </a:p>
          </p:txBody>
        </p:sp>
        <p:sp>
          <p:nvSpPr>
            <p:cNvPr id="145" name="Ellipszis 144"/>
            <p:cNvSpPr/>
            <p:nvPr/>
          </p:nvSpPr>
          <p:spPr>
            <a:xfrm>
              <a:off x="8838432" y="920381"/>
              <a:ext cx="304800" cy="304800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>
                <a:ln w="12700">
                  <a:noFill/>
                </a:ln>
                <a:solidFill>
                  <a:schemeClr val="tx2"/>
                </a:solidFill>
              </a:endParaRPr>
            </a:p>
          </p:txBody>
        </p:sp>
        <p:sp>
          <p:nvSpPr>
            <p:cNvPr id="146" name="Ellipszis 145"/>
            <p:cNvSpPr/>
            <p:nvPr/>
          </p:nvSpPr>
          <p:spPr>
            <a:xfrm>
              <a:off x="8838432" y="1665311"/>
              <a:ext cx="304800" cy="304800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>
                <a:ln w="12700">
                  <a:noFill/>
                </a:ln>
                <a:solidFill>
                  <a:schemeClr val="tx2"/>
                </a:solidFill>
              </a:endParaRPr>
            </a:p>
          </p:txBody>
        </p:sp>
        <p:cxnSp>
          <p:nvCxnSpPr>
            <p:cNvPr id="147" name="Egyenes összekötő 146"/>
            <p:cNvCxnSpPr>
              <a:stCxn id="139" idx="7"/>
              <a:endCxn id="138" idx="2"/>
            </p:cNvCxnSpPr>
            <p:nvPr/>
          </p:nvCxnSpPr>
          <p:spPr>
            <a:xfrm flipV="1">
              <a:off x="3426734" y="1093555"/>
              <a:ext cx="1493468" cy="255112"/>
            </a:xfrm>
            <a:prstGeom prst="line">
              <a:avLst/>
            </a:prstGeom>
            <a:ln w="1270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Egyenes összekötő 147"/>
            <p:cNvCxnSpPr>
              <a:stCxn id="139" idx="5"/>
              <a:endCxn id="140" idx="2"/>
            </p:cNvCxnSpPr>
            <p:nvPr/>
          </p:nvCxnSpPr>
          <p:spPr>
            <a:xfrm>
              <a:off x="3426734" y="1564193"/>
              <a:ext cx="1466321" cy="79716"/>
            </a:xfrm>
            <a:prstGeom prst="line">
              <a:avLst/>
            </a:prstGeom>
            <a:ln w="1270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Egyenes összekötő 148"/>
            <p:cNvCxnSpPr>
              <a:stCxn id="140" idx="6"/>
              <a:endCxn id="141" idx="2"/>
            </p:cNvCxnSpPr>
            <p:nvPr/>
          </p:nvCxnSpPr>
          <p:spPr>
            <a:xfrm>
              <a:off x="5197855" y="1643909"/>
              <a:ext cx="1665859" cy="19921"/>
            </a:xfrm>
            <a:prstGeom prst="line">
              <a:avLst/>
            </a:prstGeom>
            <a:ln w="1270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Egyenes összekötő 149"/>
            <p:cNvCxnSpPr>
              <a:stCxn id="144" idx="6"/>
              <a:endCxn id="146" idx="3"/>
            </p:cNvCxnSpPr>
            <p:nvPr/>
          </p:nvCxnSpPr>
          <p:spPr>
            <a:xfrm flipV="1">
              <a:off x="7158857" y="1925474"/>
              <a:ext cx="1724212" cy="207898"/>
            </a:xfrm>
            <a:prstGeom prst="line">
              <a:avLst/>
            </a:prstGeom>
            <a:ln w="1270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Egyenes összekötő 150"/>
            <p:cNvCxnSpPr>
              <a:stCxn id="141" idx="6"/>
              <a:endCxn id="146" idx="2"/>
            </p:cNvCxnSpPr>
            <p:nvPr/>
          </p:nvCxnSpPr>
          <p:spPr>
            <a:xfrm>
              <a:off x="7168514" y="1663830"/>
              <a:ext cx="1669918" cy="153881"/>
            </a:xfrm>
            <a:prstGeom prst="line">
              <a:avLst/>
            </a:prstGeom>
            <a:ln w="1270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Egyenes összekötő 151"/>
            <p:cNvCxnSpPr>
              <a:stCxn id="142" idx="6"/>
              <a:endCxn id="146" idx="1"/>
            </p:cNvCxnSpPr>
            <p:nvPr/>
          </p:nvCxnSpPr>
          <p:spPr>
            <a:xfrm>
              <a:off x="7168514" y="1176923"/>
              <a:ext cx="1714555" cy="533025"/>
            </a:xfrm>
            <a:prstGeom prst="line">
              <a:avLst/>
            </a:prstGeom>
            <a:ln w="1270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Egyenes összekötő 152"/>
            <p:cNvCxnSpPr>
              <a:stCxn id="143" idx="6"/>
              <a:endCxn id="145" idx="2"/>
            </p:cNvCxnSpPr>
            <p:nvPr/>
          </p:nvCxnSpPr>
          <p:spPr>
            <a:xfrm>
              <a:off x="7158857" y="714411"/>
              <a:ext cx="1679575" cy="358370"/>
            </a:xfrm>
            <a:prstGeom prst="line">
              <a:avLst/>
            </a:prstGeom>
            <a:ln w="1270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Egyenes összekötő 153"/>
            <p:cNvCxnSpPr>
              <a:stCxn id="140" idx="7"/>
              <a:endCxn id="142" idx="3"/>
            </p:cNvCxnSpPr>
            <p:nvPr/>
          </p:nvCxnSpPr>
          <p:spPr>
            <a:xfrm flipV="1">
              <a:off x="5153218" y="1284686"/>
              <a:ext cx="1755133" cy="251460"/>
            </a:xfrm>
            <a:prstGeom prst="line">
              <a:avLst/>
            </a:prstGeom>
            <a:ln w="1270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Egyenes összekötő 154"/>
            <p:cNvCxnSpPr>
              <a:stCxn id="138" idx="7"/>
              <a:endCxn id="143" idx="2"/>
            </p:cNvCxnSpPr>
            <p:nvPr/>
          </p:nvCxnSpPr>
          <p:spPr>
            <a:xfrm flipV="1">
              <a:off x="5180365" y="714411"/>
              <a:ext cx="1673692" cy="271381"/>
            </a:xfrm>
            <a:prstGeom prst="line">
              <a:avLst/>
            </a:prstGeom>
            <a:ln w="1270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Egyenes összekötő 155"/>
            <p:cNvCxnSpPr>
              <a:stCxn id="138" idx="6"/>
              <a:endCxn id="142" idx="2"/>
            </p:cNvCxnSpPr>
            <p:nvPr/>
          </p:nvCxnSpPr>
          <p:spPr>
            <a:xfrm>
              <a:off x="5225002" y="1093555"/>
              <a:ext cx="1638712" cy="83368"/>
            </a:xfrm>
            <a:prstGeom prst="line">
              <a:avLst/>
            </a:prstGeom>
            <a:ln w="1270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Egyenes összekötő 156"/>
            <p:cNvCxnSpPr>
              <a:stCxn id="140" idx="5"/>
              <a:endCxn id="144" idx="2"/>
            </p:cNvCxnSpPr>
            <p:nvPr/>
          </p:nvCxnSpPr>
          <p:spPr>
            <a:xfrm>
              <a:off x="5153218" y="1751672"/>
              <a:ext cx="1700839" cy="381700"/>
            </a:xfrm>
            <a:prstGeom prst="line">
              <a:avLst/>
            </a:prstGeom>
            <a:ln w="1270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Egyenes összekötő 157"/>
            <p:cNvCxnSpPr>
              <a:stCxn id="138" idx="5"/>
              <a:endCxn id="144" idx="1"/>
            </p:cNvCxnSpPr>
            <p:nvPr/>
          </p:nvCxnSpPr>
          <p:spPr>
            <a:xfrm>
              <a:off x="5180365" y="1201318"/>
              <a:ext cx="1718329" cy="824291"/>
            </a:xfrm>
            <a:prstGeom prst="line">
              <a:avLst/>
            </a:prstGeom>
            <a:ln w="1270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Direction-optimizing </a:t>
            </a:r>
            <a:r>
              <a:rPr lang="en-US" dirty="0"/>
              <a:t>traversal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90500" y="857253"/>
            <a:ext cx="12001500" cy="2343147"/>
          </a:xfrm>
        </p:spPr>
        <p:txBody>
          <a:bodyPr>
            <a:noAutofit/>
          </a:bodyPr>
          <a:lstStyle/>
          <a:p>
            <a:r>
              <a:rPr lang="en-US" dirty="0" smtClean="0"/>
              <a:t>This optimization is subject to future work.</a:t>
            </a:r>
          </a:p>
          <a:p>
            <a:r>
              <a:rPr lang="en-US" dirty="0" smtClean="0"/>
              <a:t>For low diameter graphs, it is worth </a:t>
            </a:r>
            <a:r>
              <a:rPr lang="hu-HU" dirty="0" err="1" smtClean="0"/>
              <a:t>using</a:t>
            </a:r>
            <a:r>
              <a:rPr lang="hu-HU" dirty="0" smtClean="0"/>
              <a:t> </a:t>
            </a:r>
            <a:r>
              <a:rPr lang="en-US" dirty="0" smtClean="0"/>
              <a:t>push/pull phases</a:t>
            </a:r>
          </a:p>
          <a:p>
            <a:r>
              <a:rPr lang="en-US" dirty="0" smtClean="0"/>
              <a:t>Push/pull is simple to express in </a:t>
            </a:r>
            <a:r>
              <a:rPr lang="en-US" dirty="0" err="1" smtClean="0"/>
              <a:t>GraphBLAS</a:t>
            </a:r>
            <a:endParaRPr lang="en-US" dirty="0" smtClean="0"/>
          </a:p>
          <a:p>
            <a:pPr lvl="1"/>
            <a:r>
              <a:rPr lang="en-US" dirty="0" smtClean="0"/>
              <a:t>See [</a:t>
            </a:r>
            <a:r>
              <a:rPr lang="en-US" dirty="0" smtClean="0">
                <a:hlinkClick r:id="rId3"/>
              </a:rPr>
              <a:t>Yang et al., ICPP’18</a:t>
            </a:r>
            <a:r>
              <a:rPr lang="en-US" dirty="0"/>
              <a:t>], [</a:t>
            </a:r>
            <a:r>
              <a:rPr lang="en-US" dirty="0">
                <a:hlinkClick r:id="rId4"/>
              </a:rPr>
              <a:t>Yang et al., </a:t>
            </a:r>
            <a:r>
              <a:rPr lang="en-US" smtClean="0">
                <a:hlinkClick r:id="rId4"/>
              </a:rPr>
              <a:t>preprint’19</a:t>
            </a:r>
            <a:r>
              <a:rPr lang="en-US" smtClean="0"/>
              <a:t>] </a:t>
            </a:r>
            <a:endParaRPr lang="en-US" dirty="0" smtClean="0"/>
          </a:p>
          <a:p>
            <a:r>
              <a:rPr lang="en-US" dirty="0" smtClean="0"/>
              <a:t>But deciding </a:t>
            </a:r>
            <a:r>
              <a:rPr lang="en-US" i="1" dirty="0" smtClean="0"/>
              <a:t>when</a:t>
            </a:r>
            <a:r>
              <a:rPr lang="en-US" dirty="0" smtClean="0"/>
              <a:t> to change is non-trivial</a:t>
            </a:r>
          </a:p>
        </p:txBody>
      </p:sp>
      <p:sp>
        <p:nvSpPr>
          <p:cNvPr id="4" name="Ellipszis 3"/>
          <p:cNvSpPr/>
          <p:nvPr/>
        </p:nvSpPr>
        <p:spPr>
          <a:xfrm>
            <a:off x="4371021" y="4488692"/>
            <a:ext cx="304800" cy="304800"/>
          </a:xfrm>
          <a:prstGeom prst="ellipse">
            <a:avLst/>
          </a:prstGeom>
          <a:solidFill>
            <a:srgbClr val="FDB462"/>
          </a:solidFill>
          <a:ln w="38100">
            <a:solidFill>
              <a:schemeClr val="accent1"/>
            </a:solidFill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>
              <a:ln w="12700">
                <a:noFill/>
              </a:ln>
              <a:solidFill>
                <a:schemeClr val="tx2"/>
              </a:solidFill>
            </a:endParaRPr>
          </a:p>
        </p:txBody>
      </p:sp>
      <p:sp>
        <p:nvSpPr>
          <p:cNvPr id="5" name="Ellipszis 4"/>
          <p:cNvSpPr/>
          <p:nvPr/>
        </p:nvSpPr>
        <p:spPr>
          <a:xfrm>
            <a:off x="2617390" y="4851567"/>
            <a:ext cx="304800" cy="304800"/>
          </a:xfrm>
          <a:prstGeom prst="ellipse">
            <a:avLst/>
          </a:prstGeom>
          <a:solidFill>
            <a:srgbClr val="FDB462"/>
          </a:solidFill>
          <a:ln w="38100">
            <a:solidFill>
              <a:schemeClr val="accent1"/>
            </a:solidFill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>
              <a:ln w="12700">
                <a:noFill/>
              </a:ln>
              <a:solidFill>
                <a:schemeClr val="tx2"/>
              </a:solidFill>
            </a:endParaRPr>
          </a:p>
        </p:txBody>
      </p:sp>
      <p:sp>
        <p:nvSpPr>
          <p:cNvPr id="6" name="Ellipszis 5"/>
          <p:cNvSpPr/>
          <p:nvPr/>
        </p:nvSpPr>
        <p:spPr>
          <a:xfrm>
            <a:off x="4343874" y="5039046"/>
            <a:ext cx="304800" cy="304800"/>
          </a:xfrm>
          <a:prstGeom prst="ellipse">
            <a:avLst/>
          </a:prstGeom>
          <a:solidFill>
            <a:srgbClr val="FDB462"/>
          </a:solidFill>
          <a:ln w="38100">
            <a:solidFill>
              <a:schemeClr val="accent1"/>
            </a:solidFill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>
              <a:ln w="12700">
                <a:noFill/>
              </a:ln>
              <a:solidFill>
                <a:schemeClr val="tx2"/>
              </a:solidFill>
            </a:endParaRPr>
          </a:p>
        </p:txBody>
      </p:sp>
      <p:sp>
        <p:nvSpPr>
          <p:cNvPr id="7" name="Ellipszis 6"/>
          <p:cNvSpPr/>
          <p:nvPr/>
        </p:nvSpPr>
        <p:spPr>
          <a:xfrm>
            <a:off x="6314533" y="5058967"/>
            <a:ext cx="304800" cy="304800"/>
          </a:xfrm>
          <a:prstGeom prst="ellipse">
            <a:avLst/>
          </a:prstGeom>
          <a:solidFill>
            <a:srgbClr val="FDB462"/>
          </a:solidFill>
          <a:ln w="38100">
            <a:solidFill>
              <a:schemeClr val="accent1"/>
            </a:solidFill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>
              <a:ln w="12700">
                <a:noFill/>
              </a:ln>
              <a:solidFill>
                <a:schemeClr val="tx2"/>
              </a:solidFill>
            </a:endParaRPr>
          </a:p>
        </p:txBody>
      </p:sp>
      <p:sp>
        <p:nvSpPr>
          <p:cNvPr id="8" name="Ellipszis 7"/>
          <p:cNvSpPr/>
          <p:nvPr/>
        </p:nvSpPr>
        <p:spPr>
          <a:xfrm>
            <a:off x="6314533" y="4572060"/>
            <a:ext cx="304800" cy="304800"/>
          </a:xfrm>
          <a:prstGeom prst="ellipse">
            <a:avLst/>
          </a:prstGeom>
          <a:solidFill>
            <a:srgbClr val="FDB462"/>
          </a:solidFill>
          <a:ln w="38100">
            <a:solidFill>
              <a:schemeClr val="accent1"/>
            </a:solidFill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>
              <a:ln w="12700">
                <a:noFill/>
              </a:ln>
              <a:solidFill>
                <a:schemeClr val="tx2"/>
              </a:solidFill>
            </a:endParaRPr>
          </a:p>
        </p:txBody>
      </p:sp>
      <p:sp>
        <p:nvSpPr>
          <p:cNvPr id="9" name="Ellipszis 8"/>
          <p:cNvSpPr/>
          <p:nvPr/>
        </p:nvSpPr>
        <p:spPr>
          <a:xfrm>
            <a:off x="6304876" y="4109548"/>
            <a:ext cx="304800" cy="304800"/>
          </a:xfrm>
          <a:prstGeom prst="ellipse">
            <a:avLst/>
          </a:prstGeom>
          <a:solidFill>
            <a:srgbClr val="FDB462"/>
          </a:solidFill>
          <a:ln w="38100">
            <a:solidFill>
              <a:schemeClr val="accent1"/>
            </a:solidFill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>
              <a:ln w="12700">
                <a:noFill/>
              </a:ln>
              <a:solidFill>
                <a:schemeClr val="tx2"/>
              </a:solidFill>
            </a:endParaRPr>
          </a:p>
        </p:txBody>
      </p:sp>
      <p:sp>
        <p:nvSpPr>
          <p:cNvPr id="10" name="Ellipszis 9"/>
          <p:cNvSpPr/>
          <p:nvPr/>
        </p:nvSpPr>
        <p:spPr>
          <a:xfrm>
            <a:off x="6304876" y="5528509"/>
            <a:ext cx="304800" cy="304800"/>
          </a:xfrm>
          <a:prstGeom prst="ellipse">
            <a:avLst/>
          </a:prstGeom>
          <a:solidFill>
            <a:srgbClr val="FDB462"/>
          </a:solidFill>
          <a:ln w="38100">
            <a:solidFill>
              <a:schemeClr val="accent1"/>
            </a:solidFill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>
              <a:ln w="12700">
                <a:noFill/>
              </a:ln>
              <a:solidFill>
                <a:schemeClr val="tx2"/>
              </a:solidFill>
            </a:endParaRPr>
          </a:p>
        </p:txBody>
      </p:sp>
      <p:cxnSp>
        <p:nvCxnSpPr>
          <p:cNvPr id="14" name="Egyenes összekötő 13"/>
          <p:cNvCxnSpPr>
            <a:stCxn id="5" idx="7"/>
            <a:endCxn id="4" idx="2"/>
          </p:cNvCxnSpPr>
          <p:nvPr/>
        </p:nvCxnSpPr>
        <p:spPr>
          <a:xfrm flipV="1">
            <a:off x="2877553" y="4641092"/>
            <a:ext cx="1493468" cy="255112"/>
          </a:xfrm>
          <a:prstGeom prst="line">
            <a:avLst/>
          </a:prstGeom>
          <a:ln w="381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gyenes összekötő 15"/>
          <p:cNvCxnSpPr>
            <a:stCxn id="5" idx="5"/>
            <a:endCxn id="6" idx="2"/>
          </p:cNvCxnSpPr>
          <p:nvPr/>
        </p:nvCxnSpPr>
        <p:spPr>
          <a:xfrm>
            <a:off x="2877553" y="5111730"/>
            <a:ext cx="1466321" cy="79716"/>
          </a:xfrm>
          <a:prstGeom prst="line">
            <a:avLst/>
          </a:prstGeom>
          <a:ln w="381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gyenes összekötő 16"/>
          <p:cNvCxnSpPr>
            <a:stCxn id="6" idx="6"/>
            <a:endCxn id="7" idx="2"/>
          </p:cNvCxnSpPr>
          <p:nvPr/>
        </p:nvCxnSpPr>
        <p:spPr>
          <a:xfrm>
            <a:off x="4648674" y="5191446"/>
            <a:ext cx="1665859" cy="19921"/>
          </a:xfrm>
          <a:prstGeom prst="line">
            <a:avLst/>
          </a:prstGeom>
          <a:ln w="381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gyenes összekötő 19"/>
          <p:cNvCxnSpPr>
            <a:stCxn id="10" idx="6"/>
            <a:endCxn id="165" idx="3"/>
          </p:cNvCxnSpPr>
          <p:nvPr/>
        </p:nvCxnSpPr>
        <p:spPr>
          <a:xfrm flipV="1">
            <a:off x="6609676" y="5461719"/>
            <a:ext cx="1719989" cy="219190"/>
          </a:xfrm>
          <a:prstGeom prst="line">
            <a:avLst/>
          </a:prstGeom>
          <a:ln w="38100"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gyenes összekötő 29"/>
          <p:cNvCxnSpPr>
            <a:stCxn id="9" idx="6"/>
            <a:endCxn id="166" idx="2"/>
          </p:cNvCxnSpPr>
          <p:nvPr/>
        </p:nvCxnSpPr>
        <p:spPr>
          <a:xfrm>
            <a:off x="6609676" y="4261948"/>
            <a:ext cx="1679126" cy="362295"/>
          </a:xfrm>
          <a:prstGeom prst="line">
            <a:avLst/>
          </a:prstGeom>
          <a:ln w="38100"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gyenes összekötő 36"/>
          <p:cNvCxnSpPr>
            <a:stCxn id="4" idx="7"/>
            <a:endCxn id="9" idx="2"/>
          </p:cNvCxnSpPr>
          <p:nvPr/>
        </p:nvCxnSpPr>
        <p:spPr>
          <a:xfrm flipV="1">
            <a:off x="4631184" y="4261948"/>
            <a:ext cx="1673692" cy="271381"/>
          </a:xfrm>
          <a:prstGeom prst="line">
            <a:avLst/>
          </a:prstGeom>
          <a:ln w="381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Egyenes összekötő 39"/>
          <p:cNvCxnSpPr>
            <a:stCxn id="4" idx="6"/>
            <a:endCxn id="8" idx="2"/>
          </p:cNvCxnSpPr>
          <p:nvPr/>
        </p:nvCxnSpPr>
        <p:spPr>
          <a:xfrm>
            <a:off x="4675821" y="4641092"/>
            <a:ext cx="1638712" cy="83368"/>
          </a:xfrm>
          <a:prstGeom prst="line">
            <a:avLst/>
          </a:prstGeom>
          <a:ln w="381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Egyenes összekötő 42"/>
          <p:cNvCxnSpPr>
            <a:stCxn id="6" idx="5"/>
            <a:endCxn id="10" idx="2"/>
          </p:cNvCxnSpPr>
          <p:nvPr/>
        </p:nvCxnSpPr>
        <p:spPr>
          <a:xfrm>
            <a:off x="4604037" y="5299209"/>
            <a:ext cx="1700839" cy="381700"/>
          </a:xfrm>
          <a:prstGeom prst="line">
            <a:avLst/>
          </a:prstGeom>
          <a:ln w="381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Lekerekített téglalap 69"/>
          <p:cNvSpPr/>
          <p:nvPr/>
        </p:nvSpPr>
        <p:spPr>
          <a:xfrm>
            <a:off x="2326784" y="5890625"/>
            <a:ext cx="886012" cy="433975"/>
          </a:xfrm>
          <a:prstGeom prst="round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push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1" name="Lekerekített téglalap 70"/>
          <p:cNvSpPr/>
          <p:nvPr/>
        </p:nvSpPr>
        <p:spPr>
          <a:xfrm>
            <a:off x="4080415" y="5890625"/>
            <a:ext cx="886012" cy="433975"/>
          </a:xfrm>
          <a:prstGeom prst="round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push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2" name="Lekerekített téglalap 71"/>
          <p:cNvSpPr/>
          <p:nvPr/>
        </p:nvSpPr>
        <p:spPr>
          <a:xfrm>
            <a:off x="7998645" y="5890625"/>
            <a:ext cx="886012" cy="433975"/>
          </a:xfrm>
          <a:prstGeom prst="round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pull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5" name="Ellipszis 164"/>
          <p:cNvSpPr/>
          <p:nvPr/>
        </p:nvSpPr>
        <p:spPr>
          <a:xfrm>
            <a:off x="8285028" y="5201556"/>
            <a:ext cx="304800" cy="304800"/>
          </a:xfrm>
          <a:prstGeom prst="ellipse">
            <a:avLst/>
          </a:prstGeom>
          <a:solidFill>
            <a:srgbClr val="FDB462"/>
          </a:solidFill>
          <a:ln w="38100">
            <a:solidFill>
              <a:schemeClr val="accent1"/>
            </a:solidFill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>
              <a:ln w="12700">
                <a:noFill/>
              </a:ln>
              <a:solidFill>
                <a:schemeClr val="tx2"/>
              </a:solidFill>
            </a:endParaRPr>
          </a:p>
        </p:txBody>
      </p:sp>
      <p:sp>
        <p:nvSpPr>
          <p:cNvPr id="166" name="Ellipszis 165"/>
          <p:cNvSpPr/>
          <p:nvPr/>
        </p:nvSpPr>
        <p:spPr>
          <a:xfrm>
            <a:off x="8288802" y="4471843"/>
            <a:ext cx="304800" cy="304800"/>
          </a:xfrm>
          <a:prstGeom prst="ellipse">
            <a:avLst/>
          </a:prstGeom>
          <a:solidFill>
            <a:srgbClr val="FDB462"/>
          </a:solidFill>
          <a:ln w="38100">
            <a:solidFill>
              <a:schemeClr val="accent1"/>
            </a:solidFill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>
              <a:ln w="12700">
                <a:noFill/>
              </a:ln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493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70" grpId="0" animBg="1"/>
      <p:bldP spid="71" grpId="0" animBg="1"/>
      <p:bldP spid="72" grpId="0" animBg="1"/>
      <p:bldP spid="165" grpId="0" animBg="1"/>
      <p:bldP spid="16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 algorithms in </a:t>
            </a:r>
            <a:r>
              <a:rPr lang="en-US" dirty="0" err="1" smtClean="0"/>
              <a:t>GraphBLAS</a:t>
            </a:r>
            <a:endParaRPr lang="hu-HU" dirty="0"/>
          </a:p>
        </p:txBody>
      </p:sp>
      <p:sp>
        <p:nvSpPr>
          <p:cNvPr id="3" name="Cím 3"/>
          <p:cNvSpPr txBox="1">
            <a:spLocks/>
          </p:cNvSpPr>
          <p:nvPr/>
        </p:nvSpPr>
        <p:spPr>
          <a:xfrm>
            <a:off x="0" y="4197345"/>
            <a:ext cx="12192000" cy="136207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anchor="ctr" anchorCtr="0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 kern="1200" cap="none" baseline="0">
                <a:solidFill>
                  <a:schemeClr val="tx2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F8F8F8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F8F8F8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F8F8F8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F8F8F8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F8F8F8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F8F8F8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F8F8F8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F8F8F8"/>
                </a:solidFill>
                <a:latin typeface="Calibri" pitchFamily="34" charset="0"/>
              </a:defRPr>
            </a:lvl9pPr>
          </a:lstStyle>
          <a:p>
            <a:pPr defTabSz="914400"/>
            <a:r>
              <a:rPr lang="en-US" b="0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Local clustering coefficient </a:t>
            </a:r>
            <a:r>
              <a:rPr lang="en-US" b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(transitivity)</a:t>
            </a:r>
            <a:endParaRPr lang="hu-HU" b="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3303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Cím 3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dirty="0" smtClean="0">
                          <a:latin typeface="Cambria Math" panose="02040503050406030204" pitchFamily="18" charset="0"/>
                        </a:rPr>
                        <m:t>𝛀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Cím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8926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LCC</a:t>
            </a:r>
            <a:r>
              <a:rPr lang="hu-HU" dirty="0"/>
              <a:t>: Local </a:t>
            </a:r>
            <a:r>
              <a:rPr lang="hu-HU" dirty="0" err="1"/>
              <a:t>clustering</a:t>
            </a:r>
            <a:r>
              <a:rPr lang="hu-HU" dirty="0"/>
              <a:t> </a:t>
            </a:r>
            <a:r>
              <a:rPr lang="hu-HU" dirty="0" err="1" smtClean="0"/>
              <a:t>coefficient</a:t>
            </a:r>
            <a:endParaRPr lang="en-GB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artalom helye 2"/>
              <p:cNvSpPr>
                <a:spLocks noGrp="1"/>
              </p:cNvSpPr>
              <p:nvPr>
                <p:ph idx="1"/>
              </p:nvPr>
            </p:nvSpPr>
            <p:spPr>
              <a:xfrm>
                <a:off x="190500" y="1085854"/>
                <a:ext cx="11849100" cy="5657846"/>
              </a:xfrm>
            </p:spPr>
            <p:txBody>
              <a:bodyPr/>
              <a:lstStyle/>
              <a:p>
                <a:pPr marL="0" indent="0">
                  <a:spcBef>
                    <a:spcPts val="1800"/>
                  </a:spcBef>
                  <a:spcAft>
                    <a:spcPts val="18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LCC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b="0" i="0" smtClean="0"/>
                            <m:t>#</m:t>
                          </m:r>
                          <m:r>
                            <m:rPr>
                              <m:nor/>
                            </m:rPr>
                            <a:rPr lang="en-US" b="0" i="0" smtClean="0"/>
                            <m:t>edges</m:t>
                          </m:r>
                          <m:r>
                            <m:rPr>
                              <m:nor/>
                            </m:rPr>
                            <a:rPr lang="en-US" b="0" i="0" smtClean="0"/>
                            <m:t> </m:t>
                          </m:r>
                          <m:r>
                            <m:rPr>
                              <m:nor/>
                            </m:rPr>
                            <a:rPr lang="en-US" b="0" i="0" smtClean="0"/>
                            <m:t>between</m:t>
                          </m:r>
                          <m:r>
                            <m:rPr>
                              <m:nor/>
                            </m:rPr>
                            <a:rPr lang="en-US" b="0" i="0" smtClean="0"/>
                            <m:t> </m:t>
                          </m:r>
                          <m:r>
                            <m:rPr>
                              <m:nor/>
                            </m:rPr>
                            <a:rPr lang="en-US" b="0" i="0" smtClean="0"/>
                            <m:t>neighbours</m:t>
                          </m:r>
                          <m:r>
                            <m:rPr>
                              <m:nor/>
                            </m:rPr>
                            <a:rPr lang="en-US" b="0" i="0" smtClean="0"/>
                            <m:t> </m:t>
                          </m:r>
                          <m:r>
                            <m:rPr>
                              <m:nor/>
                            </m:rPr>
                            <a:rPr lang="en-US" b="0" i="0" smtClean="0"/>
                            <m:t>of</m:t>
                          </m:r>
                          <m:r>
                            <m:rPr>
                              <m:nor/>
                            </m:rPr>
                            <a:rPr lang="en-US" b="0" i="0" smtClean="0"/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b="0" i="0" smtClean="0"/>
                            <m:t>#</m:t>
                          </m:r>
                          <m:r>
                            <m:rPr>
                              <m:nor/>
                            </m:rPr>
                            <a:rPr lang="en-US" b="0" i="0" smtClean="0"/>
                            <m:t>possible</m:t>
                          </m:r>
                          <m:r>
                            <m:rPr>
                              <m:nor/>
                            </m:rPr>
                            <a:rPr lang="en-US" b="0" i="0" smtClean="0"/>
                            <m:t> </m:t>
                          </m:r>
                          <m:r>
                            <m:rPr>
                              <m:nor/>
                            </m:rPr>
                            <a:rPr lang="en-US" b="0" i="0" smtClean="0"/>
                            <m:t>edges</m:t>
                          </m:r>
                          <m:r>
                            <m:rPr>
                              <m:nor/>
                            </m:rPr>
                            <a:rPr lang="en-US" b="0" i="0" smtClean="0"/>
                            <m:t> </m:t>
                          </m:r>
                          <m:r>
                            <m:rPr>
                              <m:nor/>
                            </m:rPr>
                            <a:rPr lang="en-US" b="0" i="0" smtClean="0"/>
                            <m:t>between</m:t>
                          </m:r>
                          <m:r>
                            <m:rPr>
                              <m:nor/>
                            </m:rPr>
                            <a:rPr lang="en-US" b="0" i="0" smtClean="0"/>
                            <m:t> </m:t>
                          </m:r>
                          <m:r>
                            <m:rPr>
                              <m:nor/>
                            </m:rPr>
                            <a:rPr lang="en-US" b="0" i="0" smtClean="0"/>
                            <m:t>neighbours</m:t>
                          </m:r>
                          <m:r>
                            <m:rPr>
                              <m:nor/>
                            </m:rPr>
                            <a:rPr lang="en-US" b="0" i="0" smtClean="0"/>
                            <m:t> </m:t>
                          </m:r>
                          <m:r>
                            <m:rPr>
                              <m:nor/>
                            </m:rPr>
                            <a:rPr lang="en-US" b="0" i="0" smtClean="0"/>
                            <m:t>of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b="0" i="1" dirty="0" smtClean="0"/>
              </a:p>
              <a:p>
                <a:pPr marL="0" indent="0">
                  <a:spcBef>
                    <a:spcPts val="1800"/>
                  </a:spcBef>
                  <a:buNone/>
                </a:pPr>
                <a:r>
                  <a:rPr lang="en-US" dirty="0" smtClean="0"/>
                  <a:t>If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d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≤1</m:t>
                    </m:r>
                  </m:oMath>
                </a14:m>
                <a:r>
                  <a:rPr lang="en-US" dirty="0" smtClean="0"/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LCC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US" dirty="0" smtClean="0"/>
              </a:p>
              <a:p>
                <a:pPr marL="0" indent="0">
                  <a:spcBef>
                    <a:spcPts val="1800"/>
                  </a:spcBef>
                  <a:buNone/>
                </a:pPr>
                <a:r>
                  <a:rPr lang="en-US" smtClean="0"/>
                  <a:t>Important </a:t>
                </a:r>
                <a:r>
                  <a:rPr lang="en-US" smtClean="0"/>
                  <a:t>in </a:t>
                </a:r>
                <a:r>
                  <a:rPr lang="en-US" dirty="0" smtClean="0"/>
                  <a:t>social network </a:t>
                </a:r>
                <a:r>
                  <a:rPr lang="en-US" dirty="0" smtClean="0"/>
                  <a:t>analysis </a:t>
                </a:r>
                <a:r>
                  <a:rPr lang="en-US" smtClean="0"/>
                  <a:t>(known as </a:t>
                </a:r>
                <a:r>
                  <a:rPr lang="en-US" i="1" smtClean="0"/>
                  <a:t>transitivity</a:t>
                </a:r>
                <a:r>
                  <a:rPr lang="en-US" dirty="0" smtClean="0"/>
                  <a:t>)</a:t>
                </a:r>
                <a:r>
                  <a:rPr lang="en-US" i="1" dirty="0" smtClean="0"/>
                  <a:t>.</a:t>
                </a:r>
                <a:endParaRPr lang="en-US" i="1" dirty="0" smtClean="0"/>
              </a:p>
              <a:p>
                <a:pPr marL="0" indent="0">
                  <a:spcBef>
                    <a:spcPts val="1800"/>
                  </a:spcBef>
                  <a:buNone/>
                </a:pPr>
                <a:r>
                  <a:rPr lang="en-US" dirty="0" smtClean="0"/>
                  <a:t>The numerator is the number of </a:t>
                </a:r>
                <a:r>
                  <a:rPr lang="en-US" i="1" dirty="0" smtClean="0"/>
                  <a:t>triangles</a:t>
                </a:r>
                <a:r>
                  <a:rPr lang="en-US" dirty="0" smtClean="0"/>
                  <a:t> in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dirty="0" smtClean="0"/>
                  <a:t>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/>
                      <m:t>tri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 smtClean="0"/>
                  <a:t>.</a:t>
                </a:r>
              </a:p>
              <a:p>
                <a:pPr marL="0" indent="0">
                  <a:buNone/>
                </a:pPr>
                <a:r>
                  <a:rPr lang="en-US" dirty="0" smtClean="0"/>
                  <a:t>The denominator is the number of </a:t>
                </a:r>
                <a:r>
                  <a:rPr lang="en-US" i="1" dirty="0" smtClean="0"/>
                  <a:t>wedges</a:t>
                </a:r>
                <a:r>
                  <a:rPr lang="en-US" dirty="0" smtClean="0"/>
                  <a:t> in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dirty="0" smtClean="0"/>
                  <a:t>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b="0" i="0" smtClean="0"/>
                      <m:t>wed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 smtClean="0"/>
                  <a:t>.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LCC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b="0" i="0" smtClean="0"/>
                            <m:t>tri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b="0" i="0" smtClean="0"/>
                            <m:t>wed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i="1" dirty="0" smtClean="0"/>
              </a:p>
              <a:p>
                <a:pPr marL="0" indent="0">
                  <a:buNone/>
                </a:pPr>
                <a:r>
                  <a:rPr lang="en-US" dirty="0"/>
                  <a:t>The difficult part is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b="0" i="0" smtClean="0"/>
                      <m:t>tri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.</a:t>
                </a:r>
                <a:endParaRPr lang="en-US" i="1" dirty="0"/>
              </a:p>
            </p:txBody>
          </p:sp>
        </mc:Choice>
        <mc:Fallback>
          <p:sp>
            <p:nvSpPr>
              <p:cNvPr id="3" name="Tartalom hely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0500" y="1085854"/>
                <a:ext cx="11849100" cy="5657846"/>
              </a:xfrm>
              <a:blipFill>
                <a:blip r:embed="rId2"/>
                <a:stretch>
                  <a:fillRect l="-1286" b="-42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Csoportba foglalás 4">
            <a:extLst>
              <a:ext uri="{FF2B5EF4-FFF2-40B4-BE49-F238E27FC236}">
                <a16:creationId xmlns:a16="http://schemas.microsoft.com/office/drawing/2014/main" id="{0623EA85-5A28-4A3C-A1EC-5CE0A5243041}"/>
              </a:ext>
            </a:extLst>
          </p:cNvPr>
          <p:cNvGrpSpPr/>
          <p:nvPr/>
        </p:nvGrpSpPr>
        <p:grpSpPr>
          <a:xfrm>
            <a:off x="10565283" y="533400"/>
            <a:ext cx="1192377" cy="1060881"/>
            <a:chOff x="1295498" y="1795553"/>
            <a:chExt cx="1437481" cy="1278957"/>
          </a:xfrm>
          <a:effectLst/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Ellipszis 5">
                  <a:extLst>
                    <a:ext uri="{FF2B5EF4-FFF2-40B4-BE49-F238E27FC236}">
                      <a16:creationId xmlns:a16="http://schemas.microsoft.com/office/drawing/2014/main" id="{A4B22709-12D1-45DE-9503-19118A5CA564}"/>
                    </a:ext>
                  </a:extLst>
                </p:cNvPr>
                <p:cNvSpPr/>
                <p:nvPr/>
              </p:nvSpPr>
              <p:spPr>
                <a:xfrm>
                  <a:off x="1774658" y="1795553"/>
                  <a:ext cx="479160" cy="479161"/>
                </a:xfrm>
                <a:prstGeom prst="ellipse">
                  <a:avLst/>
                </a:prstGeom>
                <a:noFill/>
                <a:ln w="28575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hu-HU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oMath>
                    </m:oMathPara>
                  </a14:m>
                  <a:endParaRPr lang="hu-HU" sz="32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01" name="Ellipszis 100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A4B22709-12D1-45DE-9503-19118A5CA56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74658" y="1795553"/>
                  <a:ext cx="479160" cy="479161"/>
                </a:xfrm>
                <a:prstGeom prst="ellipse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effectLst/>
              </p:spPr>
              <p:txBody>
                <a:bodyPr/>
                <a:lstStyle/>
                <a:p>
                  <a:r>
                    <a:rPr lang="hu-H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Ellipszis 6">
              <a:extLst>
                <a:ext uri="{FF2B5EF4-FFF2-40B4-BE49-F238E27FC236}">
                  <a16:creationId xmlns:a16="http://schemas.microsoft.com/office/drawing/2014/main" id="{8B21B558-37A2-42C3-82CB-CA6E8048754C}"/>
                </a:ext>
              </a:extLst>
            </p:cNvPr>
            <p:cNvSpPr/>
            <p:nvPr/>
          </p:nvSpPr>
          <p:spPr>
            <a:xfrm>
              <a:off x="1295498" y="2587848"/>
              <a:ext cx="479160" cy="479161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hu-HU" sz="3200" dirty="0">
                <a:solidFill>
                  <a:schemeClr val="tx1"/>
                </a:solidFill>
              </a:endParaRPr>
            </a:p>
          </p:txBody>
        </p:sp>
        <p:sp>
          <p:nvSpPr>
            <p:cNvPr id="8" name="Ellipszis 7">
              <a:extLst>
                <a:ext uri="{FF2B5EF4-FFF2-40B4-BE49-F238E27FC236}">
                  <a16:creationId xmlns:a16="http://schemas.microsoft.com/office/drawing/2014/main" id="{369A59DA-1265-48C4-89B2-5D2365B3EC25}"/>
                </a:ext>
              </a:extLst>
            </p:cNvPr>
            <p:cNvSpPr/>
            <p:nvPr/>
          </p:nvSpPr>
          <p:spPr>
            <a:xfrm>
              <a:off x="2253819" y="2595349"/>
              <a:ext cx="479160" cy="479161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hu-HU" sz="3200" dirty="0" err="1">
                <a:solidFill>
                  <a:schemeClr val="tx1"/>
                </a:solidFill>
              </a:endParaRPr>
            </a:p>
          </p:txBody>
        </p:sp>
        <p:cxnSp>
          <p:nvCxnSpPr>
            <p:cNvPr id="9" name="Egyenes összekötő 8">
              <a:extLst>
                <a:ext uri="{FF2B5EF4-FFF2-40B4-BE49-F238E27FC236}">
                  <a16:creationId xmlns:a16="http://schemas.microsoft.com/office/drawing/2014/main" id="{FB5EDB31-B6E8-426D-85B9-AED6A0D90721}"/>
                </a:ext>
              </a:extLst>
            </p:cNvPr>
            <p:cNvCxnSpPr>
              <a:stCxn id="6" idx="3"/>
              <a:endCxn id="7" idx="0"/>
            </p:cNvCxnSpPr>
            <p:nvPr/>
          </p:nvCxnSpPr>
          <p:spPr>
            <a:xfrm flipH="1">
              <a:off x="1535078" y="2204542"/>
              <a:ext cx="309752" cy="38330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Egyenes összekötő 9">
              <a:extLst>
                <a:ext uri="{FF2B5EF4-FFF2-40B4-BE49-F238E27FC236}">
                  <a16:creationId xmlns:a16="http://schemas.microsoft.com/office/drawing/2014/main" id="{8DE82472-EC23-461D-B935-918E24D0C4ED}"/>
                </a:ext>
              </a:extLst>
            </p:cNvPr>
            <p:cNvCxnSpPr>
              <a:stCxn id="7" idx="6"/>
              <a:endCxn id="8" idx="2"/>
            </p:cNvCxnSpPr>
            <p:nvPr/>
          </p:nvCxnSpPr>
          <p:spPr>
            <a:xfrm>
              <a:off x="1774658" y="2827429"/>
              <a:ext cx="479160" cy="750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Egyenes összekötő 10">
              <a:extLst>
                <a:ext uri="{FF2B5EF4-FFF2-40B4-BE49-F238E27FC236}">
                  <a16:creationId xmlns:a16="http://schemas.microsoft.com/office/drawing/2014/main" id="{DFA4896F-620A-4286-9159-F5E0120B0D06}"/>
                </a:ext>
              </a:extLst>
            </p:cNvPr>
            <p:cNvCxnSpPr>
              <a:stCxn id="6" idx="5"/>
              <a:endCxn id="8" idx="0"/>
            </p:cNvCxnSpPr>
            <p:nvPr/>
          </p:nvCxnSpPr>
          <p:spPr>
            <a:xfrm>
              <a:off x="2183647" y="2204542"/>
              <a:ext cx="309752" cy="390807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Egyenes összekötő 11">
            <a:extLst>
              <a:ext uri="{FF2B5EF4-FFF2-40B4-BE49-F238E27FC236}">
                <a16:creationId xmlns:a16="http://schemas.microsoft.com/office/drawing/2014/main" id="{8DE82472-EC23-461D-B935-918E24D0C4ED}"/>
              </a:ext>
            </a:extLst>
          </p:cNvPr>
          <p:cNvCxnSpPr/>
          <p:nvPr/>
        </p:nvCxnSpPr>
        <p:spPr>
          <a:xfrm>
            <a:off x="10477500" y="1700850"/>
            <a:ext cx="134112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Csoportba foglalás 4">
            <a:extLst>
              <a:ext uri="{FF2B5EF4-FFF2-40B4-BE49-F238E27FC236}">
                <a16:creationId xmlns:a16="http://schemas.microsoft.com/office/drawing/2014/main" id="{0623EA85-5A28-4A3C-A1EC-5CE0A5243041}"/>
              </a:ext>
            </a:extLst>
          </p:cNvPr>
          <p:cNvGrpSpPr/>
          <p:nvPr/>
        </p:nvGrpSpPr>
        <p:grpSpPr>
          <a:xfrm>
            <a:off x="10565283" y="1752600"/>
            <a:ext cx="1192377" cy="1060881"/>
            <a:chOff x="1295498" y="1795553"/>
            <a:chExt cx="1437481" cy="1278957"/>
          </a:xfrm>
          <a:effectLst/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Ellipszis 5">
                  <a:extLst>
                    <a:ext uri="{FF2B5EF4-FFF2-40B4-BE49-F238E27FC236}">
                      <a16:creationId xmlns:a16="http://schemas.microsoft.com/office/drawing/2014/main" id="{A4B22709-12D1-45DE-9503-19118A5CA564}"/>
                    </a:ext>
                  </a:extLst>
                </p:cNvPr>
                <p:cNvSpPr/>
                <p:nvPr/>
              </p:nvSpPr>
              <p:spPr>
                <a:xfrm>
                  <a:off x="1774658" y="1795553"/>
                  <a:ext cx="479160" cy="479161"/>
                </a:xfrm>
                <a:prstGeom prst="ellipse">
                  <a:avLst/>
                </a:prstGeom>
                <a:noFill/>
                <a:ln w="28575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hu-HU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oMath>
                    </m:oMathPara>
                  </a14:m>
                  <a:endParaRPr lang="hu-HU" sz="32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01" name="Ellipszis 100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A4B22709-12D1-45DE-9503-19118A5CA56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74658" y="1795553"/>
                  <a:ext cx="479160" cy="479161"/>
                </a:xfrm>
                <a:prstGeom prst="ellipse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effectLst/>
              </p:spPr>
              <p:txBody>
                <a:bodyPr/>
                <a:lstStyle/>
                <a:p>
                  <a:r>
                    <a:rPr lang="hu-H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Ellipszis 6">
              <a:extLst>
                <a:ext uri="{FF2B5EF4-FFF2-40B4-BE49-F238E27FC236}">
                  <a16:creationId xmlns:a16="http://schemas.microsoft.com/office/drawing/2014/main" id="{8B21B558-37A2-42C3-82CB-CA6E8048754C}"/>
                </a:ext>
              </a:extLst>
            </p:cNvPr>
            <p:cNvSpPr/>
            <p:nvPr/>
          </p:nvSpPr>
          <p:spPr>
            <a:xfrm>
              <a:off x="1295498" y="2587848"/>
              <a:ext cx="479160" cy="479161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hu-HU" sz="3200" dirty="0">
                <a:solidFill>
                  <a:schemeClr val="tx1"/>
                </a:solidFill>
              </a:endParaRPr>
            </a:p>
          </p:txBody>
        </p:sp>
        <p:sp>
          <p:nvSpPr>
            <p:cNvPr id="22" name="Ellipszis 7">
              <a:extLst>
                <a:ext uri="{FF2B5EF4-FFF2-40B4-BE49-F238E27FC236}">
                  <a16:creationId xmlns:a16="http://schemas.microsoft.com/office/drawing/2014/main" id="{369A59DA-1265-48C4-89B2-5D2365B3EC25}"/>
                </a:ext>
              </a:extLst>
            </p:cNvPr>
            <p:cNvSpPr/>
            <p:nvPr/>
          </p:nvSpPr>
          <p:spPr>
            <a:xfrm>
              <a:off x="2253819" y="2595349"/>
              <a:ext cx="479160" cy="479161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hu-HU" sz="3200" dirty="0" err="1">
                <a:solidFill>
                  <a:schemeClr val="tx1"/>
                </a:solidFill>
              </a:endParaRPr>
            </a:p>
          </p:txBody>
        </p:sp>
        <p:cxnSp>
          <p:nvCxnSpPr>
            <p:cNvPr id="23" name="Egyenes összekötő 8">
              <a:extLst>
                <a:ext uri="{FF2B5EF4-FFF2-40B4-BE49-F238E27FC236}">
                  <a16:creationId xmlns:a16="http://schemas.microsoft.com/office/drawing/2014/main" id="{FB5EDB31-B6E8-426D-85B9-AED6A0D90721}"/>
                </a:ext>
              </a:extLst>
            </p:cNvPr>
            <p:cNvCxnSpPr>
              <a:stCxn id="20" idx="3"/>
              <a:endCxn id="21" idx="0"/>
            </p:cNvCxnSpPr>
            <p:nvPr/>
          </p:nvCxnSpPr>
          <p:spPr>
            <a:xfrm flipH="1">
              <a:off x="1535078" y="2204542"/>
              <a:ext cx="309752" cy="38330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Egyenes összekötő 10">
              <a:extLst>
                <a:ext uri="{FF2B5EF4-FFF2-40B4-BE49-F238E27FC236}">
                  <a16:creationId xmlns:a16="http://schemas.microsoft.com/office/drawing/2014/main" id="{DFA4896F-620A-4286-9159-F5E0120B0D06}"/>
                </a:ext>
              </a:extLst>
            </p:cNvPr>
            <p:cNvCxnSpPr>
              <a:stCxn id="20" idx="5"/>
              <a:endCxn id="22" idx="0"/>
            </p:cNvCxnSpPr>
            <p:nvPr/>
          </p:nvCxnSpPr>
          <p:spPr>
            <a:xfrm>
              <a:off x="2183647" y="2204542"/>
              <a:ext cx="309752" cy="390807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95587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LCC example: </a:t>
            </a:r>
            <a:r>
              <a:rPr lang="en-US" dirty="0"/>
              <a:t>Naïve </a:t>
            </a:r>
            <a:r>
              <a:rPr lang="en-US" dirty="0" smtClean="0"/>
              <a:t>approach</a:t>
            </a:r>
            <a:endParaRPr lang="en-US" dirty="0"/>
          </a:p>
        </p:txBody>
      </p:sp>
      <p:grpSp>
        <p:nvGrpSpPr>
          <p:cNvPr id="68" name="Group 67"/>
          <p:cNvGrpSpPr/>
          <p:nvPr/>
        </p:nvGrpSpPr>
        <p:grpSpPr>
          <a:xfrm>
            <a:off x="152400" y="1752600"/>
            <a:ext cx="4154517" cy="3271726"/>
            <a:chOff x="585428" y="1181100"/>
            <a:chExt cx="4681721" cy="3686905"/>
          </a:xfrm>
        </p:grpSpPr>
        <p:cxnSp>
          <p:nvCxnSpPr>
            <p:cNvPr id="5" name="Görbe összekötő 49"/>
            <p:cNvCxnSpPr>
              <a:stCxn id="22" idx="0"/>
              <a:endCxn id="49" idx="1"/>
            </p:cNvCxnSpPr>
            <p:nvPr/>
          </p:nvCxnSpPr>
          <p:spPr>
            <a:xfrm rot="16200000" flipH="1">
              <a:off x="2110151" y="762246"/>
              <a:ext cx="40500" cy="1525038"/>
            </a:xfrm>
            <a:prstGeom prst="curvedConnector3">
              <a:avLst>
                <a:gd name="adj1" fmla="val -588289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Görbe összekötő 58"/>
            <p:cNvCxnSpPr>
              <a:stCxn id="36" idx="6"/>
              <a:endCxn id="35" idx="6"/>
            </p:cNvCxnSpPr>
            <p:nvPr/>
          </p:nvCxnSpPr>
          <p:spPr>
            <a:xfrm flipH="1">
              <a:off x="3127375" y="1751708"/>
              <a:ext cx="12725" cy="1160712"/>
            </a:xfrm>
            <a:prstGeom prst="curvedConnector3">
              <a:avLst>
                <a:gd name="adj1" fmla="val -1297446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örbe összekötő 61"/>
            <p:cNvCxnSpPr>
              <a:stCxn id="37" idx="6"/>
              <a:endCxn id="38" idx="0"/>
            </p:cNvCxnSpPr>
            <p:nvPr/>
          </p:nvCxnSpPr>
          <p:spPr>
            <a:xfrm>
              <a:off x="3184139" y="1666104"/>
              <a:ext cx="1478419" cy="1188239"/>
            </a:xfrm>
            <a:prstGeom prst="curvedConnector2">
              <a:avLst/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Görbe összekötő 64"/>
            <p:cNvCxnSpPr>
              <a:stCxn id="39" idx="4"/>
              <a:endCxn id="45" idx="7"/>
            </p:cNvCxnSpPr>
            <p:nvPr/>
          </p:nvCxnSpPr>
          <p:spPr>
            <a:xfrm rot="5400000">
              <a:off x="3357167" y="2978320"/>
              <a:ext cx="1082408" cy="1521698"/>
            </a:xfrm>
            <a:prstGeom prst="curvedConnector3">
              <a:avLst>
                <a:gd name="adj1" fmla="val 14954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örbe összekötő 67"/>
            <p:cNvCxnSpPr>
              <a:stCxn id="34" idx="3"/>
              <a:endCxn id="32" idx="5"/>
            </p:cNvCxnSpPr>
            <p:nvPr/>
          </p:nvCxnSpPr>
          <p:spPr>
            <a:xfrm rot="5400000">
              <a:off x="2162165" y="3771371"/>
              <a:ext cx="9539" cy="1415904"/>
            </a:xfrm>
            <a:prstGeom prst="curvedConnector3">
              <a:avLst>
                <a:gd name="adj1" fmla="val 2579379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örbe összekötő 74"/>
            <p:cNvCxnSpPr>
              <a:stCxn id="42" idx="3"/>
              <a:endCxn id="28" idx="5"/>
            </p:cNvCxnSpPr>
            <p:nvPr/>
          </p:nvCxnSpPr>
          <p:spPr>
            <a:xfrm rot="5400000" flipH="1">
              <a:off x="2149181" y="2386735"/>
              <a:ext cx="62558" cy="1414296"/>
            </a:xfrm>
            <a:prstGeom prst="curvedConnector3">
              <a:avLst>
                <a:gd name="adj1" fmla="val -378062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örbe összekötő 78"/>
            <p:cNvCxnSpPr>
              <a:stCxn id="43" idx="4"/>
              <a:endCxn id="30" idx="0"/>
            </p:cNvCxnSpPr>
            <p:nvPr/>
          </p:nvCxnSpPr>
          <p:spPr>
            <a:xfrm rot="5400000">
              <a:off x="1638930" y="2870318"/>
              <a:ext cx="1036496" cy="1677901"/>
            </a:xfrm>
            <a:prstGeom prst="curvedConnector3">
              <a:avLst>
                <a:gd name="adj1" fmla="val 50000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örbe összekötő 82"/>
            <p:cNvCxnSpPr>
              <a:stCxn id="41" idx="7"/>
              <a:endCxn id="40" idx="1"/>
            </p:cNvCxnSpPr>
            <p:nvPr/>
          </p:nvCxnSpPr>
          <p:spPr>
            <a:xfrm rot="5400000" flipH="1" flipV="1">
              <a:off x="3832189" y="2350156"/>
              <a:ext cx="10655" cy="1323339"/>
            </a:xfrm>
            <a:prstGeom prst="curvedConnector3">
              <a:avLst>
                <a:gd name="adj1" fmla="val 2051506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örbe összekötő 86"/>
            <p:cNvCxnSpPr>
              <a:stCxn id="25" idx="2"/>
              <a:endCxn id="23" idx="2"/>
            </p:cNvCxnSpPr>
            <p:nvPr/>
          </p:nvCxnSpPr>
          <p:spPr>
            <a:xfrm rot="10800000">
              <a:off x="1152454" y="1697867"/>
              <a:ext cx="5557" cy="1264268"/>
            </a:xfrm>
            <a:prstGeom prst="curvedConnector3">
              <a:avLst>
                <a:gd name="adj1" fmla="val 6013496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örbe összekötő 90"/>
            <p:cNvCxnSpPr>
              <a:stCxn id="27" idx="2"/>
              <a:endCxn id="29" idx="2"/>
            </p:cNvCxnSpPr>
            <p:nvPr/>
          </p:nvCxnSpPr>
          <p:spPr>
            <a:xfrm rot="10800000" flipV="1">
              <a:off x="1150726" y="3090892"/>
              <a:ext cx="13634" cy="1262816"/>
            </a:xfrm>
            <a:prstGeom prst="curvedConnector3">
              <a:avLst>
                <a:gd name="adj1" fmla="val 2428737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Ellipszis 4"/>
            <p:cNvSpPr/>
            <p:nvPr/>
          </p:nvSpPr>
          <p:spPr>
            <a:xfrm>
              <a:off x="2988220" y="4374462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16" name="Ellipszis 5"/>
            <p:cNvSpPr/>
            <p:nvPr/>
          </p:nvSpPr>
          <p:spPr>
            <a:xfrm>
              <a:off x="4635558" y="2999720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17" name="Ellipszis 6"/>
            <p:cNvSpPr/>
            <p:nvPr/>
          </p:nvSpPr>
          <p:spPr>
            <a:xfrm>
              <a:off x="1288958" y="2999720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18" name="Ellipszis 7"/>
            <p:cNvSpPr/>
            <p:nvPr/>
          </p:nvSpPr>
          <p:spPr>
            <a:xfrm>
              <a:off x="2988220" y="2999720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19" name="Ellipszis 10"/>
            <p:cNvSpPr/>
            <p:nvPr/>
          </p:nvSpPr>
          <p:spPr>
            <a:xfrm>
              <a:off x="1288958" y="1639104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20" name="Ellipszis 11"/>
            <p:cNvSpPr/>
            <p:nvPr/>
          </p:nvSpPr>
          <p:spPr>
            <a:xfrm>
              <a:off x="2988220" y="1639104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21" name="Ellipszis 12"/>
            <p:cNvSpPr/>
            <p:nvPr/>
          </p:nvSpPr>
          <p:spPr>
            <a:xfrm>
              <a:off x="1288958" y="4374462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22" name="Ellipszis 10"/>
            <p:cNvSpPr/>
            <p:nvPr/>
          </p:nvSpPr>
          <p:spPr>
            <a:xfrm>
              <a:off x="1340882" y="1504515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23" name="Ellipszis 10"/>
            <p:cNvSpPr/>
            <p:nvPr/>
          </p:nvSpPr>
          <p:spPr>
            <a:xfrm>
              <a:off x="1152453" y="1670867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24" name="Ellipszis 10"/>
            <p:cNvSpPr/>
            <p:nvPr/>
          </p:nvSpPr>
          <p:spPr>
            <a:xfrm>
              <a:off x="1425462" y="1676006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25" name="Ellipszis 10"/>
            <p:cNvSpPr/>
            <p:nvPr/>
          </p:nvSpPr>
          <p:spPr>
            <a:xfrm>
              <a:off x="1158010" y="2935135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26" name="Ellipszis 10"/>
            <p:cNvSpPr/>
            <p:nvPr/>
          </p:nvSpPr>
          <p:spPr>
            <a:xfrm>
              <a:off x="1418318" y="2935512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27" name="Ellipszis 10"/>
            <p:cNvSpPr/>
            <p:nvPr/>
          </p:nvSpPr>
          <p:spPr>
            <a:xfrm>
              <a:off x="1164360" y="3063892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28" name="Ellipszis 10"/>
            <p:cNvSpPr/>
            <p:nvPr/>
          </p:nvSpPr>
          <p:spPr>
            <a:xfrm>
              <a:off x="1427220" y="3016512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29" name="Ellipszis 12"/>
            <p:cNvSpPr/>
            <p:nvPr/>
          </p:nvSpPr>
          <p:spPr>
            <a:xfrm>
              <a:off x="1150726" y="4326708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30" name="Ellipszis 12"/>
            <p:cNvSpPr/>
            <p:nvPr/>
          </p:nvSpPr>
          <p:spPr>
            <a:xfrm>
              <a:off x="1291227" y="4227516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31" name="Ellipszis 12"/>
            <p:cNvSpPr/>
            <p:nvPr/>
          </p:nvSpPr>
          <p:spPr>
            <a:xfrm>
              <a:off x="1408127" y="4293769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32" name="Ellipszis 12"/>
            <p:cNvSpPr/>
            <p:nvPr/>
          </p:nvSpPr>
          <p:spPr>
            <a:xfrm>
              <a:off x="1412890" y="4438001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33" name="Ellipszis 12"/>
            <p:cNvSpPr/>
            <p:nvPr/>
          </p:nvSpPr>
          <p:spPr>
            <a:xfrm>
              <a:off x="2866978" y="4293755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34" name="Ellipszis 12"/>
            <p:cNvSpPr/>
            <p:nvPr/>
          </p:nvSpPr>
          <p:spPr>
            <a:xfrm>
              <a:off x="2866978" y="4428462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35" name="Ellipszis 7"/>
            <p:cNvSpPr/>
            <p:nvPr/>
          </p:nvSpPr>
          <p:spPr>
            <a:xfrm>
              <a:off x="3073375" y="2885420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36" name="Ellipszis 11"/>
            <p:cNvSpPr/>
            <p:nvPr/>
          </p:nvSpPr>
          <p:spPr>
            <a:xfrm>
              <a:off x="3086100" y="1724708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37" name="Ellipszis 11"/>
            <p:cNvSpPr/>
            <p:nvPr/>
          </p:nvSpPr>
          <p:spPr>
            <a:xfrm>
              <a:off x="3130139" y="1639104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38" name="Ellipszis 5"/>
            <p:cNvSpPr/>
            <p:nvPr/>
          </p:nvSpPr>
          <p:spPr>
            <a:xfrm>
              <a:off x="4635558" y="2854343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39" name="Ellipszis 5"/>
            <p:cNvSpPr/>
            <p:nvPr/>
          </p:nvSpPr>
          <p:spPr>
            <a:xfrm>
              <a:off x="4632218" y="3143966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40" name="Ellipszis 5"/>
            <p:cNvSpPr/>
            <p:nvPr/>
          </p:nvSpPr>
          <p:spPr>
            <a:xfrm>
              <a:off x="4491278" y="2998589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41" name="Ellipszis 7"/>
            <p:cNvSpPr/>
            <p:nvPr/>
          </p:nvSpPr>
          <p:spPr>
            <a:xfrm>
              <a:off x="3129755" y="3009244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42" name="Ellipszis 7"/>
            <p:cNvSpPr/>
            <p:nvPr/>
          </p:nvSpPr>
          <p:spPr>
            <a:xfrm>
              <a:off x="2879700" y="3079070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43" name="Ellipszis 7"/>
            <p:cNvSpPr/>
            <p:nvPr/>
          </p:nvSpPr>
          <p:spPr>
            <a:xfrm>
              <a:off x="2969128" y="3137020"/>
              <a:ext cx="54000" cy="54000"/>
            </a:xfrm>
            <a:prstGeom prst="ellipse">
              <a:avLst/>
            </a:prstGeom>
            <a:solidFill>
              <a:srgbClr val="8B4C8E"/>
            </a:solidFill>
            <a:ln w="38100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2000" b="1" dirty="0" err="1">
                <a:solidFill>
                  <a:srgbClr val="FFC000"/>
                </a:solidFill>
              </a:endParaRPr>
            </a:p>
          </p:txBody>
        </p:sp>
        <p:sp>
          <p:nvSpPr>
            <p:cNvPr id="44" name="Ellipszis 28"/>
            <p:cNvSpPr/>
            <p:nvPr/>
          </p:nvSpPr>
          <p:spPr>
            <a:xfrm>
              <a:off x="1143000" y="2855474"/>
              <a:ext cx="345917" cy="342492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hu-HU" sz="3600" b="1" dirty="0" smtClean="0">
                  <a:solidFill>
                    <a:schemeClr val="tx1"/>
                  </a:solidFill>
                  <a:sym typeface="Wingdings" panose="05000000000000000000" pitchFamily="2" charset="2"/>
                </a:rPr>
                <a:t></a:t>
              </a:r>
              <a:endParaRPr lang="hu-HU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45" name="Ellipszis 29"/>
            <p:cNvSpPr/>
            <p:nvPr/>
          </p:nvSpPr>
          <p:spPr>
            <a:xfrm>
              <a:off x="2842262" y="4230216"/>
              <a:ext cx="345917" cy="342492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hu-HU" sz="3600" b="1" dirty="0" smtClean="0">
                  <a:solidFill>
                    <a:schemeClr val="tx1"/>
                  </a:solidFill>
                  <a:sym typeface="Wingdings" panose="05000000000000000000" pitchFamily="2" charset="2"/>
                </a:rPr>
                <a:t></a:t>
              </a:r>
              <a:endParaRPr lang="hu-HU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46" name="Ellipszis 30"/>
            <p:cNvSpPr/>
            <p:nvPr/>
          </p:nvSpPr>
          <p:spPr>
            <a:xfrm>
              <a:off x="4489600" y="2855474"/>
              <a:ext cx="345917" cy="342492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hu-HU" sz="3600" b="1" dirty="0" smtClean="0">
                  <a:solidFill>
                    <a:schemeClr val="tx1"/>
                  </a:solidFill>
                  <a:sym typeface="Wingdings" panose="05000000000000000000" pitchFamily="2" charset="2"/>
                </a:rPr>
                <a:t></a:t>
              </a:r>
              <a:endParaRPr lang="hu-HU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47" name="Ellipszis 31"/>
            <p:cNvSpPr/>
            <p:nvPr/>
          </p:nvSpPr>
          <p:spPr>
            <a:xfrm>
              <a:off x="2842262" y="2855474"/>
              <a:ext cx="345917" cy="342492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hu-HU" sz="3600" b="1" dirty="0" smtClean="0">
                  <a:solidFill>
                    <a:schemeClr val="tx1"/>
                  </a:solidFill>
                  <a:sym typeface="Wingdings" panose="05000000000000000000" pitchFamily="2" charset="2"/>
                </a:rPr>
                <a:t></a:t>
              </a:r>
              <a:endParaRPr lang="hu-HU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48" name="Ellipszis 34"/>
            <p:cNvSpPr/>
            <p:nvPr/>
          </p:nvSpPr>
          <p:spPr>
            <a:xfrm>
              <a:off x="1143000" y="1494858"/>
              <a:ext cx="345917" cy="342492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hu-HU" sz="3600" b="1" dirty="0" smtClean="0">
                  <a:solidFill>
                    <a:schemeClr val="tx1"/>
                  </a:solidFill>
                  <a:sym typeface="Wingdings" panose="05000000000000000000" pitchFamily="2" charset="2"/>
                </a:rPr>
                <a:t></a:t>
              </a:r>
              <a:endParaRPr lang="hu-HU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49" name="Ellipszis 35"/>
            <p:cNvSpPr/>
            <p:nvPr/>
          </p:nvSpPr>
          <p:spPr>
            <a:xfrm>
              <a:off x="2842262" y="1494858"/>
              <a:ext cx="345917" cy="342492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hu-HU" sz="3600" b="1" dirty="0" smtClean="0">
                  <a:solidFill>
                    <a:schemeClr val="tx1"/>
                  </a:solidFill>
                  <a:sym typeface="Wingdings" panose="05000000000000000000" pitchFamily="2" charset="2"/>
                </a:rPr>
                <a:t></a:t>
              </a:r>
              <a:endParaRPr lang="hu-HU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50" name="Ellipszis 36"/>
            <p:cNvSpPr/>
            <p:nvPr/>
          </p:nvSpPr>
          <p:spPr>
            <a:xfrm>
              <a:off x="1143000" y="4230216"/>
              <a:ext cx="345917" cy="342492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hu-HU" sz="3600" b="1" dirty="0" smtClean="0">
                  <a:solidFill>
                    <a:schemeClr val="tx1"/>
                  </a:solidFill>
                  <a:sym typeface="Wingdings" panose="05000000000000000000" pitchFamily="2" charset="2"/>
                </a:rPr>
                <a:t></a:t>
              </a:r>
              <a:endParaRPr lang="hu-HU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585428" y="1181100"/>
              <a:ext cx="406806" cy="5202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accent4"/>
                  </a:solidFill>
                  <a:latin typeface="+mj-lt"/>
                </a:rPr>
                <a:t>2</a:t>
              </a:r>
              <a:endParaRPr lang="en-US" sz="2400" dirty="0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585428" y="2862561"/>
              <a:ext cx="406806" cy="5202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accent4"/>
                  </a:solidFill>
                  <a:latin typeface="+mj-lt"/>
                </a:rPr>
                <a:t>8</a:t>
              </a:r>
              <a:endParaRPr lang="en-US" sz="2400" dirty="0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585428" y="4347755"/>
              <a:ext cx="406806" cy="5202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accent4"/>
                  </a:solidFill>
                  <a:latin typeface="+mj-lt"/>
                </a:rPr>
                <a:t>4</a:t>
              </a:r>
              <a:endParaRPr lang="en-US" sz="2400" dirty="0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218599" y="1181100"/>
              <a:ext cx="406806" cy="5202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accent4"/>
                  </a:solidFill>
                  <a:latin typeface="+mj-lt"/>
                </a:rPr>
                <a:t>6</a:t>
              </a:r>
              <a:endParaRPr lang="en-US" sz="2400" dirty="0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218599" y="2862561"/>
              <a:ext cx="406806" cy="5202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accent4"/>
                  </a:solidFill>
                  <a:latin typeface="+mj-lt"/>
                </a:rPr>
                <a:t>6</a:t>
              </a:r>
              <a:endParaRPr lang="en-US" sz="2400" dirty="0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3218599" y="4347755"/>
              <a:ext cx="406806" cy="5202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accent4"/>
                  </a:solidFill>
                  <a:latin typeface="+mj-lt"/>
                </a:rPr>
                <a:t>2</a:t>
              </a:r>
              <a:endParaRPr lang="en-US" sz="2400" dirty="0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860343" y="2862560"/>
              <a:ext cx="406806" cy="5202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accent4"/>
                  </a:solidFill>
                  <a:latin typeface="+mj-lt"/>
                </a:rPr>
                <a:t>2</a:t>
              </a:r>
              <a:endParaRPr lang="en-US" sz="2400" dirty="0">
                <a:solidFill>
                  <a:schemeClr val="accent4"/>
                </a:solidFill>
                <a:latin typeface="+mj-lt"/>
              </a:endParaRPr>
            </a:p>
          </p:txBody>
        </p:sp>
        <p:cxnSp>
          <p:nvCxnSpPr>
            <p:cNvPr id="58" name="Görbe összekötő 78"/>
            <p:cNvCxnSpPr>
              <a:stCxn id="49" idx="4"/>
              <a:endCxn id="44" idx="0"/>
            </p:cNvCxnSpPr>
            <p:nvPr/>
          </p:nvCxnSpPr>
          <p:spPr>
            <a:xfrm rot="5400000">
              <a:off x="1656528" y="1496781"/>
              <a:ext cx="1018124" cy="1699262"/>
            </a:xfrm>
            <a:prstGeom prst="curvedConnector3">
              <a:avLst>
                <a:gd name="adj1" fmla="val 50000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örbe összekötő 78"/>
            <p:cNvCxnSpPr>
              <a:stCxn id="44" idx="4"/>
              <a:endCxn id="45" idx="0"/>
            </p:cNvCxnSpPr>
            <p:nvPr/>
          </p:nvCxnSpPr>
          <p:spPr>
            <a:xfrm rot="16200000" flipH="1">
              <a:off x="1649465" y="2864460"/>
              <a:ext cx="1032250" cy="1699262"/>
            </a:xfrm>
            <a:prstGeom prst="curvedConnector3">
              <a:avLst>
                <a:gd name="adj1" fmla="val 74606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7" name="Táblázat 16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87916409"/>
                  </p:ext>
                </p:extLst>
              </p:nvPr>
            </p:nvGraphicFramePr>
            <p:xfrm>
              <a:off x="3048000" y="3739563"/>
              <a:ext cx="2926080" cy="29260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6576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n-GB" sz="2400" b="1" i="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𝐀</m:t>
                                </m:r>
                              </m:oMath>
                            </m:oMathPara>
                          </a14:m>
                          <a:endParaRPr lang="en-GB" sz="2400" b="1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0" marR="0" marT="0" marB="0" anchor="ctr"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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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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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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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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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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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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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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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7" name="Táblázat 16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87916409"/>
                  </p:ext>
                </p:extLst>
              </p:nvPr>
            </p:nvGraphicFramePr>
            <p:xfrm>
              <a:off x="3048000" y="3739563"/>
              <a:ext cx="2926080" cy="29260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6576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2"/>
                          <a:stretch>
                            <a:fillRect t="-26667" r="-711667" b="-75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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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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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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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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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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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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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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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9" name="Táblázat 16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23652366"/>
                  </p:ext>
                </p:extLst>
              </p:nvPr>
            </p:nvGraphicFramePr>
            <p:xfrm>
              <a:off x="5794615" y="1005721"/>
              <a:ext cx="2926080" cy="29260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6576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n-GB" sz="2400" b="1" i="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𝐀</m:t>
                                </m:r>
                              </m:oMath>
                            </m:oMathPara>
                          </a14:m>
                          <a:endParaRPr lang="en-GB" sz="2400" b="1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0" marR="0" marT="0" marB="0" anchor="ctr"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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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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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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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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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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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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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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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9" name="Táblázat 16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23652366"/>
                  </p:ext>
                </p:extLst>
              </p:nvPr>
            </p:nvGraphicFramePr>
            <p:xfrm>
              <a:off x="5794615" y="1005721"/>
              <a:ext cx="2926080" cy="29260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6576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3"/>
                          <a:stretch>
                            <a:fillRect t="-26667" r="-711667" b="-75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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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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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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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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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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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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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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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0" name="Táblázat 16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69780740"/>
                  </p:ext>
                </p:extLst>
              </p:nvPr>
            </p:nvGraphicFramePr>
            <p:xfrm>
              <a:off x="8541230" y="1005721"/>
              <a:ext cx="2926080" cy="29260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6576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n-GB" sz="2400" b="1" i="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𝐀</m:t>
                                </m:r>
                              </m:oMath>
                            </m:oMathPara>
                          </a14:m>
                          <a:endParaRPr lang="en-GB" sz="2400" b="1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0" marR="0" marT="0" marB="0" anchor="ctr"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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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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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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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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0" name="Táblázat 16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69780740"/>
                  </p:ext>
                </p:extLst>
              </p:nvPr>
            </p:nvGraphicFramePr>
            <p:xfrm>
              <a:off x="8541230" y="1005721"/>
              <a:ext cx="2926080" cy="29260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6576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365760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t="-26667" r="-711667" b="-72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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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762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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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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b="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</a:t>
                          </a:r>
                          <a:endParaRPr lang="hu-HU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smtClean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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 marL="0" marR="0" marT="0" marB="0" anchor="ctr"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+mj-lt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</a:t>
                          </a:r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1800" b="0" dirty="0">
                            <a:solidFill>
                              <a:schemeClr val="tx1"/>
                            </a:solidFill>
                            <a:latin typeface="+mj-lt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Fallback>
      </mc:AlternateContent>
      <p:graphicFrame>
        <p:nvGraphicFramePr>
          <p:cNvPr id="71" name="Táblázat 1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7227690"/>
              </p:ext>
            </p:extLst>
          </p:nvPr>
        </p:nvGraphicFramePr>
        <p:xfrm>
          <a:off x="6155963" y="4105323"/>
          <a:ext cx="2560320" cy="25603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5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72" name="Táblázat 1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3422893"/>
              </p:ext>
            </p:extLst>
          </p:nvPr>
        </p:nvGraphicFramePr>
        <p:xfrm>
          <a:off x="8906990" y="4105323"/>
          <a:ext cx="2560320" cy="25603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5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accent4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0" dirty="0">
                        <a:solidFill>
                          <a:schemeClr val="accent4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accent4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</a:t>
                      </a:r>
                      <a:endParaRPr lang="hu-HU" sz="1800" b="0" dirty="0">
                        <a:solidFill>
                          <a:schemeClr val="accent4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8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9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accent4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</a:t>
                      </a:r>
                      <a:endParaRPr lang="hu-HU" sz="1800" b="0" dirty="0">
                        <a:solidFill>
                          <a:schemeClr val="accent4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8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9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11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8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accent4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8</a:t>
                      </a:r>
                      <a:endParaRPr lang="hu-HU" sz="1800" b="0" dirty="0">
                        <a:solidFill>
                          <a:schemeClr val="accent4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10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12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8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accent4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0" dirty="0">
                        <a:solidFill>
                          <a:schemeClr val="accent4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8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9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10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8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accent4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0" dirty="0">
                        <a:solidFill>
                          <a:schemeClr val="accent4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9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9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12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9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accent4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</a:t>
                      </a:r>
                      <a:endParaRPr lang="hu-HU" sz="1800" b="0" dirty="0">
                        <a:solidFill>
                          <a:schemeClr val="accent4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75" name="Rectangle 74"/>
              <p:cNvSpPr/>
              <p:nvPr/>
            </p:nvSpPr>
            <p:spPr>
              <a:xfrm>
                <a:off x="10375" y="803622"/>
                <a:ext cx="5883584" cy="5275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>
                          <a:latin typeface="Cambria Math" panose="02040503050406030204" pitchFamily="18" charset="0"/>
                        </a:rPr>
                        <m:t>𝐭𝐫𝐢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2800"/>
                            <m:t>diag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1">
                              <a:latin typeface="Cambria Math" panose="02040503050406030204" pitchFamily="18" charset="0"/>
                            </a:rPr>
                            <m:t>𝐀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⊕.⊗</m:t>
                          </m:r>
                          <m:r>
                            <a:rPr lang="en-US" sz="2800" b="1">
                              <a:latin typeface="Cambria Math" panose="02040503050406030204" pitchFamily="18" charset="0"/>
                            </a:rPr>
                            <m:t>𝐀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⊕.⊗</m:t>
                          </m:r>
                          <m:r>
                            <a:rPr lang="en-US" sz="2800" b="1">
                              <a:latin typeface="Cambria Math" panose="02040503050406030204" pitchFamily="18" charset="0"/>
                            </a:rPr>
                            <m:t>𝐀</m:t>
                          </m:r>
                        </m:e>
                      </m:d>
                    </m:oMath>
                  </m:oMathPara>
                </a14:m>
                <a:endParaRPr lang="en-US" sz="2800" i="1" dirty="0"/>
              </a:p>
            </p:txBody>
          </p:sp>
        </mc:Choice>
        <mc:Fallback xmlns="">
          <p:sp>
            <p:nvSpPr>
              <p:cNvPr id="75" name="Rectangle 7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75" y="803622"/>
                <a:ext cx="5883584" cy="52751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78" name="Táblázat 1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2639083"/>
              </p:ext>
            </p:extLst>
          </p:nvPr>
        </p:nvGraphicFramePr>
        <p:xfrm>
          <a:off x="11658017" y="4105323"/>
          <a:ext cx="365760" cy="25603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5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accent4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0" dirty="0">
                        <a:solidFill>
                          <a:schemeClr val="accent4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accent4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</a:t>
                      </a:r>
                      <a:endParaRPr lang="hu-HU" sz="1800" b="0" dirty="0">
                        <a:solidFill>
                          <a:schemeClr val="accent4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accent4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</a:t>
                      </a:r>
                      <a:endParaRPr lang="hu-HU" sz="1800" b="0" dirty="0">
                        <a:solidFill>
                          <a:schemeClr val="accent4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accent4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8</a:t>
                      </a:r>
                      <a:endParaRPr lang="hu-HU" sz="1800" b="0" dirty="0">
                        <a:solidFill>
                          <a:schemeClr val="accent4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accent4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0" dirty="0">
                        <a:solidFill>
                          <a:schemeClr val="accent4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accent4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800" b="0" dirty="0">
                        <a:solidFill>
                          <a:schemeClr val="accent4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accent4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</a:t>
                      </a:r>
                      <a:endParaRPr lang="hu-HU" sz="1800" b="0" dirty="0">
                        <a:solidFill>
                          <a:schemeClr val="accent4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80" name="Rectangle 79"/>
              <p:cNvSpPr/>
              <p:nvPr/>
            </p:nvSpPr>
            <p:spPr>
              <a:xfrm>
                <a:off x="11449672" y="3621255"/>
                <a:ext cx="69602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>
                          <a:latin typeface="Cambria Math" panose="02040503050406030204" pitchFamily="18" charset="0"/>
                        </a:rPr>
                        <m:t>𝐭𝐫𝐢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0" name="Rectangle 7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49672" y="3621255"/>
                <a:ext cx="696024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9300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LCC: number of triangles in each vertex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90500" y="857254"/>
                <a:ext cx="12001500" cy="5529263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 smtClean="0">
                    <a:latin typeface="+mj-lt"/>
                  </a:rPr>
                  <a:t>Observation:</a:t>
                </a:r>
                <a:r>
                  <a:rPr lang="en-US" dirty="0" smtClean="0"/>
                  <a:t> Matrix </a:t>
                </a:r>
                <a14:m>
                  <m:oMath xmlns:m="http://schemas.openxmlformats.org/officeDocument/2006/math">
                    <m:r>
                      <a:rPr lang="en-US" b="1">
                        <a:latin typeface="Cambria Math" panose="02040503050406030204" pitchFamily="18" charset="0"/>
                      </a:rPr>
                      <m:t>𝐀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⊕.⊗</m:t>
                    </m:r>
                    <m:r>
                      <a:rPr lang="en-US" b="1">
                        <a:latin typeface="Cambria Math" panose="02040503050406030204" pitchFamily="18" charset="0"/>
                      </a:rPr>
                      <m:t>𝐀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⊕.⊗</m:t>
                    </m:r>
                    <m:r>
                      <a:rPr lang="en-US" b="1">
                        <a:latin typeface="Cambria Math" panose="02040503050406030204" pitchFamily="18" charset="0"/>
                      </a:rPr>
                      <m:t>𝐀</m:t>
                    </m:r>
                  </m:oMath>
                </a14:m>
                <a:r>
                  <a:rPr lang="en-US" dirty="0" smtClean="0"/>
                  <a:t> is not sparse.</a:t>
                </a:r>
              </a:p>
              <a:p>
                <a:pPr marL="0" indent="0">
                  <a:buNone/>
                </a:pPr>
                <a:r>
                  <a:rPr lang="en-US" dirty="0" smtClean="0"/>
                  <a:t/>
                </a:r>
                <a:br>
                  <a:rPr lang="en-US" dirty="0" smtClean="0"/>
                </a:br>
                <a:r>
                  <a:rPr lang="en-US" dirty="0" smtClean="0">
                    <a:latin typeface="+mj-lt"/>
                  </a:rPr>
                  <a:t>Optimization:</a:t>
                </a:r>
                <a:r>
                  <a:rPr lang="en-US" dirty="0" smtClean="0"/>
                  <a:t> Use </a:t>
                </a:r>
                <a:r>
                  <a:rPr lang="en-US" dirty="0"/>
                  <a:t>element-wise </a:t>
                </a:r>
                <a:r>
                  <a:rPr lang="en-US" dirty="0" smtClean="0"/>
                  <a:t>multiplication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⊗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 smtClean="0"/>
                  <a:t>to </a:t>
                </a:r>
                <a:r>
                  <a:rPr lang="en-US" dirty="0"/>
                  <a:t>close wedges into triangles: </a:t>
                </a:r>
                <a:endParaRPr lang="en-US" i="1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>
                          <a:latin typeface="Cambria Math" panose="02040503050406030204" pitchFamily="18" charset="0"/>
                        </a:rPr>
                        <m:t>𝐓𝐑𝐈</m:t>
                      </m:r>
                      <m:r>
                        <a:rPr lang="en-US" b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>
                          <a:latin typeface="Cambria Math" panose="02040503050406030204" pitchFamily="18" charset="0"/>
                        </a:rPr>
                        <m:t>𝐀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⊕.⊗</m:t>
                      </m:r>
                      <m:r>
                        <a:rPr lang="en-US" b="1">
                          <a:latin typeface="Cambria Math" panose="02040503050406030204" pitchFamily="18" charset="0"/>
                        </a:rPr>
                        <m:t>𝐀</m:t>
                      </m:r>
                      <m:r>
                        <a:rPr lang="en-US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⊗</m:t>
                      </m:r>
                      <m:r>
                        <a:rPr lang="en-US" b="1">
                          <a:latin typeface="Cambria Math" panose="02040503050406030204" pitchFamily="18" charset="0"/>
                        </a:rPr>
                        <m:t>𝐀</m:t>
                      </m:r>
                    </m:oMath>
                  </m:oMathPara>
                </a14:m>
                <a:endParaRPr lang="en-US" i="1" dirty="0"/>
              </a:p>
              <a:p>
                <a:pPr marL="0" indent="0">
                  <a:buNone/>
                </a:pPr>
                <a:endParaRPr lang="en-US" dirty="0" smtClean="0"/>
              </a:p>
              <a:p>
                <a:pPr marL="0" indent="0">
                  <a:buNone/>
                </a:pPr>
                <a:r>
                  <a:rPr lang="en-US" dirty="0" smtClean="0"/>
                  <a:t>Then, perform </a:t>
                </a:r>
                <a:r>
                  <a:rPr lang="en-US" dirty="0"/>
                  <a:t>a row-wise </a:t>
                </a:r>
                <a:r>
                  <a:rPr lang="en-US" dirty="0" smtClean="0"/>
                  <a:t>summation to get the number of triangles</a:t>
                </a:r>
                <a:r>
                  <a:rPr lang="hu-HU" dirty="0" smtClean="0"/>
                  <a:t> (</a:t>
                </a:r>
                <a:r>
                  <a:rPr lang="hu-HU" dirty="0" err="1" smtClean="0"/>
                  <a:t>counted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twice</a:t>
                </a:r>
                <a:r>
                  <a:rPr lang="hu-HU" dirty="0" smtClean="0"/>
                  <a:t>)</a:t>
                </a:r>
                <a:r>
                  <a:rPr lang="en-US" dirty="0" smtClean="0"/>
                  <a:t> in each </a:t>
                </a:r>
                <a:r>
                  <a:rPr lang="hu-HU" dirty="0" err="1" smtClean="0"/>
                  <a:t>vertex</a:t>
                </a:r>
                <a:r>
                  <a:rPr lang="en-US" dirty="0" smtClean="0"/>
                  <a:t>:</a:t>
                </a:r>
                <a:endParaRPr lang="en-US" b="1" dirty="0" smtClean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>
                          <a:latin typeface="Cambria Math" panose="02040503050406030204" pitchFamily="18" charset="0"/>
                        </a:rPr>
                        <m:t>𝐭𝐫𝐢</m:t>
                      </m:r>
                      <m:r>
                        <a:rPr lang="hu-HU" b="1" i="1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⊕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b="1">
                              <a:latin typeface="Cambria Math" panose="02040503050406030204" pitchFamily="18" charset="0"/>
                            </a:rPr>
                            <m:t>𝐓𝐑𝐈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:,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0500" y="857254"/>
                <a:ext cx="12001500" cy="5529263"/>
              </a:xfrm>
              <a:blipFill>
                <a:blip r:embed="rId2"/>
                <a:stretch>
                  <a:fillRect l="-1270" t="-1433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3852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TSRG presentation">
  <a:themeElements>
    <a:clrScheme name="Custom 1">
      <a:dk1>
        <a:srgbClr val="000000"/>
      </a:dk1>
      <a:lt1>
        <a:srgbClr val="FFFFFF"/>
      </a:lt1>
      <a:dk2>
        <a:srgbClr val="FFFFFF"/>
      </a:dk2>
      <a:lt2>
        <a:srgbClr val="262626"/>
      </a:lt2>
      <a:accent1>
        <a:srgbClr val="000000"/>
      </a:accent1>
      <a:accent2>
        <a:srgbClr val="984EA3"/>
      </a:accent2>
      <a:accent3>
        <a:srgbClr val="4DAF4A"/>
      </a:accent3>
      <a:accent4>
        <a:srgbClr val="377EB8"/>
      </a:accent4>
      <a:accent5>
        <a:srgbClr val="E41A1C"/>
      </a:accent5>
      <a:accent6>
        <a:srgbClr val="FF7F00"/>
      </a:accent6>
      <a:hlink>
        <a:srgbClr val="0038AE"/>
      </a:hlink>
      <a:folHlink>
        <a:srgbClr val="0038AE"/>
      </a:folHlink>
    </a:clrScheme>
    <a:fontScheme name="2. egyéni séma">
      <a:majorFont>
        <a:latin typeface="Open Sans SemiBold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 w="38100">
          <a:solidFill>
            <a:schemeClr val="accent1"/>
          </a:solidFill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400" dirty="0" err="1">
            <a:solidFill>
              <a:schemeClr val="tx2"/>
            </a:solidFill>
          </a:defRPr>
        </a:defPPr>
      </a:lstStyle>
      <a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a:style>
    </a:spDef>
  </a:objectDefaults>
  <a:extraClrSchemeLst>
    <a:extraClrScheme>
      <a:clrScheme name="bme_ftsrg_hun_micskeiz_new_v6 1">
        <a:dk1>
          <a:srgbClr val="621E0F"/>
        </a:dk1>
        <a:lt1>
          <a:srgbClr val="FFFFFF"/>
        </a:lt1>
        <a:dk2>
          <a:srgbClr val="000000"/>
        </a:dk2>
        <a:lt2>
          <a:srgbClr val="FFFFFF"/>
        </a:lt2>
        <a:accent1>
          <a:srgbClr val="F9DD2F"/>
        </a:accent1>
        <a:accent2>
          <a:srgbClr val="E67300"/>
        </a:accent2>
        <a:accent3>
          <a:srgbClr val="AAAAAA"/>
        </a:accent3>
        <a:accent4>
          <a:srgbClr val="DADADA"/>
        </a:accent4>
        <a:accent5>
          <a:srgbClr val="FBEBAD"/>
        </a:accent5>
        <a:accent6>
          <a:srgbClr val="D06800"/>
        </a:accent6>
        <a:hlink>
          <a:srgbClr val="0038AE"/>
        </a:hlink>
        <a:folHlink>
          <a:srgbClr val="0038A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me_ftsrg_hun_micskeiz_new_v6 2">
        <a:dk1>
          <a:srgbClr val="0099FF"/>
        </a:dk1>
        <a:lt1>
          <a:srgbClr val="FFFFFF"/>
        </a:lt1>
        <a:dk2>
          <a:srgbClr val="000000"/>
        </a:dk2>
        <a:lt2>
          <a:srgbClr val="FFFF99"/>
        </a:lt2>
        <a:accent1>
          <a:srgbClr val="762536"/>
        </a:accent1>
        <a:accent2>
          <a:srgbClr val="81511D"/>
        </a:accent2>
        <a:accent3>
          <a:srgbClr val="AAAAAA"/>
        </a:accent3>
        <a:accent4>
          <a:srgbClr val="DADADA"/>
        </a:accent4>
        <a:accent5>
          <a:srgbClr val="BDACAE"/>
        </a:accent5>
        <a:accent6>
          <a:srgbClr val="744919"/>
        </a:accent6>
        <a:hlink>
          <a:srgbClr val="002060"/>
        </a:hlink>
        <a:folHlink>
          <a:srgbClr val="00206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me_ftsrg_hun_micskeiz_new_v6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00B686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00A579"/>
        </a:accent6>
        <a:hlink>
          <a:srgbClr val="0098CE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39165</TotalTime>
  <Words>3701</Words>
  <Application>Microsoft Office PowerPoint</Application>
  <PresentationFormat>Szélesvásznú</PresentationFormat>
  <Paragraphs>2525</Paragraphs>
  <Slides>60</Slides>
  <Notes>6</Notes>
  <HiddenSlides>5</HiddenSlides>
  <MMClips>0</MMClips>
  <ScaleCrop>false</ScaleCrop>
  <HeadingPairs>
    <vt:vector size="6" baseType="variant">
      <vt:variant>
        <vt:lpstr>Használt betűtípusok</vt:lpstr>
      </vt:variant>
      <vt:variant>
        <vt:i4>10</vt:i4>
      </vt:variant>
      <vt:variant>
        <vt:lpstr>Téma</vt:lpstr>
      </vt:variant>
      <vt:variant>
        <vt:i4>1</vt:i4>
      </vt:variant>
      <vt:variant>
        <vt:lpstr>Diacímek</vt:lpstr>
      </vt:variant>
      <vt:variant>
        <vt:i4>60</vt:i4>
      </vt:variant>
    </vt:vector>
  </HeadingPairs>
  <TitlesOfParts>
    <vt:vector size="71" baseType="lpstr">
      <vt:lpstr>Open Sans</vt:lpstr>
      <vt:lpstr>Wingdings</vt:lpstr>
      <vt:lpstr>Cambria Math</vt:lpstr>
      <vt:lpstr>Trebuchet MS</vt:lpstr>
      <vt:lpstr>Arial</vt:lpstr>
      <vt:lpstr>Open Sans SemiBold</vt:lpstr>
      <vt:lpstr>Courier New</vt:lpstr>
      <vt:lpstr>Consolas</vt:lpstr>
      <vt:lpstr>Calibri</vt:lpstr>
      <vt:lpstr>Clear Sans Bold</vt:lpstr>
      <vt:lpstr>FTSRG presentation</vt:lpstr>
      <vt:lpstr>PowerPoint-bemutató</vt:lpstr>
      <vt:lpstr>Graph algorithms in GraphBLAS</vt:lpstr>
      <vt:lpstr>PageRank – definition (LDBC graphalytics)</vt:lpstr>
      <vt:lpstr>PageRank – in linear algebra</vt:lpstr>
      <vt:lpstr>PageRank – Algorithm</vt:lpstr>
      <vt:lpstr>Graph algorithms in GraphBLAS</vt:lpstr>
      <vt:lpstr>LCC: Local clustering coefficient</vt:lpstr>
      <vt:lpstr>LCC example: Naïve approach</vt:lpstr>
      <vt:lpstr>LCC: number of triangles in each vertex</vt:lpstr>
      <vt:lpstr>LCC example: Element-wise multiplication</vt:lpstr>
      <vt:lpstr>LCC example: Element-wise multiplication</vt:lpstr>
      <vt:lpstr>LCC example: Element-wise multiplication</vt:lpstr>
      <vt:lpstr>LCC: number of wedges in each vertex</vt:lpstr>
      <vt:lpstr>LCC example: number of WEDGES</vt:lpstr>
      <vt:lpstr>LCC example: complete algorithm</vt:lpstr>
      <vt:lpstr>LCC: algorithm</vt:lpstr>
      <vt:lpstr>LCC: Further optimizations</vt:lpstr>
      <vt:lpstr>LCC example: lower triangular part of mx.</vt:lpstr>
      <vt:lpstr>Graph algorithms in GraphBLAS</vt:lpstr>
      <vt:lpstr>Cohen’s algorithm: pseudocode</vt:lpstr>
      <vt:lpstr>Cohen’s algorithm</vt:lpstr>
      <vt:lpstr>Cohen’s algorithm: masking</vt:lpstr>
      <vt:lpstr>Graph algorithms in GraphBLAS</vt:lpstr>
      <vt:lpstr>Sandia algorithm</vt:lpstr>
      <vt:lpstr>Sandia algorithm</vt:lpstr>
      <vt:lpstr>Graph algorithms in GraphBLAS</vt:lpstr>
      <vt:lpstr>CMU algorithm</vt:lpstr>
      <vt:lpstr>CMU algorithm: pseudocode</vt:lpstr>
      <vt:lpstr>provably correct algorithms</vt:lpstr>
      <vt:lpstr>Graph algorithms in GraphBLAS</vt:lpstr>
      <vt:lpstr>Vertex-Wise triangle count</vt:lpstr>
      <vt:lpstr>TC: Element-wise multiplication</vt:lpstr>
      <vt:lpstr>TC: Element-wise multiplication</vt:lpstr>
      <vt:lpstr>TC: algorithm</vt:lpstr>
      <vt:lpstr>Graph algorithms in GraphBLAS</vt:lpstr>
      <vt:lpstr>k-truss</vt:lpstr>
      <vt:lpstr>k-truss algorithm</vt:lpstr>
      <vt:lpstr>Graph algorithms in GraphBLAS</vt:lpstr>
      <vt:lpstr>CDLP: Community Detection using Label Propagation</vt:lpstr>
      <vt:lpstr>Idea: capture CDLP in pure GraphBLAS</vt:lpstr>
      <vt:lpstr>CDLP in linear algebra</vt:lpstr>
      <vt:lpstr>CDLP Example</vt:lpstr>
      <vt:lpstr>CDLP Example</vt:lpstr>
      <vt:lpstr>CDLP Example</vt:lpstr>
      <vt:lpstr>CDLP Example</vt:lpstr>
      <vt:lpstr>CDLP Example</vt:lpstr>
      <vt:lpstr>CDLP: algorithm</vt:lpstr>
      <vt:lpstr>CDLP: algorithm</vt:lpstr>
      <vt:lpstr>CDLP on directed graphs</vt:lpstr>
      <vt:lpstr>Graph algorithms in GraphBLAS</vt:lpstr>
      <vt:lpstr>Other algorithms in GraphBLAS</vt:lpstr>
      <vt:lpstr>Graph algorithms in GraphBLAS</vt:lpstr>
      <vt:lpstr>WCC: Weakly Connected Components (sketch)</vt:lpstr>
      <vt:lpstr>WCC: Weakly Connected Components</vt:lpstr>
      <vt:lpstr>WCC: Weakly Connected Components</vt:lpstr>
      <vt:lpstr>Graph algorithms in GraphBLAS</vt:lpstr>
      <vt:lpstr>Luby’s algorithm</vt:lpstr>
      <vt:lpstr>Push/pull BFS in GraphBLAS</vt:lpstr>
      <vt:lpstr>Direction-optimizing traversal</vt:lpstr>
      <vt:lpstr>Ω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GraphBLAS</dc:title>
  <dc:creator>szarnyasg</dc:creator>
  <cp:lastModifiedBy>Gabor Szarnyas</cp:lastModifiedBy>
  <cp:revision>6487</cp:revision>
  <dcterms:created xsi:type="dcterms:W3CDTF">2013-06-08T09:47:17Z</dcterms:created>
  <dcterms:modified xsi:type="dcterms:W3CDTF">2021-10-03T11:59:06Z</dcterms:modified>
</cp:coreProperties>
</file>